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7BC6158B-B4B4-4991-9B66-BCB74C0B4FDE}" type="datetimeFigureOut">
              <a:rPr lang="es-MX" smtClean="0"/>
              <a:t>04/06/2021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F07CDB7-7BEE-4AA4-99EC-137814010A52}" type="slidenum">
              <a:rPr lang="es-MX" smtClean="0"/>
              <a:t>‹Nº›</a:t>
            </a:fld>
            <a:endParaRPr lang="es-MX"/>
          </a:p>
        </p:txBody>
      </p:sp>
    </p:spTree>
    <p:extLst>
      <p:ext uri="{BB962C8B-B14F-4D97-AF65-F5344CB8AC3E}">
        <p14:creationId xmlns:p14="http://schemas.microsoft.com/office/powerpoint/2010/main" val="246067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BC6158B-B4B4-4991-9B66-BCB74C0B4FDE}" type="datetimeFigureOut">
              <a:rPr lang="es-MX" smtClean="0"/>
              <a:t>04/06/2021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F07CDB7-7BEE-4AA4-99EC-137814010A52}" type="slidenum">
              <a:rPr lang="es-MX" smtClean="0"/>
              <a:t>‹Nº›</a:t>
            </a:fld>
            <a:endParaRPr lang="es-MX"/>
          </a:p>
        </p:txBody>
      </p:sp>
    </p:spTree>
    <p:extLst>
      <p:ext uri="{BB962C8B-B14F-4D97-AF65-F5344CB8AC3E}">
        <p14:creationId xmlns:p14="http://schemas.microsoft.com/office/powerpoint/2010/main" val="148461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BC6158B-B4B4-4991-9B66-BCB74C0B4FDE}" type="datetimeFigureOut">
              <a:rPr lang="es-MX" smtClean="0"/>
              <a:t>04/06/2021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F07CDB7-7BEE-4AA4-99EC-137814010A52}" type="slidenum">
              <a:rPr lang="es-MX" smtClean="0"/>
              <a:t>‹Nº›</a:t>
            </a:fld>
            <a:endParaRPr lang="es-MX"/>
          </a:p>
        </p:txBody>
      </p:sp>
    </p:spTree>
    <p:extLst>
      <p:ext uri="{BB962C8B-B14F-4D97-AF65-F5344CB8AC3E}">
        <p14:creationId xmlns:p14="http://schemas.microsoft.com/office/powerpoint/2010/main" val="317824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BC6158B-B4B4-4991-9B66-BCB74C0B4FDE}" type="datetimeFigureOut">
              <a:rPr lang="es-MX" smtClean="0"/>
              <a:t>04/06/2021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F07CDB7-7BEE-4AA4-99EC-137814010A52}" type="slidenum">
              <a:rPr lang="es-MX" smtClean="0"/>
              <a:t>‹Nº›</a:t>
            </a:fld>
            <a:endParaRPr lang="es-MX"/>
          </a:p>
        </p:txBody>
      </p:sp>
    </p:spTree>
    <p:extLst>
      <p:ext uri="{BB962C8B-B14F-4D97-AF65-F5344CB8AC3E}">
        <p14:creationId xmlns:p14="http://schemas.microsoft.com/office/powerpoint/2010/main" val="155204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BC6158B-B4B4-4991-9B66-BCB74C0B4FDE}" type="datetimeFigureOut">
              <a:rPr lang="es-MX" smtClean="0"/>
              <a:t>04/06/2021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F07CDB7-7BEE-4AA4-99EC-137814010A52}" type="slidenum">
              <a:rPr lang="es-MX" smtClean="0"/>
              <a:t>‹Nº›</a:t>
            </a:fld>
            <a:endParaRPr lang="es-MX"/>
          </a:p>
        </p:txBody>
      </p:sp>
    </p:spTree>
    <p:extLst>
      <p:ext uri="{BB962C8B-B14F-4D97-AF65-F5344CB8AC3E}">
        <p14:creationId xmlns:p14="http://schemas.microsoft.com/office/powerpoint/2010/main" val="77527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7BC6158B-B4B4-4991-9B66-BCB74C0B4FDE}" type="datetimeFigureOut">
              <a:rPr lang="es-MX" smtClean="0"/>
              <a:t>04/06/2021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F07CDB7-7BEE-4AA4-99EC-137814010A52}" type="slidenum">
              <a:rPr lang="es-MX" smtClean="0"/>
              <a:t>‹Nº›</a:t>
            </a:fld>
            <a:endParaRPr lang="es-MX"/>
          </a:p>
        </p:txBody>
      </p:sp>
    </p:spTree>
    <p:extLst>
      <p:ext uri="{BB962C8B-B14F-4D97-AF65-F5344CB8AC3E}">
        <p14:creationId xmlns:p14="http://schemas.microsoft.com/office/powerpoint/2010/main" val="164543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7BC6158B-B4B4-4991-9B66-BCB74C0B4FDE}" type="datetimeFigureOut">
              <a:rPr lang="es-MX" smtClean="0"/>
              <a:t>04/06/2021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2F07CDB7-7BEE-4AA4-99EC-137814010A52}" type="slidenum">
              <a:rPr lang="es-MX" smtClean="0"/>
              <a:t>‹Nº›</a:t>
            </a:fld>
            <a:endParaRPr lang="es-MX"/>
          </a:p>
        </p:txBody>
      </p:sp>
    </p:spTree>
    <p:extLst>
      <p:ext uri="{BB962C8B-B14F-4D97-AF65-F5344CB8AC3E}">
        <p14:creationId xmlns:p14="http://schemas.microsoft.com/office/powerpoint/2010/main" val="180145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7BC6158B-B4B4-4991-9B66-BCB74C0B4FDE}" type="datetimeFigureOut">
              <a:rPr lang="es-MX" smtClean="0"/>
              <a:t>04/06/2021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2F07CDB7-7BEE-4AA4-99EC-137814010A52}" type="slidenum">
              <a:rPr lang="es-MX" smtClean="0"/>
              <a:t>‹Nº›</a:t>
            </a:fld>
            <a:endParaRPr lang="es-MX"/>
          </a:p>
        </p:txBody>
      </p:sp>
    </p:spTree>
    <p:extLst>
      <p:ext uri="{BB962C8B-B14F-4D97-AF65-F5344CB8AC3E}">
        <p14:creationId xmlns:p14="http://schemas.microsoft.com/office/powerpoint/2010/main" val="113338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BC6158B-B4B4-4991-9B66-BCB74C0B4FDE}" type="datetimeFigureOut">
              <a:rPr lang="es-MX" smtClean="0"/>
              <a:t>04/06/2021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2F07CDB7-7BEE-4AA4-99EC-137814010A52}" type="slidenum">
              <a:rPr lang="es-MX" smtClean="0"/>
              <a:t>‹Nº›</a:t>
            </a:fld>
            <a:endParaRPr lang="es-MX"/>
          </a:p>
        </p:txBody>
      </p:sp>
    </p:spTree>
    <p:extLst>
      <p:ext uri="{BB962C8B-B14F-4D97-AF65-F5344CB8AC3E}">
        <p14:creationId xmlns:p14="http://schemas.microsoft.com/office/powerpoint/2010/main" val="227753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BC6158B-B4B4-4991-9B66-BCB74C0B4FDE}" type="datetimeFigureOut">
              <a:rPr lang="es-MX" smtClean="0"/>
              <a:t>04/06/2021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F07CDB7-7BEE-4AA4-99EC-137814010A52}" type="slidenum">
              <a:rPr lang="es-MX" smtClean="0"/>
              <a:t>‹Nº›</a:t>
            </a:fld>
            <a:endParaRPr lang="es-MX"/>
          </a:p>
        </p:txBody>
      </p:sp>
    </p:spTree>
    <p:extLst>
      <p:ext uri="{BB962C8B-B14F-4D97-AF65-F5344CB8AC3E}">
        <p14:creationId xmlns:p14="http://schemas.microsoft.com/office/powerpoint/2010/main" val="389818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BC6158B-B4B4-4991-9B66-BCB74C0B4FDE}" type="datetimeFigureOut">
              <a:rPr lang="es-MX" smtClean="0"/>
              <a:t>04/06/2021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F07CDB7-7BEE-4AA4-99EC-137814010A52}" type="slidenum">
              <a:rPr lang="es-MX" smtClean="0"/>
              <a:t>‹Nº›</a:t>
            </a:fld>
            <a:endParaRPr lang="es-MX"/>
          </a:p>
        </p:txBody>
      </p:sp>
    </p:spTree>
    <p:extLst>
      <p:ext uri="{BB962C8B-B14F-4D97-AF65-F5344CB8AC3E}">
        <p14:creationId xmlns:p14="http://schemas.microsoft.com/office/powerpoint/2010/main" val="136229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8EC"/>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6158B-B4B4-4991-9B66-BCB74C0B4FDE}" type="datetimeFigureOut">
              <a:rPr lang="es-MX" smtClean="0"/>
              <a:t>04/06/2021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7CDB7-7BEE-4AA4-99EC-137814010A52}" type="slidenum">
              <a:rPr lang="es-MX" smtClean="0"/>
              <a:t>‹Nº›</a:t>
            </a:fld>
            <a:endParaRPr lang="es-MX"/>
          </a:p>
        </p:txBody>
      </p:sp>
    </p:spTree>
    <p:extLst>
      <p:ext uri="{BB962C8B-B14F-4D97-AF65-F5344CB8AC3E}">
        <p14:creationId xmlns:p14="http://schemas.microsoft.com/office/powerpoint/2010/main" val="1775371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2675620" y="225515"/>
            <a:ext cx="6984776" cy="646331"/>
          </a:xfrm>
          <a:prstGeom prst="rect">
            <a:avLst/>
          </a:prstGeom>
        </p:spPr>
        <p:txBody>
          <a:bodyPr wrap="square">
            <a:spAutoFit/>
          </a:bodyPr>
          <a:lstStyle/>
          <a:p>
            <a:pPr algn="ctr"/>
            <a:r>
              <a:rPr lang="es-MX" b="1" dirty="0"/>
              <a:t>ESCUELA NORMAL DE EDUCACIÓN PREESCOLAR DEL </a:t>
            </a:r>
            <a:endParaRPr lang="es-MX" dirty="0"/>
          </a:p>
          <a:p>
            <a:pPr algn="ctr"/>
            <a:r>
              <a:rPr lang="es-MX" b="1" dirty="0"/>
              <a:t>ESTADO DE COAHUILA DE ZARAGOZA</a:t>
            </a:r>
            <a:endParaRPr lang="es-MX" dirty="0"/>
          </a:p>
        </p:txBody>
      </p:sp>
      <p:pic>
        <p:nvPicPr>
          <p:cNvPr id="3" name="4 Imagen"/>
          <p:cNvPicPr/>
          <p:nvPr/>
        </p:nvPicPr>
        <p:blipFill rotWithShape="1">
          <a:blip r:embed="rId2">
            <a:extLst>
              <a:ext uri="{BEBA8EAE-BF5A-486C-A8C5-ECC9F3942E4B}">
                <a14:imgProps xmlns:a14="http://schemas.microsoft.com/office/drawing/2010/main">
                  <a14:imgLayer r:embed="rId3">
                    <a14:imgEffect>
                      <a14:backgroundRemoval t="3788" b="96212" l="9938" r="89441"/>
                    </a14:imgEffect>
                  </a14:imgLayer>
                </a14:imgProps>
              </a:ext>
              <a:ext uri="{28A0092B-C50C-407E-A947-70E740481C1C}">
                <a14:useLocalDpi xmlns:a14="http://schemas.microsoft.com/office/drawing/2010/main" val="0"/>
              </a:ext>
            </a:extLst>
          </a:blip>
          <a:srcRect l="19231" r="15385"/>
          <a:stretch/>
        </p:blipFill>
        <p:spPr bwMode="auto">
          <a:xfrm>
            <a:off x="5375920" y="871846"/>
            <a:ext cx="1440160" cy="1378563"/>
          </a:xfrm>
          <a:prstGeom prst="rect">
            <a:avLst/>
          </a:prstGeom>
          <a:noFill/>
        </p:spPr>
      </p:pic>
      <p:sp>
        <p:nvSpPr>
          <p:cNvPr id="4" name="5 Rectángulo"/>
          <p:cNvSpPr/>
          <p:nvPr/>
        </p:nvSpPr>
        <p:spPr>
          <a:xfrm>
            <a:off x="1540024" y="2420888"/>
            <a:ext cx="7940352" cy="369332"/>
          </a:xfrm>
          <a:prstGeom prst="rect">
            <a:avLst/>
          </a:prstGeom>
        </p:spPr>
        <p:txBody>
          <a:bodyPr wrap="square">
            <a:spAutoFit/>
          </a:bodyPr>
          <a:lstStyle/>
          <a:p>
            <a:r>
              <a:rPr lang="es-MX" b="1" dirty="0">
                <a:latin typeface="Century Gothic" panose="020B0502020202020204" pitchFamily="34" charset="0"/>
              </a:rPr>
              <a:t>Institución de Práctica</a:t>
            </a:r>
            <a:r>
              <a:rPr lang="es-MX" dirty="0">
                <a:latin typeface="Century Gothic" panose="020B0502020202020204" pitchFamily="34" charset="0"/>
              </a:rPr>
              <a:t>: Jardín de Niños “ María L. Pérez de Arreola”. </a:t>
            </a:r>
          </a:p>
        </p:txBody>
      </p:sp>
      <p:sp>
        <p:nvSpPr>
          <p:cNvPr id="5" name="6 Rectángulo"/>
          <p:cNvSpPr/>
          <p:nvPr/>
        </p:nvSpPr>
        <p:spPr>
          <a:xfrm>
            <a:off x="1522359" y="3129363"/>
            <a:ext cx="5599610" cy="369332"/>
          </a:xfrm>
          <a:prstGeom prst="rect">
            <a:avLst/>
          </a:prstGeom>
        </p:spPr>
        <p:txBody>
          <a:bodyPr wrap="none">
            <a:spAutoFit/>
          </a:bodyPr>
          <a:lstStyle/>
          <a:p>
            <a:r>
              <a:rPr lang="es-MX" b="1" dirty="0">
                <a:latin typeface="Century Gothic" panose="020B0502020202020204" pitchFamily="34" charset="0"/>
              </a:rPr>
              <a:t>Grado en el que realiza su práctica</a:t>
            </a:r>
            <a:r>
              <a:rPr lang="es-MX" dirty="0">
                <a:latin typeface="Century Gothic" panose="020B0502020202020204" pitchFamily="34" charset="0"/>
              </a:rPr>
              <a:t>: 2° C y 3° B.</a:t>
            </a:r>
          </a:p>
        </p:txBody>
      </p:sp>
      <p:sp>
        <p:nvSpPr>
          <p:cNvPr id="6" name="7 Rectángulo"/>
          <p:cNvSpPr/>
          <p:nvPr/>
        </p:nvSpPr>
        <p:spPr>
          <a:xfrm>
            <a:off x="1522496" y="3469412"/>
            <a:ext cx="8038968" cy="369332"/>
          </a:xfrm>
          <a:prstGeom prst="rect">
            <a:avLst/>
          </a:prstGeom>
        </p:spPr>
        <p:txBody>
          <a:bodyPr wrap="square">
            <a:spAutoFit/>
          </a:bodyPr>
          <a:lstStyle/>
          <a:p>
            <a:r>
              <a:rPr lang="es-MX" b="1" dirty="0">
                <a:latin typeface="Century Gothic" panose="020B0502020202020204" pitchFamily="34" charset="0"/>
              </a:rPr>
              <a:t>Nombre del Educador(a) Titular: </a:t>
            </a:r>
            <a:r>
              <a:rPr lang="es-MX" dirty="0">
                <a:latin typeface="Century Gothic" panose="020B0502020202020204" pitchFamily="34" charset="0"/>
              </a:rPr>
              <a:t>Tamara Castillón Meza </a:t>
            </a:r>
          </a:p>
        </p:txBody>
      </p:sp>
      <p:sp>
        <p:nvSpPr>
          <p:cNvPr id="7" name="8 Rectángulo"/>
          <p:cNvSpPr/>
          <p:nvPr/>
        </p:nvSpPr>
        <p:spPr>
          <a:xfrm>
            <a:off x="1594277" y="3922520"/>
            <a:ext cx="2829490" cy="923330"/>
          </a:xfrm>
          <a:prstGeom prst="rect">
            <a:avLst/>
          </a:prstGeom>
        </p:spPr>
        <p:txBody>
          <a:bodyPr wrap="square">
            <a:spAutoFit/>
          </a:bodyPr>
          <a:lstStyle/>
          <a:p>
            <a:r>
              <a:rPr lang="es-MX" b="1" dirty="0">
                <a:latin typeface="Century Gothic" panose="020B0502020202020204" pitchFamily="34" charset="0"/>
              </a:rPr>
              <a:t>Total de alumnos</a:t>
            </a:r>
            <a:r>
              <a:rPr lang="es-MX" dirty="0">
                <a:latin typeface="Century Gothic" panose="020B0502020202020204" pitchFamily="34" charset="0"/>
              </a:rPr>
              <a:t>: </a:t>
            </a:r>
            <a:r>
              <a:rPr lang="es-MX" dirty="0" smtClean="0">
                <a:latin typeface="Century Gothic" panose="020B0502020202020204" pitchFamily="34" charset="0"/>
              </a:rPr>
              <a:t>34</a:t>
            </a:r>
            <a:endParaRPr lang="es-MX" dirty="0">
              <a:latin typeface="Century Gothic" panose="020B0502020202020204" pitchFamily="34" charset="0"/>
            </a:endParaRPr>
          </a:p>
          <a:p>
            <a:r>
              <a:rPr lang="es-MX" dirty="0">
                <a:latin typeface="Century Gothic" panose="020B0502020202020204" pitchFamily="34" charset="0"/>
              </a:rPr>
              <a:t>Niños: 17</a:t>
            </a:r>
          </a:p>
          <a:p>
            <a:r>
              <a:rPr lang="es-MX" dirty="0">
                <a:latin typeface="Century Gothic" panose="020B0502020202020204" pitchFamily="34" charset="0"/>
              </a:rPr>
              <a:t>Niñas: </a:t>
            </a:r>
            <a:r>
              <a:rPr lang="es-MX" dirty="0" smtClean="0">
                <a:latin typeface="Century Gothic" panose="020B0502020202020204" pitchFamily="34" charset="0"/>
              </a:rPr>
              <a:t>17</a:t>
            </a:r>
            <a:endParaRPr lang="es-MX" dirty="0">
              <a:latin typeface="Century Gothic" panose="020B0502020202020204" pitchFamily="34" charset="0"/>
            </a:endParaRPr>
          </a:p>
        </p:txBody>
      </p:sp>
      <p:sp>
        <p:nvSpPr>
          <p:cNvPr id="8" name="9 Rectángulo"/>
          <p:cNvSpPr/>
          <p:nvPr/>
        </p:nvSpPr>
        <p:spPr>
          <a:xfrm>
            <a:off x="1540024" y="4992808"/>
            <a:ext cx="7796336" cy="646331"/>
          </a:xfrm>
          <a:prstGeom prst="rect">
            <a:avLst/>
          </a:prstGeom>
        </p:spPr>
        <p:txBody>
          <a:bodyPr wrap="square">
            <a:spAutoFit/>
          </a:bodyPr>
          <a:lstStyle/>
          <a:p>
            <a:r>
              <a:rPr lang="es-MX" b="1" dirty="0">
                <a:latin typeface="Century Gothic" panose="020B0502020202020204" pitchFamily="34" charset="0"/>
              </a:rPr>
              <a:t>Período de Práctica:</a:t>
            </a:r>
            <a:r>
              <a:rPr lang="es-MX" dirty="0">
                <a:latin typeface="Century Gothic" panose="020B0502020202020204" pitchFamily="34" charset="0"/>
              </a:rPr>
              <a:t> Del  </a:t>
            </a:r>
            <a:r>
              <a:rPr lang="es-MX" dirty="0" smtClean="0">
                <a:latin typeface="Century Gothic" panose="020B0502020202020204" pitchFamily="34" charset="0"/>
              </a:rPr>
              <a:t>01 de Marzo </a:t>
            </a:r>
            <a:r>
              <a:rPr lang="es-MX" dirty="0">
                <a:latin typeface="Century Gothic" panose="020B0502020202020204" pitchFamily="34" charset="0"/>
              </a:rPr>
              <a:t>al  </a:t>
            </a:r>
            <a:r>
              <a:rPr lang="es-MX" dirty="0" smtClean="0">
                <a:latin typeface="Century Gothic" panose="020B0502020202020204" pitchFamily="34" charset="0"/>
              </a:rPr>
              <a:t>02 </a:t>
            </a:r>
            <a:r>
              <a:rPr lang="es-MX" dirty="0">
                <a:latin typeface="Century Gothic" panose="020B0502020202020204" pitchFamily="34" charset="0"/>
              </a:rPr>
              <a:t>de </a:t>
            </a:r>
            <a:r>
              <a:rPr lang="es-MX" dirty="0" smtClean="0">
                <a:latin typeface="Century Gothic" panose="020B0502020202020204" pitchFamily="34" charset="0"/>
              </a:rPr>
              <a:t>Julio </a:t>
            </a:r>
            <a:r>
              <a:rPr lang="es-MX" dirty="0">
                <a:latin typeface="Century Gothic" panose="020B0502020202020204" pitchFamily="34" charset="0"/>
              </a:rPr>
              <a:t>de </a:t>
            </a:r>
            <a:r>
              <a:rPr lang="es-MX" dirty="0" smtClean="0">
                <a:latin typeface="Century Gothic" panose="020B0502020202020204" pitchFamily="34" charset="0"/>
              </a:rPr>
              <a:t>2021 </a:t>
            </a:r>
            <a:endParaRPr lang="es-MX" dirty="0">
              <a:latin typeface="Century Gothic" panose="020B0502020202020204" pitchFamily="34" charset="0"/>
            </a:endParaRPr>
          </a:p>
          <a:p>
            <a:r>
              <a:rPr lang="es-MX" dirty="0">
                <a:latin typeface="Century Gothic" panose="020B0502020202020204" pitchFamily="34" charset="0"/>
              </a:rPr>
              <a:t> </a:t>
            </a:r>
          </a:p>
        </p:txBody>
      </p:sp>
      <p:sp>
        <p:nvSpPr>
          <p:cNvPr id="9" name="10 Rectángulo"/>
          <p:cNvSpPr/>
          <p:nvPr/>
        </p:nvSpPr>
        <p:spPr>
          <a:xfrm>
            <a:off x="1549777" y="5471126"/>
            <a:ext cx="8585738" cy="369332"/>
          </a:xfrm>
          <a:prstGeom prst="rect">
            <a:avLst/>
          </a:prstGeom>
        </p:spPr>
        <p:txBody>
          <a:bodyPr wrap="square">
            <a:spAutoFit/>
          </a:bodyPr>
          <a:lstStyle/>
          <a:p>
            <a:r>
              <a:rPr lang="es-MX" b="1" dirty="0">
                <a:latin typeface="Century Gothic" panose="020B0502020202020204" pitchFamily="34" charset="0"/>
              </a:rPr>
              <a:t>Nombre del Alumno Practicante:</a:t>
            </a:r>
            <a:r>
              <a:rPr lang="es-MX" dirty="0">
                <a:latin typeface="Century Gothic" panose="020B0502020202020204" pitchFamily="34" charset="0"/>
              </a:rPr>
              <a:t> Jimena Guadalupe Charles Hernández </a:t>
            </a:r>
          </a:p>
        </p:txBody>
      </p:sp>
      <p:sp>
        <p:nvSpPr>
          <p:cNvPr id="10" name="Rectángulo 1"/>
          <p:cNvSpPr/>
          <p:nvPr/>
        </p:nvSpPr>
        <p:spPr>
          <a:xfrm>
            <a:off x="3863753" y="6010709"/>
            <a:ext cx="4935967" cy="369332"/>
          </a:xfrm>
          <a:prstGeom prst="rect">
            <a:avLst/>
          </a:prstGeom>
        </p:spPr>
        <p:txBody>
          <a:bodyPr wrap="none">
            <a:spAutoFit/>
          </a:bodyPr>
          <a:lstStyle/>
          <a:p>
            <a:r>
              <a:rPr lang="es-MX" b="1" dirty="0">
                <a:latin typeface="Century Gothic" panose="020B0502020202020204" pitchFamily="34" charset="0"/>
              </a:rPr>
              <a:t>Grado:</a:t>
            </a:r>
            <a:r>
              <a:rPr lang="es-MX" dirty="0">
                <a:latin typeface="Century Gothic" panose="020B0502020202020204" pitchFamily="34" charset="0"/>
              </a:rPr>
              <a:t> 4° </a:t>
            </a:r>
            <a:r>
              <a:rPr lang="es-MX" b="1" dirty="0">
                <a:latin typeface="Century Gothic" panose="020B0502020202020204" pitchFamily="34" charset="0"/>
              </a:rPr>
              <a:t>Sección</a:t>
            </a:r>
            <a:r>
              <a:rPr lang="es-MX" dirty="0">
                <a:latin typeface="Century Gothic" panose="020B0502020202020204" pitchFamily="34" charset="0"/>
              </a:rPr>
              <a:t>: “B” </a:t>
            </a:r>
            <a:r>
              <a:rPr lang="es-MX" b="1" dirty="0">
                <a:latin typeface="Century Gothic" panose="020B0502020202020204" pitchFamily="34" charset="0"/>
              </a:rPr>
              <a:t>Número de Lista</a:t>
            </a:r>
            <a:r>
              <a:rPr lang="es-MX" dirty="0">
                <a:latin typeface="Century Gothic" panose="020B0502020202020204" pitchFamily="34" charset="0"/>
              </a:rPr>
              <a:t>:  4</a:t>
            </a:r>
          </a:p>
        </p:txBody>
      </p:sp>
      <p:sp>
        <p:nvSpPr>
          <p:cNvPr id="11" name="CuadroTexto 10"/>
          <p:cNvSpPr txBox="1"/>
          <p:nvPr/>
        </p:nvSpPr>
        <p:spPr>
          <a:xfrm>
            <a:off x="1537498" y="2729300"/>
            <a:ext cx="6500431" cy="369332"/>
          </a:xfrm>
          <a:prstGeom prst="rect">
            <a:avLst/>
          </a:prstGeom>
          <a:noFill/>
        </p:spPr>
        <p:txBody>
          <a:bodyPr wrap="square" rtlCol="0">
            <a:spAutoFit/>
          </a:bodyPr>
          <a:lstStyle/>
          <a:p>
            <a:r>
              <a:rPr lang="es-MX" b="1" dirty="0">
                <a:latin typeface="Century Gothic" panose="020B0502020202020204" pitchFamily="34" charset="0"/>
              </a:rPr>
              <a:t>Clave:     </a:t>
            </a:r>
            <a:r>
              <a:rPr lang="es-MX" dirty="0">
                <a:latin typeface="Century Gothic" panose="020B0502020202020204" pitchFamily="34" charset="0"/>
              </a:rPr>
              <a:t>05EJN0118Z                          </a:t>
            </a:r>
            <a:r>
              <a:rPr lang="es-MX" b="1" dirty="0">
                <a:latin typeface="Century Gothic" panose="020B0502020202020204" pitchFamily="34" charset="0"/>
              </a:rPr>
              <a:t>Zona Escolar</a:t>
            </a:r>
            <a:r>
              <a:rPr lang="es-MX" dirty="0">
                <a:latin typeface="Century Gothic" panose="020B0502020202020204" pitchFamily="34" charset="0"/>
              </a:rPr>
              <a:t>: 107 </a:t>
            </a:r>
          </a:p>
        </p:txBody>
      </p:sp>
    </p:spTree>
    <p:extLst>
      <p:ext uri="{BB962C8B-B14F-4D97-AF65-F5344CB8AC3E}">
        <p14:creationId xmlns:p14="http://schemas.microsoft.com/office/powerpoint/2010/main" val="662569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MIÉRCOLES 09 DE JUNIO DE 2021</a:t>
            </a:r>
            <a:endParaRPr lang="es-ES" b="1" dirty="0">
              <a:latin typeface="Century Gothic" pitchFamily="34" charset="0"/>
            </a:endParaRPr>
          </a:p>
        </p:txBody>
      </p:sp>
      <p:sp>
        <p:nvSpPr>
          <p:cNvPr id="4" name="6 CuadroTexto"/>
          <p:cNvSpPr txBox="1"/>
          <p:nvPr/>
        </p:nvSpPr>
        <p:spPr>
          <a:xfrm>
            <a:off x="6917789" y="0"/>
            <a:ext cx="5274212" cy="861774"/>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endParaRPr lang="es-ES_tradnl" sz="1600" dirty="0">
              <a:latin typeface="Century Gothic" pitchFamily="34" charset="0"/>
            </a:endParaRPr>
          </a:p>
          <a:p>
            <a:r>
              <a:rPr lang="es-ES_tradnl" sz="1600" dirty="0" smtClean="0">
                <a:latin typeface="Century Gothic" pitchFamily="34" charset="0"/>
              </a:rPr>
              <a:t>Imágenes de diferentes animales, dibujo de hábitats, cuaderno, presentación. </a:t>
            </a:r>
          </a:p>
        </p:txBody>
      </p:sp>
      <p:graphicFrame>
        <p:nvGraphicFramePr>
          <p:cNvPr id="5" name="3 Tabla"/>
          <p:cNvGraphicFramePr>
            <a:graphicFrameLocks noGrp="1"/>
          </p:cNvGraphicFramePr>
          <p:nvPr>
            <p:extLst>
              <p:ext uri="{D42A27DB-BD31-4B8C-83A1-F6EECF244321}">
                <p14:modId xmlns:p14="http://schemas.microsoft.com/office/powerpoint/2010/main" val="1278284638"/>
              </p:ext>
            </p:extLst>
          </p:nvPr>
        </p:nvGraphicFramePr>
        <p:xfrm>
          <a:off x="1274618" y="1012740"/>
          <a:ext cx="9956800" cy="1676400"/>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En la selva y en el desierto. </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Exploración y Comprensión del Mundo Natural y Social. </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 </a:t>
                      </a:r>
                      <a:r>
                        <a:rPr lang="es-MX" sz="1600" b="0" baseline="0" dirty="0" smtClean="0">
                          <a:latin typeface="Century Gothic" pitchFamily="34" charset="0"/>
                        </a:rPr>
                        <a:t>Describe y explica las características comunes que identifica entre seres vivos y elementos que observa en la naturaleza</a:t>
                      </a:r>
                      <a:r>
                        <a:rPr lang="es-MX" sz="1600" b="1" baseline="0" dirty="0" smtClean="0">
                          <a:latin typeface="Century Gothic" pitchFamily="34" charset="0"/>
                        </a:rPr>
                        <a:t>.</a:t>
                      </a:r>
                      <a:endParaRPr lang="es-ES_tradnl" sz="1600" b="1" baseline="0" dirty="0" smtClean="0">
                        <a:latin typeface="Century Gothic" pitchFamily="34" charset="0"/>
                      </a:endParaRP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MX" sz="1600" baseline="0" dirty="0" smtClean="0">
                          <a:latin typeface="Century Gothic" pitchFamily="34" charset="0"/>
                        </a:rPr>
                        <a:t>Observa y describe características comunes entre seres vivos que habitan en selva y desierto.</a:t>
                      </a:r>
                      <a:endParaRPr lang="es-ES" sz="14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3685547209"/>
              </p:ext>
            </p:extLst>
          </p:nvPr>
        </p:nvGraphicFramePr>
        <p:xfrm>
          <a:off x="1524720" y="3086327"/>
          <a:ext cx="9311123" cy="3383280"/>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endParaRPr lang="es-ES_tradnl" b="0" baseline="0" dirty="0" smtClean="0">
                        <a:latin typeface="Century Gothic" pitchFamily="34" charset="0"/>
                      </a:endParaRPr>
                    </a:p>
                    <a:p>
                      <a:r>
                        <a:rPr lang="es-ES_tradnl" b="0" baseline="0" dirty="0" smtClean="0">
                          <a:latin typeface="Century Gothic" pitchFamily="34" charset="0"/>
                        </a:rPr>
                        <a:t>Responde, ¿Conocen qué animales viven en el desierto y qué animales habitan en la selva?, ¿Creen que las características de estos dos lugares son iguales?, ¿Consideran que cierto tipo de ave que vive en la selva, sea capaz de vivir también en el desierto?, ¿Por qué?</a:t>
                      </a:r>
                    </a:p>
                    <a:p>
                      <a:r>
                        <a:rPr lang="es-ES_tradnl" b="1" baseline="0" dirty="0" smtClean="0">
                          <a:latin typeface="Century Gothic" pitchFamily="34" charset="0"/>
                        </a:rPr>
                        <a:t>Desarrollo:</a:t>
                      </a:r>
                    </a:p>
                    <a:p>
                      <a:r>
                        <a:rPr lang="es-ES_tradnl" b="0" baseline="0" dirty="0" smtClean="0">
                          <a:latin typeface="Century Gothic" pitchFamily="34" charset="0"/>
                        </a:rPr>
                        <a:t>Observa con atención las imágenes que se le presentan, son diferentes animales con sus respectivos hábitats. </a:t>
                      </a:r>
                    </a:p>
                    <a:p>
                      <a:r>
                        <a:rPr lang="es-ES_tradnl" b="0" baseline="0" dirty="0" smtClean="0">
                          <a:latin typeface="Century Gothic" pitchFamily="34" charset="0"/>
                        </a:rPr>
                        <a:t>Pega los animales en el hábitat que corresponde. </a:t>
                      </a:r>
                    </a:p>
                    <a:p>
                      <a:r>
                        <a:rPr lang="es-ES_tradnl" b="1" baseline="0" dirty="0" smtClean="0">
                          <a:latin typeface="Century Gothic" pitchFamily="34" charset="0"/>
                        </a:rPr>
                        <a:t>Cierre: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Reflexiona acerca de que cada ser vivo tiene características específicas que le permiten vivir en determinado lugar.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3436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JUEVES 10 DE JUNIO DE 2021</a:t>
            </a:r>
            <a:endParaRPr lang="es-ES" b="1" dirty="0">
              <a:latin typeface="Century Gothic" pitchFamily="34" charset="0"/>
            </a:endParaRPr>
          </a:p>
        </p:txBody>
      </p:sp>
      <p:sp>
        <p:nvSpPr>
          <p:cNvPr id="4" name="6 CuadroTexto"/>
          <p:cNvSpPr txBox="1"/>
          <p:nvPr/>
        </p:nvSpPr>
        <p:spPr>
          <a:xfrm>
            <a:off x="6917789" y="0"/>
            <a:ext cx="5274212" cy="615553"/>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endParaRPr lang="es-ES_tradnl" sz="1600" dirty="0">
              <a:latin typeface="Century Gothic" pitchFamily="34" charset="0"/>
            </a:endParaRPr>
          </a:p>
          <a:p>
            <a:r>
              <a:rPr lang="es-ES_tradnl" sz="1600" dirty="0" smtClean="0">
                <a:latin typeface="Century Gothic" pitchFamily="34" charset="0"/>
              </a:rPr>
              <a:t>Cuento, cuaderno, lápiz, audio. </a:t>
            </a:r>
          </a:p>
        </p:txBody>
      </p:sp>
      <p:graphicFrame>
        <p:nvGraphicFramePr>
          <p:cNvPr id="5" name="3 Tabla"/>
          <p:cNvGraphicFramePr>
            <a:graphicFrameLocks noGrp="1"/>
          </p:cNvGraphicFramePr>
          <p:nvPr>
            <p:extLst>
              <p:ext uri="{D42A27DB-BD31-4B8C-83A1-F6EECF244321}">
                <p14:modId xmlns:p14="http://schemas.microsoft.com/office/powerpoint/2010/main" val="1191724473"/>
              </p:ext>
            </p:extLst>
          </p:nvPr>
        </p:nvGraphicFramePr>
        <p:xfrm>
          <a:off x="1274618" y="1012740"/>
          <a:ext cx="9956800" cy="1432560"/>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¿Qué pasó después?</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Lenguaje y Comunicación.</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 </a:t>
                      </a:r>
                      <a:r>
                        <a:rPr lang="es-MX" sz="1600" b="0" baseline="0" dirty="0" smtClean="0">
                          <a:latin typeface="Century Gothic" pitchFamily="34" charset="0"/>
                        </a:rPr>
                        <a:t>Narra historias que le son familiares, habla acerca de los personajes y sus características, de las acciones y los lugares donde se desarrollan.</a:t>
                      </a: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MX" sz="1600" baseline="0" dirty="0" smtClean="0">
                          <a:latin typeface="Century Gothic" pitchFamily="34" charset="0"/>
                        </a:rPr>
                        <a:t>Continúa la narración de un cuento, a partir de un punto dado en la historia.</a:t>
                      </a:r>
                      <a:endParaRPr lang="es-ES" sz="14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240551281"/>
              </p:ext>
            </p:extLst>
          </p:nvPr>
        </p:nvGraphicFramePr>
        <p:xfrm>
          <a:off x="1514329" y="2591479"/>
          <a:ext cx="9311123" cy="2834640"/>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p>
                    <a:p>
                      <a:r>
                        <a:rPr lang="es-ES_tradnl" b="0" baseline="0" dirty="0" smtClean="0">
                          <a:latin typeface="Century Gothic" pitchFamily="34" charset="0"/>
                        </a:rPr>
                        <a:t>Escucha y participa en el cuento titulado “Los niños de 2° y 3°” </a:t>
                      </a:r>
                    </a:p>
                    <a:p>
                      <a:r>
                        <a:rPr lang="es-ES_tradnl" b="1" baseline="0" dirty="0" smtClean="0">
                          <a:latin typeface="Century Gothic" pitchFamily="34" charset="0"/>
                        </a:rPr>
                        <a:t>Desarrollo:</a:t>
                      </a:r>
                    </a:p>
                    <a:p>
                      <a:r>
                        <a:rPr lang="es-ES_tradnl" b="0" baseline="0" dirty="0" smtClean="0">
                          <a:latin typeface="Century Gothic" pitchFamily="34" charset="0"/>
                        </a:rPr>
                        <a:t>Comenta qué acciones realizan los personajes de la historia, qué lugares aparecen en la narración y cuáles son las palabras más chistosas que se mencionaron. </a:t>
                      </a:r>
                    </a:p>
                    <a:p>
                      <a:r>
                        <a:rPr lang="es-ES_tradnl" b="0" baseline="0" dirty="0" smtClean="0">
                          <a:latin typeface="Century Gothic" pitchFamily="34" charset="0"/>
                        </a:rPr>
                        <a:t>Escribe su favorita en el cuaderno. </a:t>
                      </a:r>
                    </a:p>
                    <a:p>
                      <a:r>
                        <a:rPr lang="es-ES_tradnl" b="1" baseline="0" dirty="0" smtClean="0">
                          <a:latin typeface="Century Gothic" pitchFamily="34" charset="0"/>
                        </a:rPr>
                        <a:t>Cierre: </a:t>
                      </a:r>
                      <a:endParaRPr lang="es-ES_tradnl" b="0" baseline="0" dirty="0" smtClean="0">
                        <a:latin typeface="Century Gothic" pitchFamily="34" charset="0"/>
                      </a:endParaRPr>
                    </a:p>
                    <a:p>
                      <a:r>
                        <a:rPr lang="es-ES_tradnl" b="0" baseline="0" dirty="0" smtClean="0">
                          <a:latin typeface="Century Gothic" pitchFamily="34" charset="0"/>
                        </a:rPr>
                        <a:t>Con base en la palabra elegida, crea un cuento corto en el que se incluya dicha palabra. Lo comparte a través de un audio. </a:t>
                      </a:r>
                      <a:endParaRPr lang="es-ES_tradnl" b="1" baseline="0" dirty="0" smtClean="0">
                        <a:latin typeface="Century Gothic"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0238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73307"/>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juni</a:t>
            </a:r>
            <a:r>
              <a:rPr lang="es-MX" dirty="0" smtClean="0">
                <a:latin typeface="Century Gothic" panose="020B0502020202020204" pitchFamily="34" charset="0"/>
                <a:ea typeface="Calibri" panose="020F0502020204030204" pitchFamily="34" charset="0"/>
                <a:cs typeface="Times New Roman" panose="02020603050405020304" pitchFamily="18" charset="0"/>
              </a:rPr>
              <a:t>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117038651"/>
              </p:ext>
            </p:extLst>
          </p:nvPr>
        </p:nvGraphicFramePr>
        <p:xfrm>
          <a:off x="450272" y="1210927"/>
          <a:ext cx="11301846" cy="1310901"/>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53487">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a:t>
                      </a:r>
                      <a:r>
                        <a:rPr lang="es-MX" sz="1600" b="1" dirty="0" smtClean="0">
                          <a:effectLst/>
                          <a:latin typeface="Century Gothic" panose="020B0502020202020204" pitchFamily="34" charset="0"/>
                        </a:rPr>
                        <a:t>: </a:t>
                      </a:r>
                      <a:r>
                        <a:rPr lang="es-ES_tradnl" sz="1600" b="0" baseline="0" dirty="0" smtClean="0">
                          <a:latin typeface="Century Gothic" pitchFamily="34" charset="0"/>
                        </a:rPr>
                        <a:t>Pensamiento matemático. </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53487">
                <a:tc>
                  <a:txBody>
                    <a:bodyPr/>
                    <a:lstStyle/>
                    <a:p>
                      <a:pPr algn="just">
                        <a:lnSpc>
                          <a:spcPct val="107000"/>
                        </a:lnSpc>
                        <a:spcAft>
                          <a:spcPts val="0"/>
                        </a:spcAft>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 Análisis de datos.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dirty="0" smtClean="0">
                          <a:effectLst/>
                          <a:latin typeface="Century Gothic" panose="020B0502020202020204" pitchFamily="34" charset="0"/>
                        </a:rPr>
                        <a:t>: </a:t>
                      </a:r>
                      <a:r>
                        <a:rPr lang="es-MX" sz="1600" b="0" dirty="0" smtClean="0">
                          <a:effectLst/>
                          <a:latin typeface="Century Gothic" panose="020B0502020202020204" pitchFamily="34" charset="0"/>
                        </a:rPr>
                        <a:t>Recolección y representación de datos.</a:t>
                      </a:r>
                      <a:endParaRPr lang="es-MX"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28136">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 </a:t>
                      </a:r>
                      <a:r>
                        <a:rPr lang="es-MX" sz="1600" b="0" baseline="0" dirty="0" smtClean="0">
                          <a:latin typeface="Century Gothic" pitchFamily="34" charset="0"/>
                        </a:rPr>
                        <a:t>Contesta preguntas en las que necesite recabar datos; los organiza a través de tablas y pictogramas que interpreta para contestar las preguntas planteadas.</a:t>
                      </a:r>
                      <a:endParaRPr lang="es-MX" sz="1600" b="0" baseline="0" dirty="0" smtClean="0">
                        <a:latin typeface="Century Gothic" pitchFamily="34" charset="0"/>
                      </a:endParaRP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30398243"/>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Realiza preguntas o cuestionamientos a los</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integrantes de su familia.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Recaba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los datos (a través del conteo) y los registra en la tabla.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Reconoce la importancia de las tablas en la organización de</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información de interés.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Sigue las indicaciones del vídeo, elabora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las preguntas ofreciendo opciones de respuesta.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218941"/>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nvPr>
        </p:nvGraphicFramePr>
        <p:xfrm>
          <a:off x="7013865" y="4500513"/>
          <a:ext cx="3803072" cy="504407"/>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a:off x="8686800" y="2715884"/>
            <a:ext cx="20782" cy="2289036"/>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93335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88696"/>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a:t>
            </a:r>
            <a:r>
              <a:rPr lang="es-MX" dirty="0" smtClean="0">
                <a:latin typeface="Century Gothic" panose="020B0502020202020204" pitchFamily="34" charset="0"/>
                <a:ea typeface="Calibri" panose="020F0502020204030204" pitchFamily="34" charset="0"/>
                <a:cs typeface="Times New Roman" panose="02020603050405020304" pitchFamily="18" charset="0"/>
              </a:rPr>
              <a:t>juni</a:t>
            </a:r>
            <a:r>
              <a:rPr lang="es-MX" dirty="0" smtClean="0">
                <a:latin typeface="Century Gothic" panose="020B0502020202020204" pitchFamily="34" charset="0"/>
                <a:ea typeface="Calibri" panose="020F0502020204030204" pitchFamily="34" charset="0"/>
                <a:cs typeface="Times New Roman" panose="02020603050405020304" pitchFamily="18" charset="0"/>
              </a:rPr>
              <a:t>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797616972"/>
              </p:ext>
            </p:extLst>
          </p:nvPr>
        </p:nvGraphicFramePr>
        <p:xfrm>
          <a:off x="450272" y="1210927"/>
          <a:ext cx="11301846" cy="1049980"/>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53487">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a:t>
                      </a:r>
                      <a:r>
                        <a:rPr lang="es-MX" sz="1600" b="1" baseline="0" dirty="0" smtClean="0">
                          <a:effectLst/>
                          <a:latin typeface="Century Gothic" panose="020B0502020202020204" pitchFamily="34" charset="0"/>
                        </a:rPr>
                        <a:t> </a:t>
                      </a:r>
                      <a:r>
                        <a:rPr lang="es-ES_tradnl" sz="1600" b="0" baseline="0" dirty="0" smtClean="0">
                          <a:latin typeface="Century Gothic" pitchFamily="34" charset="0"/>
                        </a:rPr>
                        <a:t>Exploración y Comprensión del Mundo Natural y Social. </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53487">
                <a:tc>
                  <a:txBody>
                    <a:bodyPr/>
                    <a:lstStyle/>
                    <a:p>
                      <a:pPr algn="just">
                        <a:lnSpc>
                          <a:spcPct val="107000"/>
                        </a:lnSpc>
                        <a:spcAft>
                          <a:spcPts val="0"/>
                        </a:spcAft>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 Mundo Natural.</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baseline="0" dirty="0" smtClean="0">
                          <a:effectLst/>
                          <a:latin typeface="Century Gothic" panose="020B0502020202020204" pitchFamily="34" charset="0"/>
                        </a:rPr>
                        <a:t> </a:t>
                      </a:r>
                      <a:r>
                        <a:rPr lang="es-MX" sz="1600" b="0" baseline="0" dirty="0" smtClean="0">
                          <a:effectLst/>
                          <a:latin typeface="Century Gothic" panose="020B0502020202020204" pitchFamily="34" charset="0"/>
                        </a:rPr>
                        <a:t>Exploración de la naturaleza. </a:t>
                      </a:r>
                      <a:endParaRPr lang="es-MX"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28136">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a:t>
                      </a:r>
                      <a:r>
                        <a:rPr lang="es-MX" sz="1600" b="1" baseline="0" dirty="0" smtClean="0">
                          <a:effectLst/>
                          <a:latin typeface="Century Gothic" panose="020B0502020202020204" pitchFamily="34" charset="0"/>
                        </a:rPr>
                        <a:t> </a:t>
                      </a:r>
                      <a:r>
                        <a:rPr lang="es-MX" sz="1600" b="0" baseline="0" dirty="0" smtClean="0">
                          <a:latin typeface="Century Gothic" pitchFamily="34" charset="0"/>
                        </a:rPr>
                        <a:t>Describe y explica las características comunes que identifica entre seres vivos y elementos que observa en la naturaleza</a:t>
                      </a:r>
                      <a:r>
                        <a:rPr lang="es-MX" sz="1600" b="1" baseline="0" dirty="0" smtClean="0">
                          <a:latin typeface="Century Gothic" pitchFamily="34" charset="0"/>
                        </a:rPr>
                        <a:t>.</a:t>
                      </a:r>
                      <a:endParaRPr lang="es-ES_tradnl" sz="1600" b="1" baseline="0" dirty="0" smtClean="0">
                        <a:latin typeface="Century Gothic" pitchFamily="34" charset="0"/>
                      </a:endParaRP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130364726"/>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Conoce</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datos generales sobre los hábitats la selva y el desierto.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Identifica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y d</a:t>
                      </a: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escribe</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qué animales viven en el desierto o en la selva.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Reflexiona acerca de las características de diferentes</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seres vivos y cómo éstos se adaptan a las condiciones de vida de su entorno.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Reconoce las similitudes</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que tienen algunos seres vivos.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218941"/>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nvPr>
        </p:nvGraphicFramePr>
        <p:xfrm>
          <a:off x="7013865" y="4500513"/>
          <a:ext cx="3803072" cy="504407"/>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a:off x="8686800" y="2715884"/>
            <a:ext cx="20782" cy="2289036"/>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20273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73307"/>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a:t>
            </a:r>
            <a:r>
              <a:rPr lang="es-MX" dirty="0" smtClean="0">
                <a:latin typeface="Century Gothic" panose="020B0502020202020204" pitchFamily="34" charset="0"/>
                <a:ea typeface="Calibri" panose="020F0502020204030204" pitchFamily="34" charset="0"/>
                <a:cs typeface="Times New Roman" panose="02020603050405020304" pitchFamily="18" charset="0"/>
              </a:rPr>
              <a:t>juni</a:t>
            </a:r>
            <a:r>
              <a:rPr lang="es-MX" dirty="0" smtClean="0">
                <a:latin typeface="Century Gothic" panose="020B0502020202020204" pitchFamily="34" charset="0"/>
                <a:ea typeface="Calibri" panose="020F0502020204030204" pitchFamily="34" charset="0"/>
                <a:cs typeface="Times New Roman" panose="02020603050405020304" pitchFamily="18" charset="0"/>
              </a:rPr>
              <a:t>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818290604"/>
              </p:ext>
            </p:extLst>
          </p:nvPr>
        </p:nvGraphicFramePr>
        <p:xfrm>
          <a:off x="450272" y="1210927"/>
          <a:ext cx="11301846" cy="1310901"/>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53487">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a:t>
                      </a:r>
                      <a:r>
                        <a:rPr lang="es-MX" sz="1600" b="1" dirty="0" smtClean="0">
                          <a:effectLst/>
                          <a:latin typeface="Century Gothic" panose="020B0502020202020204" pitchFamily="34" charset="0"/>
                        </a:rPr>
                        <a:t>: </a:t>
                      </a:r>
                      <a:r>
                        <a:rPr lang="es-MX" sz="1600" b="0" dirty="0" smtClean="0">
                          <a:effectLst/>
                          <a:latin typeface="Century Gothic" panose="020B0502020202020204" pitchFamily="34" charset="0"/>
                        </a:rPr>
                        <a:t>Lenguaje</a:t>
                      </a:r>
                      <a:r>
                        <a:rPr lang="es-MX" sz="1600" b="0" baseline="0" dirty="0" smtClean="0">
                          <a:effectLst/>
                          <a:latin typeface="Century Gothic" panose="020B0502020202020204" pitchFamily="34" charset="0"/>
                        </a:rPr>
                        <a:t> y Comunicación. </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53487">
                <a:tc>
                  <a:txBody>
                    <a:bodyPr/>
                    <a:lstStyle/>
                    <a:p>
                      <a:pPr algn="just">
                        <a:lnSpc>
                          <a:spcPct val="107000"/>
                        </a:lnSpc>
                        <a:spcAft>
                          <a:spcPts val="0"/>
                        </a:spcAft>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 Literatura.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dirty="0" smtClean="0">
                          <a:effectLst/>
                          <a:latin typeface="Century Gothic" panose="020B0502020202020204" pitchFamily="34" charset="0"/>
                        </a:rPr>
                        <a:t>: </a:t>
                      </a:r>
                      <a:r>
                        <a:rPr lang="es-MX" sz="1600" b="0" dirty="0" smtClean="0">
                          <a:effectLst/>
                          <a:latin typeface="Century Gothic" panose="020B0502020202020204" pitchFamily="34" charset="0"/>
                        </a:rPr>
                        <a:t>Producción,</a:t>
                      </a:r>
                      <a:r>
                        <a:rPr lang="es-MX" sz="1600" b="0" baseline="0" dirty="0" smtClean="0">
                          <a:effectLst/>
                          <a:latin typeface="Century Gothic" panose="020B0502020202020204" pitchFamily="34" charset="0"/>
                        </a:rPr>
                        <a:t> interpretación e intercambio de narraciones. </a:t>
                      </a:r>
                      <a:endParaRPr lang="es-MX"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28136">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 </a:t>
                      </a:r>
                      <a:r>
                        <a:rPr lang="es-MX" sz="1600" b="0" baseline="0" dirty="0" smtClean="0">
                          <a:latin typeface="Century Gothic" pitchFamily="34" charset="0"/>
                        </a:rPr>
                        <a:t>Narra historias que le son familiares, habla acerca de los personajes y sus características, de las acciones y los lugares donde se desarrollan.</a:t>
                      </a: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73084711"/>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ES_tradnl" sz="1400" b="0" baseline="0" dirty="0" smtClean="0">
                          <a:latin typeface="Century Gothic" pitchFamily="34" charset="0"/>
                        </a:rPr>
                        <a:t>Escucha y participa en el cuento titulado “Los niños de 2° y 3°” .</a:t>
                      </a: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Identifica las partes o la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estructura de una historia.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Narra una historia de creación</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propia con base en la palabra seleccionada, incluye personajes y lugares.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Reconoce las palabras más graciosas del cuento y escribe la de su interés en el cuaderno.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218941"/>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nvPr>
        </p:nvGraphicFramePr>
        <p:xfrm>
          <a:off x="7013865" y="4500513"/>
          <a:ext cx="3803072" cy="504407"/>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a:off x="8686800" y="2715884"/>
            <a:ext cx="20782" cy="2289036"/>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6583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DEE819A-8F7F-40A3-BF48-DE0D721C2011}"/>
              </a:ext>
            </a:extLst>
          </p:cNvPr>
          <p:cNvSpPr txBox="1"/>
          <p:nvPr/>
        </p:nvSpPr>
        <p:spPr>
          <a:xfrm>
            <a:off x="2891643" y="242568"/>
            <a:ext cx="6408712" cy="584775"/>
          </a:xfrm>
          <a:prstGeom prst="rect">
            <a:avLst/>
          </a:prstGeom>
          <a:noFill/>
        </p:spPr>
        <p:txBody>
          <a:bodyPr wrap="square" rtlCol="0">
            <a:spAutoFit/>
          </a:bodyPr>
          <a:lstStyle/>
          <a:p>
            <a:pPr algn="ctr"/>
            <a:r>
              <a:rPr lang="es-MX" sz="3200" b="1" dirty="0">
                <a:solidFill>
                  <a:srgbClr val="FF7C80"/>
                </a:solidFill>
                <a:latin typeface="Kristen ITC" panose="03050502040202030202" pitchFamily="66" charset="0"/>
                <a:cs typeface="Arial" panose="020B0604020202020204" pitchFamily="34" charset="0"/>
              </a:rPr>
              <a:t>Adecuaciones curriculares </a:t>
            </a:r>
          </a:p>
        </p:txBody>
      </p:sp>
      <p:graphicFrame>
        <p:nvGraphicFramePr>
          <p:cNvPr id="3" name="Tabla 3">
            <a:extLst>
              <a:ext uri="{FF2B5EF4-FFF2-40B4-BE49-F238E27FC236}">
                <a16:creationId xmlns:a16="http://schemas.microsoft.com/office/drawing/2014/main" id="{61D01DCC-4CEB-4D96-8509-F619AE896E09}"/>
              </a:ext>
            </a:extLst>
          </p:cNvPr>
          <p:cNvGraphicFramePr>
            <a:graphicFrameLocks noGrp="1"/>
          </p:cNvGraphicFramePr>
          <p:nvPr>
            <p:extLst/>
          </p:nvPr>
        </p:nvGraphicFramePr>
        <p:xfrm>
          <a:off x="1703512" y="1183978"/>
          <a:ext cx="8784976" cy="2028998"/>
        </p:xfrm>
        <a:graphic>
          <a:graphicData uri="http://schemas.openxmlformats.org/drawingml/2006/table">
            <a:tbl>
              <a:tblPr firstRow="1" bandRow="1">
                <a:tableStyleId>{5940675A-B579-460E-94D1-54222C63F5DA}</a:tableStyleId>
              </a:tblPr>
              <a:tblGrid>
                <a:gridCol w="8784976">
                  <a:extLst>
                    <a:ext uri="{9D8B030D-6E8A-4147-A177-3AD203B41FA5}">
                      <a16:colId xmlns:a16="http://schemas.microsoft.com/office/drawing/2014/main" val="1054610576"/>
                    </a:ext>
                  </a:extLst>
                </a:gridCol>
              </a:tblGrid>
              <a:tr h="2028998">
                <a:tc>
                  <a:txBody>
                    <a:bodyPr/>
                    <a:lstStyle/>
                    <a:p>
                      <a:pPr>
                        <a:lnSpc>
                          <a:spcPct val="150000"/>
                        </a:lnSpc>
                      </a:pPr>
                      <a:endParaRPr lang="es-MX" sz="1600" b="0" dirty="0">
                        <a:latin typeface="Century Gothic" panose="020B0502020202020204" pitchFamily="34" charset="0"/>
                      </a:endParaRPr>
                    </a:p>
                  </a:txBody>
                  <a:tcPr/>
                </a:tc>
                <a:extLst>
                  <a:ext uri="{0D108BD9-81ED-4DB2-BD59-A6C34878D82A}">
                    <a16:rowId xmlns:a16="http://schemas.microsoft.com/office/drawing/2014/main" val="2398319175"/>
                  </a:ext>
                </a:extLst>
              </a:tr>
            </a:tbl>
          </a:graphicData>
        </a:graphic>
      </p:graphicFrame>
      <p:sp>
        <p:nvSpPr>
          <p:cNvPr id="4" name="Rectángulo 4">
            <a:extLst>
              <a:ext uri="{FF2B5EF4-FFF2-40B4-BE49-F238E27FC236}">
                <a16:creationId xmlns:a16="http://schemas.microsoft.com/office/drawing/2014/main" id="{AD4AC11A-E2E6-4926-A471-55C6D0359406}"/>
              </a:ext>
            </a:extLst>
          </p:cNvPr>
          <p:cNvSpPr/>
          <p:nvPr/>
        </p:nvSpPr>
        <p:spPr>
          <a:xfrm>
            <a:off x="4002421" y="3341474"/>
            <a:ext cx="4187158" cy="707886"/>
          </a:xfrm>
          <a:prstGeom prst="rect">
            <a:avLst/>
          </a:prstGeom>
        </p:spPr>
        <p:txBody>
          <a:bodyPr wrap="square">
            <a:spAutoFit/>
          </a:bodyPr>
          <a:lstStyle/>
          <a:p>
            <a:pPr algn="ctr"/>
            <a:r>
              <a:rPr lang="es-MX" sz="4000" b="1" dirty="0">
                <a:solidFill>
                  <a:srgbClr val="FF7C80"/>
                </a:solidFill>
                <a:latin typeface="Kristen ITC" panose="03050502040202030202" pitchFamily="66" charset="0"/>
                <a:cs typeface="Arial" panose="020B0604020202020204" pitchFamily="34" charset="0"/>
              </a:rPr>
              <a:t>Observaciones</a:t>
            </a:r>
          </a:p>
        </p:txBody>
      </p:sp>
      <p:graphicFrame>
        <p:nvGraphicFramePr>
          <p:cNvPr id="5" name="Tabla 5">
            <a:extLst>
              <a:ext uri="{FF2B5EF4-FFF2-40B4-BE49-F238E27FC236}">
                <a16:creationId xmlns:a16="http://schemas.microsoft.com/office/drawing/2014/main" id="{6FC14578-1028-4EF0-B3D2-81770758C83B}"/>
              </a:ext>
            </a:extLst>
          </p:cNvPr>
          <p:cNvGraphicFramePr>
            <a:graphicFrameLocks noGrp="1"/>
          </p:cNvGraphicFramePr>
          <p:nvPr>
            <p:extLst/>
          </p:nvPr>
        </p:nvGraphicFramePr>
        <p:xfrm>
          <a:off x="1703513" y="4264804"/>
          <a:ext cx="8784975" cy="2332548"/>
        </p:xfrm>
        <a:graphic>
          <a:graphicData uri="http://schemas.openxmlformats.org/drawingml/2006/table">
            <a:tbl>
              <a:tblPr firstRow="1" bandRow="1">
                <a:tableStyleId>{616DA210-FB5B-4158-B5E0-FEB733F419BA}</a:tableStyleId>
              </a:tblPr>
              <a:tblGrid>
                <a:gridCol w="8784975">
                  <a:extLst>
                    <a:ext uri="{9D8B030D-6E8A-4147-A177-3AD203B41FA5}">
                      <a16:colId xmlns:a16="http://schemas.microsoft.com/office/drawing/2014/main" val="3740964839"/>
                    </a:ext>
                  </a:extLst>
                </a:gridCol>
              </a:tblGrid>
              <a:tr h="2332548">
                <a:tc>
                  <a:txBody>
                    <a:bodyPr/>
                    <a:lstStyle/>
                    <a:p>
                      <a:endParaRPr lang="es-MX" dirty="0"/>
                    </a:p>
                  </a:txBody>
                  <a:tcPr/>
                </a:tc>
                <a:extLst>
                  <a:ext uri="{0D108BD9-81ED-4DB2-BD59-A6C34878D82A}">
                    <a16:rowId xmlns:a16="http://schemas.microsoft.com/office/drawing/2014/main" val="1591732535"/>
                  </a:ext>
                </a:extLst>
              </a:tr>
            </a:tbl>
          </a:graphicData>
        </a:graphic>
      </p:graphicFrame>
    </p:spTree>
    <p:extLst>
      <p:ext uri="{BB962C8B-B14F-4D97-AF65-F5344CB8AC3E}">
        <p14:creationId xmlns:p14="http://schemas.microsoft.com/office/powerpoint/2010/main" val="2516917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007702" y="138405"/>
            <a:ext cx="4104523" cy="769441"/>
          </a:xfrm>
          <a:prstGeom prst="rect">
            <a:avLst/>
          </a:prstGeom>
          <a:noFill/>
        </p:spPr>
        <p:txBody>
          <a:bodyPr wrap="square" rtlCol="0">
            <a:spAutoFit/>
          </a:bodyPr>
          <a:lstStyle/>
          <a:p>
            <a:pPr algn="ctr"/>
            <a:r>
              <a:rPr lang="es-MX" sz="4400" b="1" dirty="0">
                <a:solidFill>
                  <a:srgbClr val="B91755"/>
                </a:solidFill>
                <a:latin typeface="Kristen ITC" panose="03050502040202030202" pitchFamily="66" charset="0"/>
              </a:rPr>
              <a:t>Firmas</a:t>
            </a:r>
          </a:p>
        </p:txBody>
      </p:sp>
      <p:sp>
        <p:nvSpPr>
          <p:cNvPr id="3" name="CuadroTexto 2">
            <a:extLst>
              <a:ext uri="{FF2B5EF4-FFF2-40B4-BE49-F238E27FC236}">
                <a16:creationId xmlns:a16="http://schemas.microsoft.com/office/drawing/2014/main" id="{0DA5D24B-C89F-45B2-8E89-1AB46D76BC6C}"/>
              </a:ext>
            </a:extLst>
          </p:cNvPr>
          <p:cNvSpPr txBox="1"/>
          <p:nvPr/>
        </p:nvSpPr>
        <p:spPr>
          <a:xfrm>
            <a:off x="3791744" y="3573017"/>
            <a:ext cx="5040560" cy="646331"/>
          </a:xfrm>
          <a:prstGeom prst="rect">
            <a:avLst/>
          </a:prstGeom>
          <a:noFill/>
        </p:spPr>
        <p:txBody>
          <a:bodyPr wrap="square" rtlCol="0">
            <a:spAutoFit/>
          </a:bodyPr>
          <a:lstStyle/>
          <a:p>
            <a:r>
              <a:rPr lang="es-MX" dirty="0"/>
              <a:t>_____________________________________</a:t>
            </a:r>
          </a:p>
          <a:p>
            <a:pPr algn="ctr"/>
            <a:r>
              <a:rPr lang="es-MX" dirty="0"/>
              <a:t>Firma del docente de la Escuela Normal    </a:t>
            </a:r>
          </a:p>
        </p:txBody>
      </p:sp>
      <p:sp>
        <p:nvSpPr>
          <p:cNvPr id="4" name="CuadroTexto 3">
            <a:extLst>
              <a:ext uri="{FF2B5EF4-FFF2-40B4-BE49-F238E27FC236}">
                <a16:creationId xmlns:a16="http://schemas.microsoft.com/office/drawing/2014/main" id="{EAF6D011-A36A-4FCD-B822-74F556A680D1}"/>
              </a:ext>
            </a:extLst>
          </p:cNvPr>
          <p:cNvSpPr txBox="1"/>
          <p:nvPr/>
        </p:nvSpPr>
        <p:spPr>
          <a:xfrm>
            <a:off x="1631504" y="5198469"/>
            <a:ext cx="4320480" cy="646331"/>
          </a:xfrm>
          <a:prstGeom prst="rect">
            <a:avLst/>
          </a:prstGeom>
          <a:noFill/>
        </p:spPr>
        <p:txBody>
          <a:bodyPr wrap="square" rtlCol="0">
            <a:spAutoFit/>
          </a:bodyPr>
          <a:lstStyle/>
          <a:p>
            <a:r>
              <a:rPr lang="es-MX" dirty="0"/>
              <a:t>___________________________________</a:t>
            </a:r>
          </a:p>
          <a:p>
            <a:pPr algn="ctr"/>
            <a:r>
              <a:rPr lang="es-MX" dirty="0"/>
              <a:t>Firma del estudiante Normalista</a:t>
            </a:r>
          </a:p>
        </p:txBody>
      </p:sp>
      <p:sp>
        <p:nvSpPr>
          <p:cNvPr id="5" name="CuadroTexto 4">
            <a:extLst>
              <a:ext uri="{FF2B5EF4-FFF2-40B4-BE49-F238E27FC236}">
                <a16:creationId xmlns:a16="http://schemas.microsoft.com/office/drawing/2014/main" id="{36C749E3-D13E-4F52-9CB0-6189FEF9FC34}"/>
              </a:ext>
            </a:extLst>
          </p:cNvPr>
          <p:cNvSpPr txBox="1"/>
          <p:nvPr/>
        </p:nvSpPr>
        <p:spPr>
          <a:xfrm>
            <a:off x="6166340" y="5198470"/>
            <a:ext cx="4500534" cy="646331"/>
          </a:xfrm>
          <a:prstGeom prst="rect">
            <a:avLst/>
          </a:prstGeom>
          <a:noFill/>
        </p:spPr>
        <p:txBody>
          <a:bodyPr wrap="square" rtlCol="0">
            <a:spAutoFit/>
          </a:bodyPr>
          <a:lstStyle/>
          <a:p>
            <a:r>
              <a:rPr lang="es-MX" dirty="0"/>
              <a:t>__________________________________</a:t>
            </a:r>
          </a:p>
          <a:p>
            <a:pPr algn="ctr"/>
            <a:r>
              <a:rPr lang="es-MX" dirty="0"/>
              <a:t>Firma del profesor titular  </a:t>
            </a:r>
          </a:p>
        </p:txBody>
      </p:sp>
      <p:pic>
        <p:nvPicPr>
          <p:cNvPr id="6" name="Imagen 5">
            <a:extLst>
              <a:ext uri="{FF2B5EF4-FFF2-40B4-BE49-F238E27FC236}">
                <a16:creationId xmlns:a16="http://schemas.microsoft.com/office/drawing/2014/main" id="{08D2063B-B777-471C-8A77-BA24D8F1486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10" b="97571" l="424" r="100000">
                        <a14:foregroundMark x1="88559" y1="36842" x2="88559" y2="36842"/>
                        <a14:foregroundMark x1="88559" y1="36842" x2="88559" y2="36842"/>
                        <a14:foregroundMark x1="88559" y1="36842" x2="88559" y2="36842"/>
                        <a14:foregroundMark x1="91525" y1="44939" x2="91525" y2="44939"/>
                        <a14:foregroundMark x1="91525" y1="44939" x2="91525" y2="44939"/>
                        <a14:foregroundMark x1="91525" y1="44939" x2="91525" y2="44939"/>
                        <a14:foregroundMark x1="91525" y1="44939" x2="91525" y2="44939"/>
                        <a14:foregroundMark x1="82627" y1="39676" x2="82627" y2="39676"/>
                        <a14:foregroundMark x1="82627" y1="39676" x2="82627" y2="39676"/>
                        <a14:foregroundMark x1="85593" y1="34818" x2="85593" y2="34818"/>
                        <a14:foregroundMark x1="85593" y1="34818" x2="85593" y2="34818"/>
                        <a14:foregroundMark x1="95339" y1="36235" x2="95339" y2="36235"/>
                        <a14:foregroundMark x1="95339" y1="36235" x2="95339" y2="36235"/>
                      </a14:backgroundRemoval>
                    </a14:imgEffect>
                  </a14:imgLayer>
                </a14:imgProps>
              </a:ext>
            </a:extLst>
          </a:blip>
          <a:stretch>
            <a:fillRect/>
          </a:stretch>
        </p:blipFill>
        <p:spPr>
          <a:xfrm>
            <a:off x="9936654" y="408568"/>
            <a:ext cx="2016224" cy="4219482"/>
          </a:xfrm>
          <a:prstGeom prst="rect">
            <a:avLst/>
          </a:prstGeom>
        </p:spPr>
      </p:pic>
    </p:spTree>
    <p:extLst>
      <p:ext uri="{BB962C8B-B14F-4D97-AF65-F5344CB8AC3E}">
        <p14:creationId xmlns:p14="http://schemas.microsoft.com/office/powerpoint/2010/main" val="430457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00531" y="145082"/>
            <a:ext cx="5725606" cy="523220"/>
          </a:xfrm>
          <a:prstGeom prst="rect">
            <a:avLst/>
          </a:prstGeom>
        </p:spPr>
        <p:txBody>
          <a:bodyPr wrap="none">
            <a:spAutoFit/>
          </a:bodyPr>
          <a:lstStyle/>
          <a:p>
            <a:r>
              <a:rPr lang="es-MX" sz="2800" dirty="0">
                <a:latin typeface="Forte" pitchFamily="66" charset="0"/>
              </a:rPr>
              <a:t>Propósito de la jornada de práctica </a:t>
            </a:r>
          </a:p>
        </p:txBody>
      </p:sp>
      <p:sp>
        <p:nvSpPr>
          <p:cNvPr id="3" name="CuadroTexto 2"/>
          <p:cNvSpPr txBox="1"/>
          <p:nvPr/>
        </p:nvSpPr>
        <p:spPr>
          <a:xfrm>
            <a:off x="135075" y="668302"/>
            <a:ext cx="11966868" cy="2400657"/>
          </a:xfrm>
          <a:prstGeom prst="rect">
            <a:avLst/>
          </a:prstGeom>
          <a:noFill/>
        </p:spPr>
        <p:txBody>
          <a:bodyPr wrap="square" rtlCol="0">
            <a:spAutoFit/>
          </a:bodyPr>
          <a:lstStyle/>
          <a:p>
            <a:pPr algn="just">
              <a:lnSpc>
                <a:spcPct val="150000"/>
              </a:lnSpc>
            </a:pPr>
            <a:r>
              <a:rPr lang="es-MX" sz="2000" dirty="0" smtClean="0">
                <a:latin typeface="Century Gothic" panose="020B0502020202020204" pitchFamily="34" charset="0"/>
              </a:rPr>
              <a:t>Ejecutar </a:t>
            </a:r>
            <a:r>
              <a:rPr lang="es-MX" sz="2000" dirty="0">
                <a:latin typeface="Century Gothic" panose="020B0502020202020204" pitchFamily="34" charset="0"/>
              </a:rPr>
              <a:t>una intervención pedagógica que </a:t>
            </a:r>
            <a:r>
              <a:rPr lang="es-MX" sz="2000" dirty="0" smtClean="0">
                <a:latin typeface="Century Gothic" panose="020B0502020202020204" pitchFamily="34" charset="0"/>
              </a:rPr>
              <a:t>brinde </a:t>
            </a:r>
            <a:r>
              <a:rPr lang="es-MX" sz="2000" dirty="0">
                <a:latin typeface="Century Gothic" panose="020B0502020202020204" pitchFamily="34" charset="0"/>
              </a:rPr>
              <a:t>apertura </a:t>
            </a:r>
            <a:r>
              <a:rPr lang="es-MX" sz="2000" dirty="0" smtClean="0">
                <a:latin typeface="Century Gothic" panose="020B0502020202020204" pitchFamily="34" charset="0"/>
              </a:rPr>
              <a:t>hacia el manejo de las </a:t>
            </a:r>
            <a:r>
              <a:rPr lang="es-MX" sz="2000" dirty="0">
                <a:latin typeface="Century Gothic" panose="020B0502020202020204" pitchFamily="34" charset="0"/>
              </a:rPr>
              <a:t>herramientas tecnológicas de forma adecuada para implementar actividades innovadoras, </a:t>
            </a:r>
            <a:r>
              <a:rPr lang="es-MX" sz="2000" dirty="0" smtClean="0">
                <a:latin typeface="Century Gothic" panose="020B0502020202020204" pitchFamily="34" charset="0"/>
              </a:rPr>
              <a:t>así como desarrollar  la evaluación , con el fin de </a:t>
            </a:r>
            <a:r>
              <a:rPr lang="es-MX" sz="2000" dirty="0">
                <a:latin typeface="Century Gothic" panose="020B0502020202020204" pitchFamily="34" charset="0"/>
              </a:rPr>
              <a:t>satisfacer las demandas de aprendizaje de los alumnos ante la situación que se vive </a:t>
            </a:r>
            <a:r>
              <a:rPr lang="es-MX" sz="2000" dirty="0" smtClean="0">
                <a:latin typeface="Century Gothic" panose="020B0502020202020204" pitchFamily="34" charset="0"/>
              </a:rPr>
              <a:t>actualmente, al tiempo que se consolidan las competencias del perfil de egreso de la Educación Normal.</a:t>
            </a:r>
            <a:endParaRPr lang="es-MX" sz="2000" dirty="0">
              <a:latin typeface="Century Gothic" panose="020B0502020202020204" pitchFamily="34" charset="0"/>
            </a:endParaRP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3180" b="99682" l="562" r="98652">
                        <a14:foregroundMark x1="43371" y1="48331" x2="50449" y2="56916"/>
                        <a14:foregroundMark x1="41461" y1="58029" x2="47865" y2="51192"/>
                        <a14:foregroundMark x1="46854" y1="48331" x2="45843" y2="59618"/>
                        <a14:foregroundMark x1="45618" y1="59936" x2="45169" y2="61367"/>
                        <a14:foregroundMark x1="9101" y1="35930" x2="10787" y2="48808"/>
                        <a14:foregroundMark x1="6742" y1="47218" x2="14944" y2="40223"/>
                        <a14:foregroundMark x1="4270" y1="39269" x2="7079" y2="46582"/>
                        <a14:foregroundMark x1="12360" y1="46264" x2="16854" y2="61049"/>
                        <a14:foregroundMark x1="78989" y1="91415" x2="93933" y2="92528"/>
                        <a14:foregroundMark x1="78989" y1="93482" x2="88989" y2="94754"/>
                      </a14:backgroundRemoval>
                    </a14:imgEffect>
                  </a14:imgLayer>
                </a14:imgProps>
              </a:ext>
            </a:extLst>
          </a:blip>
          <a:stretch>
            <a:fillRect/>
          </a:stretch>
        </p:blipFill>
        <p:spPr>
          <a:xfrm>
            <a:off x="2732809" y="3068958"/>
            <a:ext cx="5590309" cy="3518877"/>
          </a:xfrm>
          <a:prstGeom prst="rect">
            <a:avLst/>
          </a:prstGeom>
        </p:spPr>
      </p:pic>
    </p:spTree>
    <p:extLst>
      <p:ext uri="{BB962C8B-B14F-4D97-AF65-F5344CB8AC3E}">
        <p14:creationId xmlns:p14="http://schemas.microsoft.com/office/powerpoint/2010/main" val="2021018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ágenes de Fondo Escuela | Vectores, fotos de stock y PSD gratui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724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503712" y="1628800"/>
            <a:ext cx="5544616" cy="1077218"/>
          </a:xfrm>
          <a:prstGeom prst="rect">
            <a:avLst/>
          </a:prstGeom>
          <a:noFill/>
        </p:spPr>
        <p:txBody>
          <a:bodyPr wrap="square" rtlCol="0">
            <a:spAutoFit/>
          </a:bodyPr>
          <a:lstStyle/>
          <a:p>
            <a:pPr algn="ctr"/>
            <a:r>
              <a:rPr lang="es-ES_tradnl" sz="3200" dirty="0">
                <a:latin typeface="Century Gothic" pitchFamily="34" charset="0"/>
              </a:rPr>
              <a:t>Jardín de Niños María  L. Pérez de Arreola</a:t>
            </a:r>
            <a:endParaRPr lang="es-ES" sz="3200" dirty="0">
              <a:latin typeface="Century Gothic" pitchFamily="34" charset="0"/>
            </a:endParaRPr>
          </a:p>
        </p:txBody>
      </p:sp>
      <p:sp>
        <p:nvSpPr>
          <p:cNvPr id="3" name="2 CuadroTexto"/>
          <p:cNvSpPr txBox="1"/>
          <p:nvPr/>
        </p:nvSpPr>
        <p:spPr>
          <a:xfrm>
            <a:off x="4807193" y="2731995"/>
            <a:ext cx="3377039" cy="461665"/>
          </a:xfrm>
          <a:prstGeom prst="rect">
            <a:avLst/>
          </a:prstGeom>
          <a:noFill/>
        </p:spPr>
        <p:txBody>
          <a:bodyPr wrap="square" rtlCol="0">
            <a:spAutoFit/>
          </a:bodyPr>
          <a:lstStyle/>
          <a:p>
            <a:pPr algn="ctr"/>
            <a:r>
              <a:rPr lang="es-ES_tradnl" sz="2400" b="1" dirty="0">
                <a:solidFill>
                  <a:srgbClr val="002060"/>
                </a:solidFill>
                <a:latin typeface="Century Gothic" pitchFamily="34" charset="0"/>
              </a:rPr>
              <a:t>Grupo de 2º C y 3° B</a:t>
            </a:r>
            <a:endParaRPr lang="es-ES" sz="2400" b="1" dirty="0">
              <a:solidFill>
                <a:srgbClr val="002060"/>
              </a:solidFill>
              <a:latin typeface="Century Gothic" pitchFamily="34" charset="0"/>
            </a:endParaRPr>
          </a:p>
        </p:txBody>
      </p:sp>
      <p:sp>
        <p:nvSpPr>
          <p:cNvPr id="4" name="3 CuadroTexto"/>
          <p:cNvSpPr txBox="1"/>
          <p:nvPr/>
        </p:nvSpPr>
        <p:spPr>
          <a:xfrm>
            <a:off x="3520696" y="3221949"/>
            <a:ext cx="5544616" cy="1323439"/>
          </a:xfrm>
          <a:prstGeom prst="rect">
            <a:avLst/>
          </a:prstGeom>
          <a:noFill/>
        </p:spPr>
        <p:txBody>
          <a:bodyPr wrap="square" rtlCol="0">
            <a:spAutoFit/>
          </a:bodyPr>
          <a:lstStyle/>
          <a:p>
            <a:pPr algn="ctr"/>
            <a:r>
              <a:rPr lang="es-ES_tradnl" sz="2000" b="1" dirty="0">
                <a:solidFill>
                  <a:srgbClr val="7030A0"/>
                </a:solidFill>
                <a:latin typeface="Century Gothic" pitchFamily="34" charset="0"/>
              </a:rPr>
              <a:t>Educadora titular: Tamara  J. Castillón Meza</a:t>
            </a:r>
          </a:p>
          <a:p>
            <a:pPr algn="ctr"/>
            <a:r>
              <a:rPr lang="es-ES_tradnl" sz="2000" b="1" dirty="0">
                <a:solidFill>
                  <a:srgbClr val="7030A0"/>
                </a:solidFill>
                <a:latin typeface="Century Gothic" pitchFamily="34" charset="0"/>
              </a:rPr>
              <a:t>Educadora practicante: Jimena G. Charles  Hernández</a:t>
            </a:r>
          </a:p>
        </p:txBody>
      </p:sp>
    </p:spTree>
    <p:extLst>
      <p:ext uri="{BB962C8B-B14F-4D97-AF65-F5344CB8AC3E}">
        <p14:creationId xmlns:p14="http://schemas.microsoft.com/office/powerpoint/2010/main" val="92359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82731" y="0"/>
            <a:ext cx="8104909" cy="584775"/>
          </a:xfrm>
          <a:prstGeom prst="rect">
            <a:avLst/>
          </a:prstGeom>
        </p:spPr>
        <p:txBody>
          <a:bodyPr wrap="square">
            <a:spAutoFit/>
          </a:bodyPr>
          <a:lstStyle/>
          <a:p>
            <a:pPr algn="ctr"/>
            <a:r>
              <a:rPr lang="es-ES" sz="3200" b="1" spc="30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Aprendizajes Esperados semana 37 </a:t>
            </a:r>
            <a:endParaRPr lang="es-ES" sz="3200" b="1" spc="3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pic>
        <p:nvPicPr>
          <p:cNvPr id="3" name="Imagen 2"/>
          <p:cNvPicPr>
            <a:picLocks noChangeAspect="1"/>
          </p:cNvPicPr>
          <p:nvPr/>
        </p:nvPicPr>
        <p:blipFill rotWithShape="1">
          <a:blip r:embed="rId2"/>
          <a:srcRect l="31983" t="31548" r="14543" b="14129"/>
          <a:stretch/>
        </p:blipFill>
        <p:spPr>
          <a:xfrm>
            <a:off x="0" y="850605"/>
            <a:ext cx="6283842" cy="5730949"/>
          </a:xfrm>
          <a:prstGeom prst="rect">
            <a:avLst/>
          </a:prstGeom>
        </p:spPr>
      </p:pic>
      <p:pic>
        <p:nvPicPr>
          <p:cNvPr id="4" name="Imagen 3"/>
          <p:cNvPicPr>
            <a:picLocks noChangeAspect="1"/>
          </p:cNvPicPr>
          <p:nvPr/>
        </p:nvPicPr>
        <p:blipFill rotWithShape="1">
          <a:blip r:embed="rId3"/>
          <a:srcRect l="32706" t="19777" r="14677" b="20713"/>
          <a:stretch/>
        </p:blipFill>
        <p:spPr>
          <a:xfrm>
            <a:off x="6283842" y="850605"/>
            <a:ext cx="5823097" cy="5730949"/>
          </a:xfrm>
          <a:prstGeom prst="rect">
            <a:avLst/>
          </a:prstGeom>
        </p:spPr>
      </p:pic>
    </p:spTree>
    <p:extLst>
      <p:ext uri="{BB962C8B-B14F-4D97-AF65-F5344CB8AC3E}">
        <p14:creationId xmlns:p14="http://schemas.microsoft.com/office/powerpoint/2010/main" val="230204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36069" y="0"/>
            <a:ext cx="3443064" cy="707886"/>
          </a:xfrm>
          <a:prstGeom prst="rect">
            <a:avLst/>
          </a:prstGeom>
          <a:noFill/>
        </p:spPr>
        <p:txBody>
          <a:bodyPr wrap="square" rtlCol="0">
            <a:spAutoFit/>
          </a:bodyPr>
          <a:lstStyle/>
          <a:p>
            <a:pPr algn="ctr"/>
            <a:r>
              <a:rPr lang="es-MX" sz="4000" b="1" dirty="0" smtClean="0">
                <a:solidFill>
                  <a:srgbClr val="7030A0"/>
                </a:solidFill>
                <a:latin typeface="Kristen ITC" panose="03050502040202030202" pitchFamily="66" charset="0"/>
              </a:rPr>
              <a:t>Cronograma</a:t>
            </a:r>
            <a:endParaRPr lang="es-MX" sz="4000" b="1" dirty="0">
              <a:solidFill>
                <a:srgbClr val="7030A0"/>
              </a:solidFill>
              <a:latin typeface="Kristen ITC" panose="03050502040202030202" pitchFamily="66" charset="0"/>
            </a:endParaRPr>
          </a:p>
        </p:txBody>
      </p:sp>
      <p:sp>
        <p:nvSpPr>
          <p:cNvPr id="4" name="Rectángulo 3"/>
          <p:cNvSpPr/>
          <p:nvPr/>
        </p:nvSpPr>
        <p:spPr>
          <a:xfrm>
            <a:off x="3907631" y="494299"/>
            <a:ext cx="4699941" cy="1077218"/>
          </a:xfrm>
          <a:prstGeom prst="rect">
            <a:avLst/>
          </a:prstGeom>
          <a:noFill/>
        </p:spPr>
        <p:txBody>
          <a:bodyPr wrap="none" lIns="91440" tIns="45720" rIns="91440" bIns="45720">
            <a:spAutoFit/>
          </a:bodyPr>
          <a:lstStyle/>
          <a:p>
            <a:pPr algn="ctr"/>
            <a:r>
              <a:rPr lang="es-ES" sz="3600" b="1" cap="none" spc="0"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Forte" panose="03060902040502070203" pitchFamily="66" charset="0"/>
              </a:rPr>
              <a:t>Aprende en casa </a:t>
            </a:r>
          </a:p>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J.N. María L. Pérez de Arreola</a:t>
            </a:r>
            <a:endParaRPr lang="es-ES" sz="28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5" name="CuadroTexto 4"/>
          <p:cNvSpPr txBox="1"/>
          <p:nvPr/>
        </p:nvSpPr>
        <p:spPr>
          <a:xfrm>
            <a:off x="4536069" y="1496805"/>
            <a:ext cx="2899064" cy="646331"/>
          </a:xfrm>
          <a:prstGeom prst="rect">
            <a:avLst/>
          </a:prstGeom>
          <a:noFill/>
        </p:spPr>
        <p:txBody>
          <a:bodyPr wrap="square" rtlCol="0">
            <a:spAutoFit/>
          </a:bodyPr>
          <a:lstStyle/>
          <a:p>
            <a:r>
              <a:rPr lang="es-MX" dirty="0" smtClean="0">
                <a:latin typeface="Agency FB" panose="020B0503020202020204" pitchFamily="34" charset="0"/>
              </a:rPr>
              <a:t>Maestra titular: Tamara Castillón</a:t>
            </a:r>
          </a:p>
          <a:p>
            <a:r>
              <a:rPr lang="es-MX" dirty="0" smtClean="0">
                <a:latin typeface="Agency FB" panose="020B0503020202020204" pitchFamily="34" charset="0"/>
              </a:rPr>
              <a:t>Maestra practicante: Jimena  Charles </a:t>
            </a:r>
            <a:endParaRPr lang="es-MX" dirty="0">
              <a:latin typeface="Agency FB" panose="020B0503020202020204" pitchFamily="34" charset="0"/>
            </a:endParaRPr>
          </a:p>
        </p:txBody>
      </p:sp>
      <p:sp>
        <p:nvSpPr>
          <p:cNvPr id="6" name="Rectángulo 5"/>
          <p:cNvSpPr/>
          <p:nvPr/>
        </p:nvSpPr>
        <p:spPr>
          <a:xfrm>
            <a:off x="3404130" y="2098826"/>
            <a:ext cx="5351914" cy="523220"/>
          </a:xfrm>
          <a:prstGeom prst="rect">
            <a:avLst/>
          </a:prstGeom>
        </p:spPr>
        <p:txBody>
          <a:bodyPr wrap="none">
            <a:spAutoFit/>
          </a:bodyPr>
          <a:lstStyle/>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Semana del 07 al 11 de junio 2021</a:t>
            </a:r>
            <a:endParaRPr lang="es-E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graphicFrame>
        <p:nvGraphicFramePr>
          <p:cNvPr id="7" name="Tabla 6"/>
          <p:cNvGraphicFramePr>
            <a:graphicFrameLocks noGrp="1"/>
          </p:cNvGraphicFramePr>
          <p:nvPr>
            <p:extLst/>
          </p:nvPr>
        </p:nvGraphicFramePr>
        <p:xfrm>
          <a:off x="2016081" y="2626777"/>
          <a:ext cx="8128000" cy="28397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377767013"/>
                    </a:ext>
                  </a:extLst>
                </a:gridCol>
                <a:gridCol w="1625600">
                  <a:extLst>
                    <a:ext uri="{9D8B030D-6E8A-4147-A177-3AD203B41FA5}">
                      <a16:colId xmlns:a16="http://schemas.microsoft.com/office/drawing/2014/main" val="4045085372"/>
                    </a:ext>
                  </a:extLst>
                </a:gridCol>
                <a:gridCol w="1625600">
                  <a:extLst>
                    <a:ext uri="{9D8B030D-6E8A-4147-A177-3AD203B41FA5}">
                      <a16:colId xmlns:a16="http://schemas.microsoft.com/office/drawing/2014/main" val="3673447934"/>
                    </a:ext>
                  </a:extLst>
                </a:gridCol>
                <a:gridCol w="1625600">
                  <a:extLst>
                    <a:ext uri="{9D8B030D-6E8A-4147-A177-3AD203B41FA5}">
                      <a16:colId xmlns:a16="http://schemas.microsoft.com/office/drawing/2014/main" val="411280497"/>
                    </a:ext>
                  </a:extLst>
                </a:gridCol>
                <a:gridCol w="1625600">
                  <a:extLst>
                    <a:ext uri="{9D8B030D-6E8A-4147-A177-3AD203B41FA5}">
                      <a16:colId xmlns:a16="http://schemas.microsoft.com/office/drawing/2014/main" val="526068214"/>
                    </a:ext>
                  </a:extLst>
                </a:gridCol>
              </a:tblGrid>
              <a:tr h="370840">
                <a:tc>
                  <a:txBody>
                    <a:bodyPr/>
                    <a:lstStyle/>
                    <a:p>
                      <a:pPr algn="ctr"/>
                      <a:r>
                        <a:rPr lang="es-MX" dirty="0" smtClean="0">
                          <a:latin typeface="Century Gothic" panose="020B0502020202020204" pitchFamily="34" charset="0"/>
                        </a:rPr>
                        <a:t>LUNES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MARTES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MIÉRCOLES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JUEVES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VIERNES</a:t>
                      </a:r>
                      <a:endParaRPr lang="es-MX" dirty="0">
                        <a:latin typeface="Century Gothic" panose="020B0502020202020204" pitchFamily="34" charset="0"/>
                      </a:endParaRPr>
                    </a:p>
                  </a:txBody>
                  <a:tcPr/>
                </a:tc>
                <a:extLst>
                  <a:ext uri="{0D108BD9-81ED-4DB2-BD59-A6C34878D82A}">
                    <a16:rowId xmlns:a16="http://schemas.microsoft.com/office/drawing/2014/main" val="34789148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Aprende en casa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8:00 A. 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1" baseline="0" dirty="0" smtClean="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6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05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sz="1100"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8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 M</a:t>
                      </a:r>
                    </a:p>
                    <a:p>
                      <a:pPr algn="ctr"/>
                      <a:r>
                        <a:rPr lang="es-MX" sz="1600" baseline="0" dirty="0" smtClean="0">
                          <a:latin typeface="Century Gothic" panose="020B0502020202020204" pitchFamily="34" charset="0"/>
                        </a:rPr>
                        <a:t>Zoom </a:t>
                      </a:r>
                    </a:p>
                    <a:p>
                      <a:pPr algn="ctr"/>
                      <a:endParaRPr lang="es-MX" sz="1800" baseline="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endParaRPr lang="es-MX" sz="1800" baseline="0" dirty="0" smtClean="0">
                        <a:latin typeface="Century Gothic" panose="020B0502020202020204" pitchFamily="34" charset="0"/>
                      </a:endParaRPr>
                    </a:p>
                    <a:p>
                      <a:pPr algn="ctr"/>
                      <a:endParaRPr lang="es-MX" sz="1600" dirty="0">
                        <a:latin typeface="Century Gothic" panose="020B0502020202020204" pitchFamily="34" charset="0"/>
                      </a:endParaRPr>
                    </a:p>
                  </a:txBody>
                  <a:tcPr/>
                </a:tc>
                <a:extLst>
                  <a:ext uri="{0D108BD9-81ED-4DB2-BD59-A6C34878D82A}">
                    <a16:rowId xmlns:a16="http://schemas.microsoft.com/office/drawing/2014/main" val="3909173337"/>
                  </a:ext>
                </a:extLst>
              </a:tr>
            </a:tbl>
          </a:graphicData>
        </a:graphic>
      </p:graphicFrame>
      <p:sp>
        <p:nvSpPr>
          <p:cNvPr id="13" name="Rectángulo 12"/>
          <p:cNvSpPr/>
          <p:nvPr/>
        </p:nvSpPr>
        <p:spPr>
          <a:xfrm>
            <a:off x="9644724" y="6027331"/>
            <a:ext cx="1477520" cy="523220"/>
          </a:xfrm>
          <a:prstGeom prst="rect">
            <a:avLst/>
          </a:prstGeom>
        </p:spPr>
        <p:txBody>
          <a:bodyPr wrap="none">
            <a:spAutoFit/>
          </a:bodyPr>
          <a:lstStyle/>
          <a:p>
            <a:pPr algn="ctr"/>
            <a:r>
              <a:rPr lang="es-ES" sz="28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2º grado</a:t>
            </a:r>
            <a:endPar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14" name="CuadroTexto 13"/>
          <p:cNvSpPr txBox="1"/>
          <p:nvPr/>
        </p:nvSpPr>
        <p:spPr>
          <a:xfrm>
            <a:off x="1569857" y="6108290"/>
            <a:ext cx="7857039" cy="646331"/>
          </a:xfrm>
          <a:prstGeom prst="rect">
            <a:avLst/>
          </a:prstGeom>
          <a:noFill/>
        </p:spPr>
        <p:txBody>
          <a:bodyPr wrap="square" rtlCol="0">
            <a:spAutoFit/>
          </a:bodyPr>
          <a:lstStyle/>
          <a:p>
            <a:pPr algn="ctr"/>
            <a:r>
              <a:rPr lang="es-MX" dirty="0" smtClean="0">
                <a:latin typeface="Century Gothic" panose="020B0502020202020204" pitchFamily="34" charset="0"/>
              </a:rPr>
              <a:t>Constantemente se encargan tareas para reforzar los aprendizajes vistos en las clases virtuales. </a:t>
            </a:r>
            <a:endParaRPr lang="es-MX" dirty="0">
              <a:latin typeface="Century Gothic" panose="020B0502020202020204" pitchFamily="34" charset="0"/>
            </a:endParaRPr>
          </a:p>
        </p:txBody>
      </p:sp>
      <p:sp>
        <p:nvSpPr>
          <p:cNvPr id="8" name="Rectángulo 7"/>
          <p:cNvSpPr/>
          <p:nvPr/>
        </p:nvSpPr>
        <p:spPr>
          <a:xfrm>
            <a:off x="8375995" y="2993100"/>
            <a:ext cx="1859050" cy="738664"/>
          </a:xfrm>
          <a:prstGeom prst="rect">
            <a:avLst/>
          </a:prstGeom>
        </p:spPr>
        <p:txBody>
          <a:bodyPr wrap="square">
            <a:spAutoFit/>
          </a:bodyPr>
          <a:lstStyle/>
          <a:p>
            <a:pPr algn="ctr"/>
            <a:r>
              <a:rPr lang="es-MX" sz="1400" dirty="0">
                <a:latin typeface="Century Gothic" panose="020B0502020202020204" pitchFamily="34" charset="0"/>
              </a:rPr>
              <a:t>Aprende en casa TV </a:t>
            </a:r>
          </a:p>
          <a:p>
            <a:pPr algn="ctr"/>
            <a:r>
              <a:rPr lang="es-MX" sz="1400" dirty="0">
                <a:latin typeface="Century Gothic" panose="020B0502020202020204" pitchFamily="34" charset="0"/>
              </a:rPr>
              <a:t>8:00 </a:t>
            </a:r>
            <a:r>
              <a:rPr lang="es-MX" sz="1400" dirty="0" smtClean="0">
                <a:latin typeface="Century Gothic" panose="020B0502020202020204" pitchFamily="34" charset="0"/>
              </a:rPr>
              <a:t>A.M.</a:t>
            </a:r>
            <a:endParaRPr lang="es-MX" sz="1400" dirty="0">
              <a:latin typeface="Century Gothic" panose="020B0502020202020204" pitchFamily="34" charset="0"/>
            </a:endParaRPr>
          </a:p>
        </p:txBody>
      </p:sp>
      <p:sp>
        <p:nvSpPr>
          <p:cNvPr id="15" name="CuadroTexto 14"/>
          <p:cNvSpPr txBox="1"/>
          <p:nvPr/>
        </p:nvSpPr>
        <p:spPr>
          <a:xfrm>
            <a:off x="8411159" y="3909526"/>
            <a:ext cx="1860518" cy="1384995"/>
          </a:xfrm>
          <a:prstGeom prst="rect">
            <a:avLst/>
          </a:prstGeom>
          <a:noFill/>
        </p:spPr>
        <p:txBody>
          <a:bodyPr wrap="square" rtlCol="0">
            <a:spAutoFit/>
          </a:bodyPr>
          <a:lstStyle/>
          <a:p>
            <a:pPr algn="ctr"/>
            <a:r>
              <a:rPr lang="es-MX" sz="1400" dirty="0" smtClean="0">
                <a:latin typeface="Century Gothic" panose="020B0502020202020204" pitchFamily="34" charset="0"/>
              </a:rPr>
              <a:t>Cargar puntualmente las evidencias de cuadernillo en la plataforma de Facebook. </a:t>
            </a:r>
            <a:endParaRPr lang="es-MX" sz="1400" dirty="0">
              <a:latin typeface="Century Gothic" panose="020B0502020202020204" pitchFamily="34" charset="0"/>
            </a:endParaRPr>
          </a:p>
        </p:txBody>
      </p:sp>
      <p:pic>
        <p:nvPicPr>
          <p:cNvPr id="17"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4023821" y="5180295"/>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7259067" y="5180294"/>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5641444" y="5180295"/>
            <a:ext cx="1024496" cy="84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359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36069" y="0"/>
            <a:ext cx="3443064" cy="707886"/>
          </a:xfrm>
          <a:prstGeom prst="rect">
            <a:avLst/>
          </a:prstGeom>
          <a:noFill/>
        </p:spPr>
        <p:txBody>
          <a:bodyPr wrap="square" rtlCol="0">
            <a:spAutoFit/>
          </a:bodyPr>
          <a:lstStyle/>
          <a:p>
            <a:pPr algn="ctr"/>
            <a:r>
              <a:rPr lang="es-MX" sz="4000" b="1" dirty="0" smtClean="0">
                <a:solidFill>
                  <a:srgbClr val="7030A0"/>
                </a:solidFill>
                <a:latin typeface="Kristen ITC" panose="03050502040202030202" pitchFamily="66" charset="0"/>
              </a:rPr>
              <a:t>Cronograma</a:t>
            </a:r>
            <a:endParaRPr lang="es-MX" sz="4000" b="1" dirty="0">
              <a:solidFill>
                <a:srgbClr val="7030A0"/>
              </a:solidFill>
              <a:latin typeface="Kristen ITC" panose="03050502040202030202" pitchFamily="66" charset="0"/>
            </a:endParaRPr>
          </a:p>
        </p:txBody>
      </p:sp>
      <p:sp>
        <p:nvSpPr>
          <p:cNvPr id="4" name="Rectángulo 3"/>
          <p:cNvSpPr/>
          <p:nvPr/>
        </p:nvSpPr>
        <p:spPr>
          <a:xfrm>
            <a:off x="3907631" y="494299"/>
            <a:ext cx="4699941" cy="1077218"/>
          </a:xfrm>
          <a:prstGeom prst="rect">
            <a:avLst/>
          </a:prstGeom>
          <a:noFill/>
        </p:spPr>
        <p:txBody>
          <a:bodyPr wrap="none" lIns="91440" tIns="45720" rIns="91440" bIns="45720">
            <a:spAutoFit/>
          </a:bodyPr>
          <a:lstStyle/>
          <a:p>
            <a:pPr algn="ctr"/>
            <a:r>
              <a:rPr lang="es-ES" sz="3600" b="1" cap="none" spc="0"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Forte" panose="03060902040502070203" pitchFamily="66" charset="0"/>
              </a:rPr>
              <a:t>Aprende en casa </a:t>
            </a:r>
          </a:p>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J.N. María L. Pérez de Arreola</a:t>
            </a:r>
            <a:endParaRPr lang="es-ES" sz="28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5" name="CuadroTexto 4"/>
          <p:cNvSpPr txBox="1"/>
          <p:nvPr/>
        </p:nvSpPr>
        <p:spPr>
          <a:xfrm>
            <a:off x="4536069" y="1496805"/>
            <a:ext cx="2899064" cy="646331"/>
          </a:xfrm>
          <a:prstGeom prst="rect">
            <a:avLst/>
          </a:prstGeom>
          <a:noFill/>
        </p:spPr>
        <p:txBody>
          <a:bodyPr wrap="square" rtlCol="0">
            <a:spAutoFit/>
          </a:bodyPr>
          <a:lstStyle/>
          <a:p>
            <a:r>
              <a:rPr lang="es-MX" dirty="0" smtClean="0">
                <a:latin typeface="Agency FB" panose="020B0503020202020204" pitchFamily="34" charset="0"/>
              </a:rPr>
              <a:t>Maestra titular: Tamara Castillón</a:t>
            </a:r>
          </a:p>
          <a:p>
            <a:r>
              <a:rPr lang="es-MX" dirty="0" smtClean="0">
                <a:latin typeface="Agency FB" panose="020B0503020202020204" pitchFamily="34" charset="0"/>
              </a:rPr>
              <a:t>Maestra practicante: Jimena  Charles </a:t>
            </a:r>
            <a:endParaRPr lang="es-MX" dirty="0">
              <a:latin typeface="Agency FB" panose="020B0503020202020204" pitchFamily="34" charset="0"/>
            </a:endParaRPr>
          </a:p>
        </p:txBody>
      </p:sp>
      <p:graphicFrame>
        <p:nvGraphicFramePr>
          <p:cNvPr id="7" name="Tabla 6"/>
          <p:cNvGraphicFramePr>
            <a:graphicFrameLocks noGrp="1"/>
          </p:cNvGraphicFramePr>
          <p:nvPr>
            <p:extLst/>
          </p:nvPr>
        </p:nvGraphicFramePr>
        <p:xfrm>
          <a:off x="2016081" y="2626777"/>
          <a:ext cx="8128000" cy="28397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377767013"/>
                    </a:ext>
                  </a:extLst>
                </a:gridCol>
                <a:gridCol w="1625600">
                  <a:extLst>
                    <a:ext uri="{9D8B030D-6E8A-4147-A177-3AD203B41FA5}">
                      <a16:colId xmlns:a16="http://schemas.microsoft.com/office/drawing/2014/main" val="4045085372"/>
                    </a:ext>
                  </a:extLst>
                </a:gridCol>
                <a:gridCol w="1625600">
                  <a:extLst>
                    <a:ext uri="{9D8B030D-6E8A-4147-A177-3AD203B41FA5}">
                      <a16:colId xmlns:a16="http://schemas.microsoft.com/office/drawing/2014/main" val="3673447934"/>
                    </a:ext>
                  </a:extLst>
                </a:gridCol>
                <a:gridCol w="1625600">
                  <a:extLst>
                    <a:ext uri="{9D8B030D-6E8A-4147-A177-3AD203B41FA5}">
                      <a16:colId xmlns:a16="http://schemas.microsoft.com/office/drawing/2014/main" val="411280497"/>
                    </a:ext>
                  </a:extLst>
                </a:gridCol>
                <a:gridCol w="1625600">
                  <a:extLst>
                    <a:ext uri="{9D8B030D-6E8A-4147-A177-3AD203B41FA5}">
                      <a16:colId xmlns:a16="http://schemas.microsoft.com/office/drawing/2014/main" val="526068214"/>
                    </a:ext>
                  </a:extLst>
                </a:gridCol>
              </a:tblGrid>
              <a:tr h="370840">
                <a:tc>
                  <a:txBody>
                    <a:bodyPr/>
                    <a:lstStyle/>
                    <a:p>
                      <a:pPr algn="ctr"/>
                      <a:r>
                        <a:rPr lang="es-MX" dirty="0" smtClean="0">
                          <a:latin typeface="Century Gothic" panose="020B0502020202020204" pitchFamily="34" charset="0"/>
                        </a:rPr>
                        <a:t>LUNES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MARTES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MIÉRCOLES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JUEVES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VIERNES</a:t>
                      </a:r>
                      <a:endParaRPr lang="es-MX" dirty="0">
                        <a:latin typeface="Century Gothic" panose="020B0502020202020204" pitchFamily="34" charset="0"/>
                      </a:endParaRPr>
                    </a:p>
                  </a:txBody>
                  <a:tcPr/>
                </a:tc>
                <a:extLst>
                  <a:ext uri="{0D108BD9-81ED-4DB2-BD59-A6C34878D82A}">
                    <a16:rowId xmlns:a16="http://schemas.microsoft.com/office/drawing/2014/main" val="34789148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Aprende en casa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8:00 A. 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aseline="0" dirty="0" smtClean="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aseline="0" dirty="0" smtClean="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6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0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sz="1600"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8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 M</a:t>
                      </a:r>
                    </a:p>
                    <a:p>
                      <a:pPr algn="ctr"/>
                      <a:r>
                        <a:rPr lang="es-MX" sz="1600" baseline="0" dirty="0" smtClean="0">
                          <a:latin typeface="Century Gothic" panose="020B0502020202020204" pitchFamily="34" charset="0"/>
                        </a:rPr>
                        <a:t>Zoom </a:t>
                      </a:r>
                    </a:p>
                    <a:p>
                      <a:pPr algn="ctr"/>
                      <a:endParaRPr lang="es-MX" sz="1800" baseline="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endParaRPr lang="es-MX" sz="1800" baseline="0" dirty="0" smtClean="0">
                        <a:latin typeface="Century Gothic" panose="020B0502020202020204" pitchFamily="34" charset="0"/>
                      </a:endParaRPr>
                    </a:p>
                    <a:p>
                      <a:pPr algn="ctr"/>
                      <a:endParaRPr lang="es-MX" sz="1600" dirty="0">
                        <a:latin typeface="Century Gothic" panose="020B0502020202020204" pitchFamily="34" charset="0"/>
                      </a:endParaRPr>
                    </a:p>
                  </a:txBody>
                  <a:tcPr/>
                </a:tc>
                <a:extLst>
                  <a:ext uri="{0D108BD9-81ED-4DB2-BD59-A6C34878D82A}">
                    <a16:rowId xmlns:a16="http://schemas.microsoft.com/office/drawing/2014/main" val="3909173337"/>
                  </a:ext>
                </a:extLst>
              </a:tr>
            </a:tbl>
          </a:graphicData>
        </a:graphic>
      </p:graphicFrame>
      <p:sp>
        <p:nvSpPr>
          <p:cNvPr id="13" name="Rectángulo 12"/>
          <p:cNvSpPr/>
          <p:nvPr/>
        </p:nvSpPr>
        <p:spPr>
          <a:xfrm>
            <a:off x="9630297" y="6027331"/>
            <a:ext cx="1506374" cy="523220"/>
          </a:xfrm>
          <a:prstGeom prst="rect">
            <a:avLst/>
          </a:prstGeom>
        </p:spPr>
        <p:txBody>
          <a:bodyPr wrap="none">
            <a:spAutoFit/>
          </a:bodyPr>
          <a:lstStyle/>
          <a:p>
            <a:pPr algn="ctr"/>
            <a:r>
              <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3</a:t>
            </a:r>
            <a:r>
              <a:rPr lang="es-ES" sz="28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º grado</a:t>
            </a:r>
            <a:endPar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14" name="CuadroTexto 13"/>
          <p:cNvSpPr txBox="1"/>
          <p:nvPr/>
        </p:nvSpPr>
        <p:spPr>
          <a:xfrm>
            <a:off x="1569857" y="6108290"/>
            <a:ext cx="7857039" cy="646331"/>
          </a:xfrm>
          <a:prstGeom prst="rect">
            <a:avLst/>
          </a:prstGeom>
          <a:noFill/>
        </p:spPr>
        <p:txBody>
          <a:bodyPr wrap="square" rtlCol="0">
            <a:spAutoFit/>
          </a:bodyPr>
          <a:lstStyle/>
          <a:p>
            <a:pPr algn="ctr"/>
            <a:r>
              <a:rPr lang="es-MX" dirty="0" smtClean="0">
                <a:latin typeface="Century Gothic" panose="020B0502020202020204" pitchFamily="34" charset="0"/>
              </a:rPr>
              <a:t>Constantemente se encargan tareas para reforzar los aprendizajes vistos en las clases virtuales. </a:t>
            </a:r>
            <a:endParaRPr lang="es-MX" dirty="0">
              <a:latin typeface="Century Gothic" panose="020B0502020202020204" pitchFamily="34" charset="0"/>
            </a:endParaRPr>
          </a:p>
        </p:txBody>
      </p:sp>
      <p:sp>
        <p:nvSpPr>
          <p:cNvPr id="8" name="Rectángulo 7"/>
          <p:cNvSpPr/>
          <p:nvPr/>
        </p:nvSpPr>
        <p:spPr>
          <a:xfrm>
            <a:off x="8375995" y="2993100"/>
            <a:ext cx="1859050" cy="738664"/>
          </a:xfrm>
          <a:prstGeom prst="rect">
            <a:avLst/>
          </a:prstGeom>
        </p:spPr>
        <p:txBody>
          <a:bodyPr wrap="square">
            <a:spAutoFit/>
          </a:bodyPr>
          <a:lstStyle/>
          <a:p>
            <a:pPr algn="ctr"/>
            <a:r>
              <a:rPr lang="es-MX" sz="1400" dirty="0">
                <a:latin typeface="Century Gothic" panose="020B0502020202020204" pitchFamily="34" charset="0"/>
              </a:rPr>
              <a:t>Aprende en casa TV </a:t>
            </a:r>
          </a:p>
          <a:p>
            <a:pPr algn="ctr"/>
            <a:r>
              <a:rPr lang="es-MX" sz="1400" dirty="0">
                <a:latin typeface="Century Gothic" panose="020B0502020202020204" pitchFamily="34" charset="0"/>
              </a:rPr>
              <a:t>8:00 </a:t>
            </a:r>
            <a:r>
              <a:rPr lang="es-MX" sz="1400" dirty="0" smtClean="0">
                <a:latin typeface="Century Gothic" panose="020B0502020202020204" pitchFamily="34" charset="0"/>
              </a:rPr>
              <a:t>A.M.</a:t>
            </a:r>
            <a:endParaRPr lang="es-MX" sz="1400" dirty="0">
              <a:latin typeface="Century Gothic" panose="020B0502020202020204" pitchFamily="34" charset="0"/>
            </a:endParaRPr>
          </a:p>
        </p:txBody>
      </p:sp>
      <p:sp>
        <p:nvSpPr>
          <p:cNvPr id="15" name="CuadroTexto 14"/>
          <p:cNvSpPr txBox="1"/>
          <p:nvPr/>
        </p:nvSpPr>
        <p:spPr>
          <a:xfrm>
            <a:off x="8411159" y="3909526"/>
            <a:ext cx="1860518" cy="1384995"/>
          </a:xfrm>
          <a:prstGeom prst="rect">
            <a:avLst/>
          </a:prstGeom>
          <a:noFill/>
        </p:spPr>
        <p:txBody>
          <a:bodyPr wrap="square" rtlCol="0">
            <a:spAutoFit/>
          </a:bodyPr>
          <a:lstStyle/>
          <a:p>
            <a:pPr algn="ctr"/>
            <a:r>
              <a:rPr lang="es-MX" sz="1400" dirty="0" smtClean="0">
                <a:latin typeface="Century Gothic" panose="020B0502020202020204" pitchFamily="34" charset="0"/>
              </a:rPr>
              <a:t>Cargar puntualmente las evidencias de cuadernillo en la plataforma de Facebook. </a:t>
            </a:r>
            <a:endParaRPr lang="es-MX" sz="1400" dirty="0">
              <a:latin typeface="Century Gothic" panose="020B0502020202020204" pitchFamily="34" charset="0"/>
            </a:endParaRPr>
          </a:p>
        </p:txBody>
      </p:sp>
      <p:pic>
        <p:nvPicPr>
          <p:cNvPr id="17"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4023821" y="5180295"/>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7239441" y="5155244"/>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5567832" y="5154374"/>
            <a:ext cx="1024496" cy="841459"/>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3404130" y="2098826"/>
            <a:ext cx="5351914" cy="523220"/>
          </a:xfrm>
          <a:prstGeom prst="rect">
            <a:avLst/>
          </a:prstGeom>
        </p:spPr>
        <p:txBody>
          <a:bodyPr wrap="none">
            <a:spAutoFit/>
          </a:bodyPr>
          <a:lstStyle/>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Semana del 07 al 11 de junio 2021</a:t>
            </a:r>
            <a:endParaRPr lang="es-E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Tree>
    <p:extLst>
      <p:ext uri="{BB962C8B-B14F-4D97-AF65-F5344CB8AC3E}">
        <p14:creationId xmlns:p14="http://schemas.microsoft.com/office/powerpoint/2010/main" val="244251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emio De Estudiante De Escuela Primaria Poster Material De Antecedentes,  Descarga De Psd De Premio De Estudiante De Escuela Primaria, Premio De  Estudiante De Primaria, Fondo De Niños Imagen de fondo p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254827" y="1620594"/>
            <a:ext cx="8229600" cy="2031325"/>
          </a:xfrm>
          <a:prstGeom prst="rect">
            <a:avLst/>
          </a:prstGeom>
          <a:noFill/>
        </p:spPr>
        <p:txBody>
          <a:bodyPr wrap="square" rtlCol="0">
            <a:spAutoFit/>
          </a:bodyPr>
          <a:lstStyle/>
          <a:p>
            <a:pPr algn="ctr"/>
            <a:r>
              <a:rPr lang="es-ES_tradnl" sz="5400" b="1" dirty="0">
                <a:solidFill>
                  <a:schemeClr val="accent4"/>
                </a:solidFill>
                <a:latin typeface="Lucida Handwriting" pitchFamily="66" charset="0"/>
              </a:rPr>
              <a:t>SEMANA </a:t>
            </a:r>
            <a:r>
              <a:rPr lang="es-ES_tradnl" sz="5400" b="1" dirty="0">
                <a:solidFill>
                  <a:srgbClr val="92D050"/>
                </a:solidFill>
                <a:latin typeface="Lucida Handwriting" pitchFamily="66" charset="0"/>
              </a:rPr>
              <a:t>DEL </a:t>
            </a:r>
          </a:p>
          <a:p>
            <a:pPr algn="ctr"/>
            <a:r>
              <a:rPr lang="es-ES_tradnl" sz="5400" b="1" dirty="0" smtClean="0">
                <a:solidFill>
                  <a:srgbClr val="00B0F0"/>
                </a:solidFill>
                <a:latin typeface="Lucida Handwriting" pitchFamily="66" charset="0"/>
              </a:rPr>
              <a:t>07</a:t>
            </a:r>
            <a:r>
              <a:rPr lang="es-ES_tradnl" sz="5400" b="1" dirty="0" smtClean="0">
                <a:solidFill>
                  <a:srgbClr val="FF9999"/>
                </a:solidFill>
                <a:latin typeface="Lucida Handwriting" pitchFamily="66" charset="0"/>
              </a:rPr>
              <a:t> al </a:t>
            </a:r>
            <a:r>
              <a:rPr lang="es-ES_tradnl" sz="5400" b="1" dirty="0" smtClean="0">
                <a:solidFill>
                  <a:srgbClr val="00B0F0"/>
                </a:solidFill>
                <a:latin typeface="Lucida Handwriting" pitchFamily="66" charset="0"/>
              </a:rPr>
              <a:t>11</a:t>
            </a:r>
            <a:r>
              <a:rPr lang="es-ES_tradnl" sz="5400" b="1" dirty="0" smtClean="0">
                <a:solidFill>
                  <a:srgbClr val="FF9999"/>
                </a:solidFill>
                <a:latin typeface="Lucida Handwriting" pitchFamily="66" charset="0"/>
              </a:rPr>
              <a:t> </a:t>
            </a:r>
            <a:r>
              <a:rPr lang="es-ES_tradnl" sz="5400" b="1" dirty="0" smtClean="0">
                <a:solidFill>
                  <a:schemeClr val="accent2"/>
                </a:solidFill>
                <a:latin typeface="Lucida Handwriting" pitchFamily="66" charset="0"/>
              </a:rPr>
              <a:t>de </a:t>
            </a:r>
            <a:r>
              <a:rPr lang="es-ES_tradnl" sz="5400" b="1" dirty="0" smtClean="0">
                <a:solidFill>
                  <a:schemeClr val="accent3"/>
                </a:solidFill>
                <a:latin typeface="Lucida Handwriting" pitchFamily="66" charset="0"/>
              </a:rPr>
              <a:t>junio</a:t>
            </a:r>
            <a:endParaRPr lang="es-ES_tradnl" sz="5400" b="1" dirty="0">
              <a:solidFill>
                <a:schemeClr val="accent3"/>
              </a:solidFill>
              <a:latin typeface="Lucida Handwriting" pitchFamily="66" charset="0"/>
            </a:endParaRPr>
          </a:p>
          <a:p>
            <a:endParaRPr lang="es-ES" b="1" dirty="0">
              <a:latin typeface="Broadway" pitchFamily="82" charset="0"/>
            </a:endParaRPr>
          </a:p>
        </p:txBody>
      </p:sp>
    </p:spTree>
    <p:extLst>
      <p:ext uri="{BB962C8B-B14F-4D97-AF65-F5344CB8AC3E}">
        <p14:creationId xmlns:p14="http://schemas.microsoft.com/office/powerpoint/2010/main" val="990800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LUNES 07 DE JUNIO DE 2021</a:t>
            </a:r>
            <a:endParaRPr lang="es-ES" b="1" dirty="0">
              <a:latin typeface="Century Gothic" pitchFamily="34" charset="0"/>
            </a:endParaRPr>
          </a:p>
        </p:txBody>
      </p:sp>
      <p:sp>
        <p:nvSpPr>
          <p:cNvPr id="4" name="6 CuadroTexto"/>
          <p:cNvSpPr txBox="1"/>
          <p:nvPr/>
        </p:nvSpPr>
        <p:spPr>
          <a:xfrm>
            <a:off x="6917789" y="0"/>
            <a:ext cx="5274212" cy="615553"/>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endParaRPr lang="es-ES_tradnl" sz="1600" dirty="0">
              <a:latin typeface="Century Gothic" pitchFamily="34" charset="0"/>
            </a:endParaRPr>
          </a:p>
          <a:p>
            <a:r>
              <a:rPr lang="es-ES_tradnl" sz="1600" dirty="0" smtClean="0">
                <a:latin typeface="Century Gothic" pitchFamily="34" charset="0"/>
              </a:rPr>
              <a:t>Vídeo explicativo, imágenes, colores, fotografías. </a:t>
            </a:r>
          </a:p>
        </p:txBody>
      </p:sp>
      <p:graphicFrame>
        <p:nvGraphicFramePr>
          <p:cNvPr id="5" name="3 Tabla"/>
          <p:cNvGraphicFramePr>
            <a:graphicFrameLocks noGrp="1"/>
          </p:cNvGraphicFramePr>
          <p:nvPr>
            <p:extLst>
              <p:ext uri="{D42A27DB-BD31-4B8C-83A1-F6EECF244321}">
                <p14:modId xmlns:p14="http://schemas.microsoft.com/office/powerpoint/2010/main" val="4074296620"/>
              </p:ext>
            </p:extLst>
          </p:nvPr>
        </p:nvGraphicFramePr>
        <p:xfrm>
          <a:off x="1274618" y="1012740"/>
          <a:ext cx="9956800" cy="1403297"/>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Al derecho y al revés.</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Artes</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 </a:t>
                      </a:r>
                      <a:r>
                        <a:rPr lang="es-MX" sz="1600" b="0" baseline="0" dirty="0" smtClean="0">
                          <a:latin typeface="Century Gothic" pitchFamily="34" charset="0"/>
                        </a:rPr>
                        <a:t>Conoce y describe obras artísticas, y manifiesta opiniones sobre ellas.</a:t>
                      </a: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MX" sz="1600" baseline="0" dirty="0" smtClean="0">
                          <a:latin typeface="Century Gothic" pitchFamily="34" charset="0"/>
                        </a:rPr>
                        <a:t>Intercambia ideas sobre las sensaciones que le provocan las imágenes que observa.</a:t>
                      </a:r>
                      <a:endParaRPr lang="es-ES" sz="14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4217450668"/>
              </p:ext>
            </p:extLst>
          </p:nvPr>
        </p:nvGraphicFramePr>
        <p:xfrm>
          <a:off x="1514329" y="2591479"/>
          <a:ext cx="9311123" cy="3383280"/>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p>
                    <a:p>
                      <a:r>
                        <a:rPr lang="es-ES_tradnl" b="0" baseline="0" dirty="0" smtClean="0">
                          <a:latin typeface="Century Gothic" pitchFamily="34" charset="0"/>
                        </a:rPr>
                        <a:t>Observa con atención el vídeo que le envía la maestra, escucha las indicaciones e identifica el ejemplo que se maneja para realizar la actividad. </a:t>
                      </a:r>
                    </a:p>
                    <a:p>
                      <a:r>
                        <a:rPr lang="es-ES_tradnl" b="1" baseline="0" dirty="0" smtClean="0">
                          <a:latin typeface="Century Gothic" pitchFamily="34" charset="0"/>
                        </a:rPr>
                        <a:t>Desarrollo:</a:t>
                      </a:r>
                    </a:p>
                    <a:p>
                      <a:r>
                        <a:rPr lang="es-ES_tradnl" b="0" baseline="0" dirty="0" smtClean="0">
                          <a:latin typeface="Century Gothic" pitchFamily="34" charset="0"/>
                        </a:rPr>
                        <a:t>Comparte a través de imágenes, un cartel, o un vídeo corto, qué es lo que siente al observar la imagen elegida, en qué consiste, qué recuerdos llegan a su mente al verla, qué emociones provoca en su persona, y  a través de qué medio pudo tenerla a la mano (celular, fotografía física, álbum familiar) etc.</a:t>
                      </a:r>
                    </a:p>
                    <a:p>
                      <a:r>
                        <a:rPr lang="es-ES_tradnl" b="1" baseline="0" dirty="0" smtClean="0">
                          <a:latin typeface="Century Gothic" pitchFamily="34" charset="0"/>
                        </a:rPr>
                        <a:t>Cierre: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Expresa por qué es importante externar nuestros sentimientos, además si considera interesante comunicar las sensaciones que experimenta al observar diferentes imágenes.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1766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MARTES 08 DE JUNIO DE 2021</a:t>
            </a:r>
            <a:endParaRPr lang="es-ES" b="1" dirty="0">
              <a:latin typeface="Century Gothic" pitchFamily="34" charset="0"/>
            </a:endParaRPr>
          </a:p>
        </p:txBody>
      </p:sp>
      <p:sp>
        <p:nvSpPr>
          <p:cNvPr id="4" name="6 CuadroTexto"/>
          <p:cNvSpPr txBox="1"/>
          <p:nvPr/>
        </p:nvSpPr>
        <p:spPr>
          <a:xfrm>
            <a:off x="6917789" y="0"/>
            <a:ext cx="5274212" cy="861774"/>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endParaRPr lang="es-ES_tradnl" sz="1600" dirty="0">
              <a:latin typeface="Century Gothic" pitchFamily="34" charset="0"/>
            </a:endParaRPr>
          </a:p>
          <a:p>
            <a:r>
              <a:rPr lang="es-ES_tradnl" sz="1600" dirty="0" smtClean="0">
                <a:latin typeface="Century Gothic" pitchFamily="34" charset="0"/>
              </a:rPr>
              <a:t>Vídeo explicativo, tabla para registrar, colores o marcadores. </a:t>
            </a:r>
          </a:p>
        </p:txBody>
      </p:sp>
      <p:graphicFrame>
        <p:nvGraphicFramePr>
          <p:cNvPr id="5" name="3 Tabla"/>
          <p:cNvGraphicFramePr>
            <a:graphicFrameLocks noGrp="1"/>
          </p:cNvGraphicFramePr>
          <p:nvPr>
            <p:extLst>
              <p:ext uri="{D42A27DB-BD31-4B8C-83A1-F6EECF244321}">
                <p14:modId xmlns:p14="http://schemas.microsoft.com/office/powerpoint/2010/main" val="3588951082"/>
              </p:ext>
            </p:extLst>
          </p:nvPr>
        </p:nvGraphicFramePr>
        <p:xfrm>
          <a:off x="1274618" y="1012740"/>
          <a:ext cx="9956800" cy="1432560"/>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¿Cuál prefieren?</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Pensamiento matemático. </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 </a:t>
                      </a:r>
                      <a:r>
                        <a:rPr lang="es-MX" sz="1600" b="0" baseline="0" dirty="0" smtClean="0">
                          <a:latin typeface="Century Gothic" pitchFamily="34" charset="0"/>
                        </a:rPr>
                        <a:t>Contesta preguntas en las que necesite recabar datos; los organiza a través de tablas y pictogramas que interpreta para contestar las preguntas planteadas.</a:t>
                      </a: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MX" sz="1600" baseline="0" dirty="0" smtClean="0">
                          <a:latin typeface="Century Gothic" pitchFamily="34" charset="0"/>
                        </a:rPr>
                        <a:t>Recaba información y la organiza a través de tablas.</a:t>
                      </a:r>
                      <a:endParaRPr lang="es-ES" sz="14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1192555559"/>
              </p:ext>
            </p:extLst>
          </p:nvPr>
        </p:nvGraphicFramePr>
        <p:xfrm>
          <a:off x="1514329" y="2591479"/>
          <a:ext cx="9311123" cy="3657600"/>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Observa con atención el vídeo que le envía la maestra, escucha las indicaciones para llevar a cabo la actividad, recurre a la participación de su familia para responder los cuestionamientos que se abordan en el vídeo. </a:t>
                      </a:r>
                    </a:p>
                    <a:p>
                      <a:r>
                        <a:rPr lang="es-ES_tradnl" b="1" baseline="0" dirty="0" smtClean="0">
                          <a:latin typeface="Century Gothic" pitchFamily="34" charset="0"/>
                        </a:rPr>
                        <a:t>Desarrollo:</a:t>
                      </a:r>
                    </a:p>
                    <a:p>
                      <a:r>
                        <a:rPr lang="es-ES_tradnl" b="0" baseline="0" dirty="0" smtClean="0">
                          <a:latin typeface="Century Gothic" pitchFamily="34" charset="0"/>
                        </a:rPr>
                        <a:t>Registra en la tabla las respuestas de las preguntas realizadas a los miembros de la familia, ¿Qué prefieren? </a:t>
                      </a:r>
                    </a:p>
                    <a:p>
                      <a:r>
                        <a:rPr lang="es-ES_tradnl" b="0" baseline="0" dirty="0" smtClean="0">
                          <a:latin typeface="Century Gothic" pitchFamily="34" charset="0"/>
                        </a:rPr>
                        <a:t>Perros VS gatos. </a:t>
                      </a:r>
                    </a:p>
                    <a:p>
                      <a:r>
                        <a:rPr lang="es-ES_tradnl" b="0" baseline="0" dirty="0" smtClean="0">
                          <a:latin typeface="Century Gothic" pitchFamily="34" charset="0"/>
                        </a:rPr>
                        <a:t>Helado de fresa VS helado de chocolate. </a:t>
                      </a:r>
                    </a:p>
                    <a:p>
                      <a:r>
                        <a:rPr lang="es-ES_tradnl" b="0" baseline="0" dirty="0" smtClean="0">
                          <a:latin typeface="Century Gothic" pitchFamily="34" charset="0"/>
                        </a:rPr>
                        <a:t>Calor VS frío. </a:t>
                      </a:r>
                    </a:p>
                    <a:p>
                      <a:r>
                        <a:rPr lang="es-ES_tradnl" b="0" baseline="0" dirty="0" smtClean="0">
                          <a:latin typeface="Century Gothic" pitchFamily="34" charset="0"/>
                        </a:rPr>
                        <a:t>Fútbol soccer VS béisbol. </a:t>
                      </a:r>
                    </a:p>
                    <a:p>
                      <a:r>
                        <a:rPr lang="es-ES_tradnl" b="1" baseline="0" dirty="0" smtClean="0">
                          <a:latin typeface="Century Gothic" pitchFamily="34" charset="0"/>
                        </a:rPr>
                        <a:t>Cierre: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Toma una fotografía a la actividad y la envía como evidencia.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732534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1609</Words>
  <Application>Microsoft Office PowerPoint</Application>
  <PresentationFormat>Panorámica</PresentationFormat>
  <Paragraphs>212</Paragraphs>
  <Slides>16</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16</vt:i4>
      </vt:variant>
    </vt:vector>
  </HeadingPairs>
  <TitlesOfParts>
    <vt:vector size="28" baseType="lpstr">
      <vt:lpstr>Agency FB</vt:lpstr>
      <vt:lpstr>Arial</vt:lpstr>
      <vt:lpstr>Broadway</vt:lpstr>
      <vt:lpstr>Calibri</vt:lpstr>
      <vt:lpstr>Calibri Light</vt:lpstr>
      <vt:lpstr>Century Gothic</vt:lpstr>
      <vt:lpstr>Forte</vt:lpstr>
      <vt:lpstr>Kristen ITC</vt:lpstr>
      <vt:lpstr>Lucida Handwriting</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WIN8</dc:creator>
  <cp:lastModifiedBy>WIN8</cp:lastModifiedBy>
  <cp:revision>14</cp:revision>
  <dcterms:created xsi:type="dcterms:W3CDTF">2021-06-03T04:06:28Z</dcterms:created>
  <dcterms:modified xsi:type="dcterms:W3CDTF">2021-06-04T17:41:40Z</dcterms:modified>
</cp:coreProperties>
</file>