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379" r:id="rId3"/>
    <p:sldId id="380" r:id="rId4"/>
    <p:sldId id="381"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showGuides="1">
      <p:cViewPr varScale="1">
        <p:scale>
          <a:sx n="55" d="100"/>
          <a:sy n="55" d="100"/>
        </p:scale>
        <p:origin x="225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88505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303708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166125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94986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1787A6C-FD60-4004-A543-8D75DB00BB32}" type="datetimeFigureOut">
              <a:rPr lang="es-ES" smtClean="0"/>
              <a:t>01/06/2021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318294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1787A6C-FD60-4004-A543-8D75DB00BB32}" type="datetimeFigureOut">
              <a:rPr lang="es-ES" smtClean="0"/>
              <a:t>01/06/2021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12758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1787A6C-FD60-4004-A543-8D75DB00BB32}" type="datetimeFigureOut">
              <a:rPr lang="es-ES" smtClean="0"/>
              <a:t>01/06/2021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71227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1787A6C-FD60-4004-A543-8D75DB00BB32}" type="datetimeFigureOut">
              <a:rPr lang="es-ES" smtClean="0"/>
              <a:t>01/06/2021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1092459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87A6C-FD60-4004-A543-8D75DB00BB32}" type="datetimeFigureOut">
              <a:rPr lang="es-ES" smtClean="0"/>
              <a:t>01/06/2021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1726436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1787A6C-FD60-4004-A543-8D75DB00BB32}" type="datetimeFigureOut">
              <a:rPr lang="es-ES" smtClean="0"/>
              <a:t>01/06/2021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98664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1787A6C-FD60-4004-A543-8D75DB00BB32}" type="datetimeFigureOut">
              <a:rPr lang="es-ES" smtClean="0"/>
              <a:t>01/06/2021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593813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1787A6C-FD60-4004-A543-8D75DB00BB32}" type="datetimeFigureOut">
              <a:rPr lang="es-ES" smtClean="0"/>
              <a:t>01/06/2021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341C8AA-A8E0-42B9-A498-41FEB19A15DB}" type="slidenum">
              <a:rPr lang="es-ES" smtClean="0"/>
              <a:t>‹Nº›</a:t>
            </a:fld>
            <a:endParaRPr lang="es-ES"/>
          </a:p>
        </p:txBody>
      </p:sp>
    </p:spTree>
    <p:extLst>
      <p:ext uri="{BB962C8B-B14F-4D97-AF65-F5344CB8AC3E}">
        <p14:creationId xmlns:p14="http://schemas.microsoft.com/office/powerpoint/2010/main" val="11457189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ooj4rxw3vQ" TargetMode="External"/><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A0D0F90-9E5D-484E-B9E9-7BB986CC2497}"/>
              </a:ext>
            </a:extLst>
          </p:cNvPr>
          <p:cNvPicPr>
            <a:picLocks noChangeAspect="1"/>
          </p:cNvPicPr>
          <p:nvPr/>
        </p:nvPicPr>
        <p:blipFill>
          <a:blip r:embed="rId2"/>
          <a:stretch>
            <a:fillRect/>
          </a:stretch>
        </p:blipFill>
        <p:spPr>
          <a:xfrm>
            <a:off x="0" y="0"/>
            <a:ext cx="6858000" cy="9144000"/>
          </a:xfrm>
          <a:prstGeom prst="rect">
            <a:avLst/>
          </a:prstGeom>
        </p:spPr>
      </p:pic>
      <p:pic>
        <p:nvPicPr>
          <p:cNvPr id="6" name="Imagen 5">
            <a:extLst>
              <a:ext uri="{FF2B5EF4-FFF2-40B4-BE49-F238E27FC236}">
                <a16:creationId xmlns:a16="http://schemas.microsoft.com/office/drawing/2014/main" id="{CB91C782-43F8-4455-80CE-8DD3FF200647}"/>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2895" b="99737" l="0" r="100000">
                        <a14:foregroundMark x1="36333" y1="47895" x2="36333" y2="47895"/>
                        <a14:foregroundMark x1="68000" y1="43158" x2="68000" y2="43158"/>
                        <a14:foregroundMark x1="61667" y1="56053" x2="61667" y2="56053"/>
                        <a14:foregroundMark x1="57667" y1="62105" x2="57667" y2="62105"/>
                        <a14:foregroundMark x1="49333" y1="83684" x2="49333" y2="83684"/>
                        <a14:foregroundMark x1="22000" y1="78947" x2="22000" y2="78947"/>
                        <a14:foregroundMark x1="81000" y1="87368" x2="81000" y2="87368"/>
                        <a14:foregroundMark x1="78000" y1="91053" x2="78000" y2="91053"/>
                      </a14:backgroundRemoval>
                    </a14:imgEffect>
                  </a14:imgLayer>
                </a14:imgProps>
              </a:ext>
            </a:extLst>
          </a:blip>
          <a:stretch>
            <a:fillRect/>
          </a:stretch>
        </p:blipFill>
        <p:spPr>
          <a:xfrm>
            <a:off x="235052" y="6805246"/>
            <a:ext cx="1984504" cy="2513705"/>
          </a:xfrm>
          <a:prstGeom prst="rect">
            <a:avLst/>
          </a:prstGeom>
        </p:spPr>
      </p:pic>
      <p:sp>
        <p:nvSpPr>
          <p:cNvPr id="9" name="CuadroTexto 8">
            <a:extLst>
              <a:ext uri="{FF2B5EF4-FFF2-40B4-BE49-F238E27FC236}">
                <a16:creationId xmlns:a16="http://schemas.microsoft.com/office/drawing/2014/main" id="{FDBEC958-0E10-4460-A9F6-6E96A53E2066}"/>
              </a:ext>
            </a:extLst>
          </p:cNvPr>
          <p:cNvSpPr txBox="1"/>
          <p:nvPr/>
        </p:nvSpPr>
        <p:spPr>
          <a:xfrm>
            <a:off x="1063869" y="2074987"/>
            <a:ext cx="473026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Ciclo Escolar 2020-2021</a:t>
            </a:r>
          </a:p>
        </p:txBody>
      </p:sp>
      <p:pic>
        <p:nvPicPr>
          <p:cNvPr id="10" name="Imagen 9">
            <a:extLst>
              <a:ext uri="{FF2B5EF4-FFF2-40B4-BE49-F238E27FC236}">
                <a16:creationId xmlns:a16="http://schemas.microsoft.com/office/drawing/2014/main" id="{5AE69896-ACF6-4F24-AEE2-3031B59E2764}"/>
              </a:ext>
            </a:extLst>
          </p:cNvPr>
          <p:cNvPicPr>
            <a:picLocks noChangeAspect="1"/>
          </p:cNvPicPr>
          <p:nvPr/>
        </p:nvPicPr>
        <p:blipFill>
          <a:blip r:embed="rId5"/>
          <a:stretch>
            <a:fillRect/>
          </a:stretch>
        </p:blipFill>
        <p:spPr>
          <a:xfrm>
            <a:off x="48475" y="2291898"/>
            <a:ext cx="6761050" cy="4560203"/>
          </a:xfrm>
          <a:prstGeom prst="rect">
            <a:avLst/>
          </a:prstGeom>
        </p:spPr>
      </p:pic>
    </p:spTree>
    <p:extLst>
      <p:ext uri="{BB962C8B-B14F-4D97-AF65-F5344CB8AC3E}">
        <p14:creationId xmlns:p14="http://schemas.microsoft.com/office/powerpoint/2010/main" val="224757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8839" y="0"/>
            <a:ext cx="6849161" cy="9144000"/>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307912" y="6408051"/>
            <a:ext cx="5145253" cy="2492990"/>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La programación de hoy comenzó con la clase de Exploración y compresión del mundo natural y social, la cuál se tituló: Se me ha caído un diente.</a:t>
            </a:r>
          </a:p>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En la clase tuvieron de invitado a Tito (un títere) pero este se tapaba la boca con su mano porque se le había caído un diente, lo cual dio inicio a la clase y sus contenidos. </a:t>
            </a:r>
            <a:r>
              <a:rPr kumimoji="0" lang="es-ES" sz="1200" b="0"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Xohar</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y Ana comenzaron a explicarle que se le había caído un diente de leche para que pudieran salirle los permanentes.</a:t>
            </a:r>
          </a:p>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Cuando el títere se fue compartieron en pantalla vídeos de niñas y niños explicando como se sintieron cuando se les comenzaron a caer sus dientes y que les pasó después; algunos de ellos mencionaron que los dentistas especializados se los habían retirado.</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8" name="Imagen 7"/>
          <p:cNvPicPr>
            <a:picLocks noChangeAspect="1"/>
          </p:cNvPicPr>
          <p:nvPr/>
        </p:nvPicPr>
        <p:blipFill>
          <a:blip r:embed="rId3"/>
          <a:stretch>
            <a:fillRect/>
          </a:stretch>
        </p:blipFill>
        <p:spPr>
          <a:xfrm>
            <a:off x="387252" y="6418385"/>
            <a:ext cx="920660" cy="2567352"/>
          </a:xfrm>
          <a:prstGeom prst="rect">
            <a:avLst/>
          </a:prstGeom>
        </p:spPr>
      </p:pic>
      <p:sp>
        <p:nvSpPr>
          <p:cNvPr id="9" name="Diagrama de flujo: terminador 8">
            <a:extLst>
              <a:ext uri="{FF2B5EF4-FFF2-40B4-BE49-F238E27FC236}">
                <a16:creationId xmlns:a16="http://schemas.microsoft.com/office/drawing/2014/main" id="{0F304A73-1F38-4872-A5FC-9F0098E66234}"/>
              </a:ext>
            </a:extLst>
          </p:cNvPr>
          <p:cNvSpPr/>
          <p:nvPr/>
        </p:nvSpPr>
        <p:spPr>
          <a:xfrm>
            <a:off x="35164" y="158263"/>
            <a:ext cx="4167554" cy="434228"/>
          </a:xfrm>
          <a:prstGeom prst="flowChartTerminator">
            <a:avLst/>
          </a:prstGeom>
          <a:solidFill>
            <a:srgbClr val="99FF33"/>
          </a:solidFill>
          <a:ln>
            <a:solidFill>
              <a:srgbClr val="99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Jardín de niños “Diego Rivera “ T. M.</a:t>
            </a:r>
          </a:p>
        </p:txBody>
      </p:sp>
      <p:sp>
        <p:nvSpPr>
          <p:cNvPr id="10" name="Diagrama de flujo: terminador 9">
            <a:extLst>
              <a:ext uri="{FF2B5EF4-FFF2-40B4-BE49-F238E27FC236}">
                <a16:creationId xmlns:a16="http://schemas.microsoft.com/office/drawing/2014/main" id="{29E0C5D0-B9B5-4C62-A403-D37E9BB7FF71}"/>
              </a:ext>
            </a:extLst>
          </p:cNvPr>
          <p:cNvSpPr/>
          <p:nvPr/>
        </p:nvSpPr>
        <p:spPr>
          <a:xfrm>
            <a:off x="8839" y="645244"/>
            <a:ext cx="3311773" cy="387336"/>
          </a:xfrm>
          <a:prstGeom prst="flowChartTerminator">
            <a:avLst/>
          </a:prstGeom>
          <a:solidFill>
            <a:srgbClr val="99FFCC"/>
          </a:solidFill>
          <a:ln>
            <a:solidFill>
              <a:srgbClr val="99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Luisa Lucía Hernández Cruz</a:t>
            </a:r>
          </a:p>
        </p:txBody>
      </p:sp>
      <p:sp>
        <p:nvSpPr>
          <p:cNvPr id="11" name="Diagrama de flujo: terminador 10">
            <a:extLst>
              <a:ext uri="{FF2B5EF4-FFF2-40B4-BE49-F238E27FC236}">
                <a16:creationId xmlns:a16="http://schemas.microsoft.com/office/drawing/2014/main" id="{179C2C54-1639-43CC-A50B-1E85DD094FDA}"/>
              </a:ext>
            </a:extLst>
          </p:cNvPr>
          <p:cNvSpPr/>
          <p:nvPr/>
        </p:nvSpPr>
        <p:spPr>
          <a:xfrm>
            <a:off x="3358660" y="625815"/>
            <a:ext cx="958412" cy="387336"/>
          </a:xfrm>
          <a:prstGeom prst="flowChartTerminator">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 “A”</a:t>
            </a:r>
          </a:p>
        </p:txBody>
      </p:sp>
      <p:sp>
        <p:nvSpPr>
          <p:cNvPr id="12" name="CuadroTexto 11">
            <a:extLst>
              <a:ext uri="{FF2B5EF4-FFF2-40B4-BE49-F238E27FC236}">
                <a16:creationId xmlns:a16="http://schemas.microsoft.com/office/drawing/2014/main" id="{B983B144-3F0B-414C-933D-D512E4ADC549}"/>
              </a:ext>
            </a:extLst>
          </p:cNvPr>
          <p:cNvSpPr txBox="1"/>
          <p:nvPr/>
        </p:nvSpPr>
        <p:spPr>
          <a:xfrm rot="21169332" flipH="1">
            <a:off x="5237376" y="363472"/>
            <a:ext cx="13275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01/06/2021</a:t>
            </a:r>
          </a:p>
        </p:txBody>
      </p:sp>
      <p:sp>
        <p:nvSpPr>
          <p:cNvPr id="18" name="CuadroTexto 17">
            <a:extLst>
              <a:ext uri="{FF2B5EF4-FFF2-40B4-BE49-F238E27FC236}">
                <a16:creationId xmlns:a16="http://schemas.microsoft.com/office/drawing/2014/main" id="{D9AC90E7-E6BF-45D1-911D-DE972402FF9E}"/>
              </a:ext>
            </a:extLst>
          </p:cNvPr>
          <p:cNvSpPr txBox="1"/>
          <p:nvPr/>
        </p:nvSpPr>
        <p:spPr>
          <a:xfrm>
            <a:off x="2743285" y="5320245"/>
            <a:ext cx="33492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 21 </a:t>
            </a: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(sin motivo/problemas de conexión a internet o datos) </a:t>
            </a:r>
          </a:p>
        </p:txBody>
      </p:sp>
      <p:sp>
        <p:nvSpPr>
          <p:cNvPr id="17" name="CuadroTexto 16">
            <a:extLst>
              <a:ext uri="{FF2B5EF4-FFF2-40B4-BE49-F238E27FC236}">
                <a16:creationId xmlns:a16="http://schemas.microsoft.com/office/drawing/2014/main" id="{A148DC24-817E-40EC-9A55-AA6F3C6DBD01}"/>
              </a:ext>
            </a:extLst>
          </p:cNvPr>
          <p:cNvSpPr txBox="1"/>
          <p:nvPr/>
        </p:nvSpPr>
        <p:spPr>
          <a:xfrm>
            <a:off x="4836467" y="4701669"/>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4</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0" name="CuadroTexto 19">
            <a:extLst>
              <a:ext uri="{FF2B5EF4-FFF2-40B4-BE49-F238E27FC236}">
                <a16:creationId xmlns:a16="http://schemas.microsoft.com/office/drawing/2014/main" id="{82D3F704-A861-466A-B05A-DEF3EF4FC220}"/>
              </a:ext>
            </a:extLst>
          </p:cNvPr>
          <p:cNvSpPr txBox="1"/>
          <p:nvPr/>
        </p:nvSpPr>
        <p:spPr>
          <a:xfrm>
            <a:off x="5866322" y="403823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1" name="CuadroTexto 20">
            <a:extLst>
              <a:ext uri="{FF2B5EF4-FFF2-40B4-BE49-F238E27FC236}">
                <a16:creationId xmlns:a16="http://schemas.microsoft.com/office/drawing/2014/main" id="{4197EC9E-369A-4102-A39C-8DF511EC675D}"/>
              </a:ext>
            </a:extLst>
          </p:cNvPr>
          <p:cNvSpPr txBox="1"/>
          <p:nvPr/>
        </p:nvSpPr>
        <p:spPr>
          <a:xfrm>
            <a:off x="5847094" y="406116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9</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9" name="CuadroTexto 18">
            <a:extLst>
              <a:ext uri="{FF2B5EF4-FFF2-40B4-BE49-F238E27FC236}">
                <a16:creationId xmlns:a16="http://schemas.microsoft.com/office/drawing/2014/main" id="{D6FA26B0-1245-4243-9725-B7AD65FAC981}"/>
              </a:ext>
            </a:extLst>
          </p:cNvPr>
          <p:cNvSpPr txBox="1"/>
          <p:nvPr/>
        </p:nvSpPr>
        <p:spPr>
          <a:xfrm rot="21169332">
            <a:off x="4393867" y="3204655"/>
            <a:ext cx="342409" cy="33855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2" name="Rectángulo 21">
            <a:extLst>
              <a:ext uri="{FF2B5EF4-FFF2-40B4-BE49-F238E27FC236}">
                <a16:creationId xmlns:a16="http://schemas.microsoft.com/office/drawing/2014/main" id="{C2882D90-1B54-4C07-BC08-0DB67E4B9C74}"/>
              </a:ext>
            </a:extLst>
          </p:cNvPr>
          <p:cNvSpPr/>
          <p:nvPr/>
        </p:nvSpPr>
        <p:spPr>
          <a:xfrm>
            <a:off x="5968593" y="1567677"/>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4" name="Rectángulo 23">
            <a:extLst>
              <a:ext uri="{FF2B5EF4-FFF2-40B4-BE49-F238E27FC236}">
                <a16:creationId xmlns:a16="http://schemas.microsoft.com/office/drawing/2014/main" id="{6BE84C36-743F-4389-B532-56C3810A8A28}"/>
              </a:ext>
            </a:extLst>
          </p:cNvPr>
          <p:cNvSpPr/>
          <p:nvPr/>
        </p:nvSpPr>
        <p:spPr>
          <a:xfrm>
            <a:off x="5484914" y="1418474"/>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332088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5816977"/>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También observaron un vídeo interpretado por títeres, estos se encontraban en el consultorio de un médico general para preguntarle sobre porqué su diente ya tenía mucho tiempo flojo y no se caía, por lo tanto, el doctor le explicó por qué aun estaba pegado a la encía y que debía ser paciente para no dañarse, debido a que solos se sustituyen y en caso de que no suceda pueden ir con un dentista y este les pasó el contacto del doctor Colmillo.</a:t>
            </a:r>
          </a:p>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Para el desarrollo</a:t>
            </a:r>
            <a:r>
              <a:rPr lang="es-MX" sz="1200" dirty="0">
                <a:solidFill>
                  <a:srgbClr val="000000"/>
                </a:solidFill>
                <a:latin typeface="Century Gothic" panose="020B0502020202020204" pitchFamily="34" charset="0"/>
              </a:rPr>
              <a:t>, la maestra Ana dio lectura a un cuento informativo titulado como el nombre de la clase y mientras </a:t>
            </a:r>
            <a:r>
              <a:rPr lang="es-MX" sz="1200" dirty="0" err="1">
                <a:solidFill>
                  <a:srgbClr val="000000"/>
                </a:solidFill>
                <a:latin typeface="Century Gothic" panose="020B0502020202020204" pitchFamily="34" charset="0"/>
              </a:rPr>
              <a:t>Zohar</a:t>
            </a:r>
            <a:r>
              <a:rPr lang="es-MX" sz="1200" dirty="0">
                <a:solidFill>
                  <a:srgbClr val="000000"/>
                </a:solidFill>
                <a:latin typeface="Century Gothic" panose="020B0502020202020204" pitchFamily="34" charset="0"/>
              </a:rPr>
              <a:t> y los televidentes escuchaban, también se presentaron las ilustraciones del mismo en pantalla.</a:t>
            </a: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Cuando el cuento terminó juntas</a:t>
            </a: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recordaron la forma adecuada de </a:t>
            </a:r>
            <a:r>
              <a:rPr lang="es-MX" sz="1200" dirty="0">
                <a:solidFill>
                  <a:srgbClr val="000000"/>
                </a:solidFill>
                <a:latin typeface="Century Gothic" panose="020B0502020202020204" pitchFamily="34" charset="0"/>
              </a:rPr>
              <a:t>cepillarse los dientes después de cada alimento y realizaron un juego de clasificación, pues en el pizarrón había 2 imágenes de dientes distintos, uno sano y uno con caries; en otras tarjetas tenían escritos algunos hábitos y ellas los analizaron para poder colocarlos en la muela correspondiente según fueran buenas o malas acciones; además </a:t>
            </a:r>
            <a:r>
              <a:rPr lang="es-MX" sz="1200" dirty="0" err="1">
                <a:solidFill>
                  <a:srgbClr val="000000"/>
                </a:solidFill>
                <a:latin typeface="Century Gothic" panose="020B0502020202020204" pitchFamily="34" charset="0"/>
              </a:rPr>
              <a:t>Zohar</a:t>
            </a:r>
            <a:r>
              <a:rPr lang="es-MX" sz="1200" dirty="0">
                <a:solidFill>
                  <a:srgbClr val="000000"/>
                </a:solidFill>
                <a:latin typeface="Century Gothic" panose="020B0502020202020204" pitchFamily="34" charset="0"/>
              </a:rPr>
              <a:t> compartió la historia de Ana, una niña que no quería lavarse los dientes nunca y eso fue con lo que despidieron la sesión.</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s-MX" sz="1200" dirty="0">
              <a:solidFill>
                <a:srgbClr val="000000"/>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La actividad aplicada por medio de la plataforma de </a:t>
            </a:r>
            <a:r>
              <a:rPr lang="es-MX" sz="1200" dirty="0" err="1">
                <a:solidFill>
                  <a:srgbClr val="000000"/>
                </a:solidFill>
                <a:latin typeface="Century Gothic" panose="020B0502020202020204" pitchFamily="34" charset="0"/>
              </a:rPr>
              <a:t>fb</a:t>
            </a:r>
            <a:r>
              <a:rPr lang="es-MX" sz="1200" dirty="0">
                <a:solidFill>
                  <a:srgbClr val="000000"/>
                </a:solidFill>
                <a:latin typeface="Century Gothic" panose="020B0502020202020204" pitchFamily="34" charset="0"/>
              </a:rPr>
              <a:t> fue la siguiente: </a:t>
            </a:r>
          </a:p>
          <a:p>
            <a:r>
              <a:rPr lang="es-ES" sz="1200" dirty="0">
                <a:latin typeface="Century Gothic" panose="020B0502020202020204" pitchFamily="34" charset="0"/>
              </a:rPr>
              <a:t>Inicio: Observa él programa de aprende en casa III</a:t>
            </a:r>
          </a:p>
          <a:p>
            <a:r>
              <a:rPr lang="es-ES" sz="1200" dirty="0">
                <a:latin typeface="Century Gothic" panose="020B0502020202020204" pitchFamily="34" charset="0"/>
              </a:rPr>
              <a:t>Desarrollo: Observa el siguiente vídeo: </a:t>
            </a:r>
            <a:r>
              <a:rPr lang="es-ES" sz="1200" dirty="0">
                <a:latin typeface="Century Gothic" panose="020B0502020202020204" pitchFamily="34" charset="0"/>
                <a:hlinkClick r:id="rId3"/>
              </a:rPr>
              <a:t>https://www.youtube.com/watch?v=Rooj4rxw3vQ</a:t>
            </a:r>
            <a:r>
              <a:rPr lang="es-ES" sz="1200" dirty="0">
                <a:latin typeface="Century Gothic" panose="020B0502020202020204" pitchFamily="34" charset="0"/>
              </a:rPr>
              <a:t> </a:t>
            </a:r>
          </a:p>
          <a:p>
            <a:r>
              <a:rPr lang="es-ES" sz="1200" dirty="0">
                <a:latin typeface="Century Gothic" panose="020B0502020202020204" pitchFamily="34" charset="0"/>
              </a:rPr>
              <a:t>Cierre: Investiga que otras medidas de salud son necesarias para mantener la higiene bucal y realiza un collage para compartir la información recabada mediante </a:t>
            </a:r>
            <a:r>
              <a:rPr lang="es-ES" sz="1200" b="1" dirty="0">
                <a:latin typeface="Century Gothic" panose="020B0502020202020204" pitchFamily="34" charset="0"/>
              </a:rPr>
              <a:t>un vídeo en tu álbum de </a:t>
            </a:r>
            <a:r>
              <a:rPr lang="es-ES" sz="1200" b="1" dirty="0" err="1">
                <a:latin typeface="Century Gothic" panose="020B0502020202020204" pitchFamily="34" charset="0"/>
              </a:rPr>
              <a:t>fb</a:t>
            </a:r>
            <a:r>
              <a:rPr lang="es-ES" sz="1200" b="1" dirty="0">
                <a:latin typeface="Century Gothic" panose="020B0502020202020204" pitchFamily="34" charset="0"/>
              </a:rPr>
              <a:t>, </a:t>
            </a:r>
            <a:r>
              <a:rPr lang="es-ES" sz="1200" dirty="0">
                <a:latin typeface="Century Gothic" panose="020B0502020202020204" pitchFamily="34" charset="0"/>
              </a:rPr>
              <a:t>además destaca cuáles son los hábitos que tu practicas y cuáles de ellos no.</a:t>
            </a:r>
          </a:p>
          <a:p>
            <a:pPr lvl="0" algn="just" defTabSz="685800">
              <a:defRPr/>
            </a:pPr>
            <a:r>
              <a:rPr lang="es-MX" sz="1200" dirty="0">
                <a:solidFill>
                  <a:srgbClr val="000000"/>
                </a:solidFill>
                <a:latin typeface="Century Gothic" panose="020B0502020202020204" pitchFamily="34" charset="0"/>
              </a:rPr>
              <a:t>Debido a que el aprendizaje esperado que se reforzó fue: </a:t>
            </a:r>
            <a:r>
              <a:rPr lang="es-ES" sz="1200" dirty="0">
                <a:latin typeface="Century Gothic" panose="020B0502020202020204" pitchFamily="34" charset="0"/>
                <a:ea typeface="Calibri" panose="020F0502020204030204" pitchFamily="34" charset="0"/>
                <a:cs typeface="Times New Roman" panose="02020603050405020304" pitchFamily="18" charset="0"/>
              </a:rPr>
              <a:t>Practica hábitos de higiene personal para mantenerse saludable, pretendía poner también un experimento sobre las ventajas de cepillarte los dientes (huevo con coca) pero le comenté a la educadora que lo cambié para trabajar con ello durante las sesiones virtuales del jueves y viernes.</a:t>
            </a:r>
            <a:endParaRPr lang="es-MX" sz="1200" dirty="0">
              <a:solidFill>
                <a:srgbClr val="000000"/>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s-MX" sz="1200" dirty="0">
              <a:solidFill>
                <a:srgbClr val="000000"/>
              </a:solidFill>
              <a:latin typeface="Century Gothic" panose="020B0502020202020204" pitchFamily="34" charset="0"/>
            </a:endParaRP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4"/>
          <a:stretch>
            <a:fillRect/>
          </a:stretch>
        </p:blipFill>
        <p:spPr>
          <a:xfrm>
            <a:off x="5011615" y="6490447"/>
            <a:ext cx="1482575" cy="2236802"/>
          </a:xfrm>
          <a:prstGeom prst="rect">
            <a:avLst/>
          </a:prstGeom>
        </p:spPr>
      </p:pic>
      <p:sp>
        <p:nvSpPr>
          <p:cNvPr id="3" name="Rectángulo 2">
            <a:extLst>
              <a:ext uri="{FF2B5EF4-FFF2-40B4-BE49-F238E27FC236}">
                <a16:creationId xmlns:a16="http://schemas.microsoft.com/office/drawing/2014/main" id="{9C2ED4D6-EFF8-467A-8675-7E60486F0662}"/>
              </a:ext>
            </a:extLst>
          </p:cNvPr>
          <p:cNvSpPr/>
          <p:nvPr/>
        </p:nvSpPr>
        <p:spPr>
          <a:xfrm>
            <a:off x="363809" y="6997886"/>
            <a:ext cx="4806068" cy="1569660"/>
          </a:xfrm>
          <a:prstGeom prst="rect">
            <a:avLst/>
          </a:prstGeom>
        </p:spPr>
        <p:txBody>
          <a:bodyPr wrap="square">
            <a:spAutoFit/>
          </a:bodyPr>
          <a:lstStyle/>
          <a:p>
            <a:pPr lvl="0" algn="just" defTabSz="685800">
              <a:defRPr/>
            </a:pPr>
            <a:r>
              <a:rPr lang="es-MX" sz="1200" dirty="0">
                <a:solidFill>
                  <a:srgbClr val="000000"/>
                </a:solidFill>
                <a:latin typeface="Century Gothic" panose="020B0502020202020204" pitchFamily="34" charset="0"/>
              </a:rPr>
              <a:t>Después de una pausa activa, continuaron con la clase de pensamiento matemático, para esto, el estudio estaba decorado como si fuera un abarrotes y las conductoras tenían una lista de compras a realizar para poder preparar sus alimentos del día y también cada una tenían monedas de madera para representar las verdaderas y comenzaron contando la cantidad de dinero de la que disponían para poder organizarse y comprar los alimentos deseados.</a:t>
            </a:r>
          </a:p>
        </p:txBody>
      </p:sp>
    </p:spTree>
    <p:extLst>
      <p:ext uri="{BB962C8B-B14F-4D97-AF65-F5344CB8AC3E}">
        <p14:creationId xmlns:p14="http://schemas.microsoft.com/office/powerpoint/2010/main" val="257897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4339650"/>
          </a:xfrm>
          <a:prstGeom prst="rect">
            <a:avLst/>
          </a:prstGeom>
          <a:noFill/>
        </p:spPr>
        <p:txBody>
          <a:bodyPr wrap="square" rtlCol="0">
            <a:spAutoFit/>
          </a:bodyPr>
          <a:lstStyle/>
          <a:p>
            <a:pPr algn="just" defTabSz="685800">
              <a:defRPr/>
            </a:pPr>
            <a:r>
              <a:rPr lang="es-MX" sz="1200" dirty="0">
                <a:solidFill>
                  <a:srgbClr val="000000"/>
                </a:solidFill>
                <a:latin typeface="Century Gothic" panose="020B0502020202020204" pitchFamily="34" charset="0"/>
              </a:rPr>
              <a:t>Los productos se encontraban organizados en estantes y cada uno de ellos tenían una tarjeta con su precio, Ana sugirió ir registrando los precios en su lista para poder verificar al final si completaban todo lo que necesitaban con los 10 pesos.</a:t>
            </a:r>
          </a:p>
          <a:p>
            <a:pPr algn="just" defTabSz="685800">
              <a:defRPr/>
            </a:pPr>
            <a:r>
              <a:rPr lang="es-ES" sz="1200" dirty="0">
                <a:solidFill>
                  <a:prstClr val="black"/>
                </a:solidFill>
                <a:latin typeface="Century Gothic" panose="020B0502020202020204" pitchFamily="34" charset="0"/>
              </a:rPr>
              <a:t>Cuando terminaron de registrar los precios juntas hicieron la cuenta de cuánto sería el total y después de ello compartieron un vídeo de su amigo gato, quien también fue al mercado a comprar alimentos y otros productos, esto fue el cierre de la clase.</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s-MX" sz="1200" dirty="0">
              <a:solidFill>
                <a:srgbClr val="000000"/>
              </a:solidFill>
              <a:latin typeface="Century Gothic" panose="020B0502020202020204" pitchFamily="34" charset="0"/>
            </a:endParaRPr>
          </a:p>
          <a:p>
            <a:pPr lvl="0" algn="just" defTabSz="685800">
              <a:defRPr/>
            </a:pPr>
            <a:r>
              <a:rPr lang="es-MX" sz="1200" dirty="0">
                <a:solidFill>
                  <a:srgbClr val="000000"/>
                </a:solidFill>
                <a:latin typeface="Century Gothic" panose="020B0502020202020204" pitchFamily="34" charset="0"/>
              </a:rPr>
              <a:t>Por lo tanto la actividad de reforzamiento diseñada y aplicada se organizó de la siguiente forma, puesto que el aprendizaje esperado fue: </a:t>
            </a:r>
            <a:r>
              <a:rPr lang="es-ES" sz="1200" dirty="0">
                <a:solidFill>
                  <a:sysClr val="windowText" lastClr="000000"/>
                </a:solidFill>
                <a:latin typeface="Century Gothic" panose="020B0502020202020204" pitchFamily="34" charset="0"/>
                <a:ea typeface="Calibri" panose="020F0502020204030204" pitchFamily="34" charset="0"/>
                <a:cs typeface="Times New Roman" panose="02020603050405020304" pitchFamily="18" charset="0"/>
              </a:rPr>
              <a:t>Identifica algunas relaciones de equivalencia entre monedas de $1, $2, $5, y $10 en situaciones reales o ficticias de compra y venta. Con énfasis en el uso de moneadas de 1 y 2 pesos.</a:t>
            </a:r>
          </a:p>
          <a:p>
            <a:pPr lvl="0" algn="just" defTabSz="685800">
              <a:defRPr/>
            </a:pPr>
            <a:endParaRPr lang="es-ES" sz="1200" dirty="0">
              <a:solidFill>
                <a:sysClr val="windowText" lastClr="000000"/>
              </a:solidFill>
              <a:latin typeface="Century Gothic" panose="020B0502020202020204" pitchFamily="34" charset="0"/>
              <a:cs typeface="Times New Roman" panose="02020603050405020304" pitchFamily="18" charset="0"/>
            </a:endParaRPr>
          </a:p>
          <a:p>
            <a:r>
              <a:rPr lang="es-ES" sz="1200" dirty="0">
                <a:latin typeface="Century Gothic" panose="020B0502020202020204" pitchFamily="34" charset="0"/>
              </a:rPr>
              <a:t>Inicio: Observa aprende en casa III.</a:t>
            </a:r>
          </a:p>
          <a:p>
            <a:r>
              <a:rPr lang="es-ES" sz="1200" dirty="0">
                <a:latin typeface="Century Gothic" panose="020B0502020202020204" pitchFamily="34" charset="0"/>
              </a:rPr>
              <a:t>Desarrollo: Juega con tu familia a la tienda, pide a mamá o papá que pongan precio a algunos de tus juguetes y utiliza tus ahorros para poder comprarlos, utilizando solamente las monedas de $1 y $2, </a:t>
            </a:r>
            <a:r>
              <a:rPr lang="es-ES" sz="1200" b="1" dirty="0">
                <a:latin typeface="Century Gothic" panose="020B0502020202020204" pitchFamily="34" charset="0"/>
              </a:rPr>
              <a:t>graba un vídeo y compártelo como evidencia</a:t>
            </a:r>
            <a:r>
              <a:rPr lang="es-ES" sz="1200" dirty="0">
                <a:latin typeface="Century Gothic" panose="020B0502020202020204" pitchFamily="34" charset="0"/>
              </a:rPr>
              <a:t>.</a:t>
            </a:r>
          </a:p>
          <a:p>
            <a:r>
              <a:rPr lang="es-ES" sz="1200" dirty="0">
                <a:latin typeface="Century Gothic" panose="020B0502020202020204" pitchFamily="34" charset="0"/>
              </a:rPr>
              <a:t>Cierre: Responde la hoja de trabajo anexa en la planeación. </a:t>
            </a:r>
            <a:r>
              <a:rPr lang="es-ES" sz="1200" b="1" dirty="0">
                <a:latin typeface="Century Gothic" panose="020B0502020202020204" pitchFamily="34" charset="0"/>
              </a:rPr>
              <a:t>Recuerda subir una foto en tu álbum de </a:t>
            </a:r>
            <a:r>
              <a:rPr lang="es-ES" sz="1200" b="1" dirty="0" err="1">
                <a:latin typeface="Century Gothic" panose="020B0502020202020204" pitchFamily="34" charset="0"/>
              </a:rPr>
              <a:t>fb</a:t>
            </a:r>
            <a:r>
              <a:rPr lang="es-ES" sz="1200" b="1" dirty="0">
                <a:latin typeface="Century Gothic" panose="020B0502020202020204" pitchFamily="34" charset="0"/>
              </a:rPr>
              <a:t> como evidencia.</a:t>
            </a:r>
            <a:endParaRPr lang="es-ES" sz="1200" dirty="0">
              <a:latin typeface="Century Gothic" panose="020B0502020202020204" pitchFamily="34" charset="0"/>
            </a:endParaRPr>
          </a:p>
          <a:p>
            <a:pPr lvl="0" algn="just" defTabSz="685800">
              <a:defRPr/>
            </a:pPr>
            <a:endParaRPr lang="es-MX" sz="1200" dirty="0">
              <a:solidFill>
                <a:srgbClr val="000000"/>
              </a:solidFill>
              <a:latin typeface="Century Gothic" panose="020B0502020202020204" pitchFamily="34" charset="0"/>
            </a:endParaRP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3"/>
          <a:stretch>
            <a:fillRect/>
          </a:stretch>
        </p:blipFill>
        <p:spPr>
          <a:xfrm>
            <a:off x="5011615" y="6490447"/>
            <a:ext cx="1482575" cy="2236802"/>
          </a:xfrm>
          <a:prstGeom prst="rect">
            <a:avLst/>
          </a:prstGeom>
        </p:spPr>
      </p:pic>
      <p:pic>
        <p:nvPicPr>
          <p:cNvPr id="8" name="Imagen 7">
            <a:extLst>
              <a:ext uri="{FF2B5EF4-FFF2-40B4-BE49-F238E27FC236}">
                <a16:creationId xmlns:a16="http://schemas.microsoft.com/office/drawing/2014/main" id="{A003F357-E075-4575-9E70-53CE590F10D9}"/>
              </a:ext>
            </a:extLst>
          </p:cNvPr>
          <p:cNvPicPr>
            <a:picLocks noChangeAspect="1"/>
          </p:cNvPicPr>
          <p:nvPr/>
        </p:nvPicPr>
        <p:blipFill rotWithShape="1">
          <a:blip r:embed="rId4"/>
          <a:srcRect l="29037" r="29487"/>
          <a:stretch/>
        </p:blipFill>
        <p:spPr>
          <a:xfrm>
            <a:off x="451440" y="5539054"/>
            <a:ext cx="2309345" cy="2953009"/>
          </a:xfrm>
          <a:prstGeom prst="rect">
            <a:avLst/>
          </a:prstGeom>
        </p:spPr>
      </p:pic>
    </p:spTree>
    <p:extLst>
      <p:ext uri="{BB962C8B-B14F-4D97-AF65-F5344CB8AC3E}">
        <p14:creationId xmlns:p14="http://schemas.microsoft.com/office/powerpoint/2010/main" val="2530903379"/>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863</Words>
  <Application>Microsoft Office PowerPoint</Application>
  <PresentationFormat>Carta (216 x 279 mm)</PresentationFormat>
  <Paragraphs>32</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Century Gothic</vt:lpstr>
      <vt:lpstr>Wingdings</vt:lpstr>
      <vt:lpstr>1_Tema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7</cp:revision>
  <dcterms:created xsi:type="dcterms:W3CDTF">2021-06-01T18:13:04Z</dcterms:created>
  <dcterms:modified xsi:type="dcterms:W3CDTF">2021-06-02T03:40:08Z</dcterms:modified>
</cp:coreProperties>
</file>