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7920038"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4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6" autoAdjust="0"/>
    <p:restoredTop sz="94660"/>
  </p:normalViewPr>
  <p:slideViewPr>
    <p:cSldViewPr snapToGrid="0" showGuides="1">
      <p:cViewPr>
        <p:scale>
          <a:sx n="50" d="100"/>
          <a:sy n="50" d="100"/>
        </p:scale>
        <p:origin x="2430" y="36"/>
      </p:cViewPr>
      <p:guideLst>
        <p:guide orient="horz" pos="3175"/>
        <p:guide pos="24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1649770"/>
            <a:ext cx="6732032" cy="3509551"/>
          </a:xfrm>
        </p:spPr>
        <p:txBody>
          <a:bodyPr anchor="b"/>
          <a:lstStyle>
            <a:lvl1pPr algn="ctr">
              <a:defRPr sz="519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5" y="5294662"/>
            <a:ext cx="5940029" cy="2433817"/>
          </a:xfrm>
        </p:spPr>
        <p:txBody>
          <a:bodyPr/>
          <a:lstStyle>
            <a:lvl1pPr marL="0" indent="0" algn="ctr">
              <a:buNone/>
              <a:defRPr sz="2079"/>
            </a:lvl1pPr>
            <a:lvl2pPr marL="395981" indent="0" algn="ctr">
              <a:buNone/>
              <a:defRPr sz="1732"/>
            </a:lvl2pPr>
            <a:lvl3pPr marL="791962" indent="0" algn="ctr">
              <a:buNone/>
              <a:defRPr sz="1559"/>
            </a:lvl3pPr>
            <a:lvl4pPr marL="1187943" indent="0" algn="ctr">
              <a:buNone/>
              <a:defRPr sz="1386"/>
            </a:lvl4pPr>
            <a:lvl5pPr marL="1583924" indent="0" algn="ctr">
              <a:buNone/>
              <a:defRPr sz="1386"/>
            </a:lvl5pPr>
            <a:lvl6pPr marL="1979905" indent="0" algn="ctr">
              <a:buNone/>
              <a:defRPr sz="1386"/>
            </a:lvl6pPr>
            <a:lvl7pPr marL="2375886" indent="0" algn="ctr">
              <a:buNone/>
              <a:defRPr sz="1386"/>
            </a:lvl7pPr>
            <a:lvl8pPr marL="2771866" indent="0" algn="ctr">
              <a:buNone/>
              <a:defRPr sz="1386"/>
            </a:lvl8pPr>
            <a:lvl9pPr marL="3167847"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785615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413686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536700"/>
            <a:ext cx="1707758"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536700"/>
            <a:ext cx="5024274"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144500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8401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78" y="2513159"/>
            <a:ext cx="6831033" cy="4193259"/>
          </a:xfrm>
        </p:spPr>
        <p:txBody>
          <a:bodyPr anchor="b"/>
          <a:lstStyle>
            <a:lvl1pPr>
              <a:defRPr sz="519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78" y="6746088"/>
            <a:ext cx="6831033" cy="2205136"/>
          </a:xfrm>
        </p:spPr>
        <p:txBody>
          <a:bodyPr/>
          <a:lstStyle>
            <a:lvl1pPr marL="0" indent="0">
              <a:buNone/>
              <a:defRPr sz="2079">
                <a:solidFill>
                  <a:schemeClr val="tx1"/>
                </a:solidFill>
              </a:defRPr>
            </a:lvl1pPr>
            <a:lvl2pPr marL="395981" indent="0">
              <a:buNone/>
              <a:defRPr sz="1732">
                <a:solidFill>
                  <a:schemeClr val="tx1">
                    <a:tint val="75000"/>
                  </a:schemeClr>
                </a:solidFill>
              </a:defRPr>
            </a:lvl2pPr>
            <a:lvl3pPr marL="791962" indent="0">
              <a:buNone/>
              <a:defRPr sz="1559">
                <a:solidFill>
                  <a:schemeClr val="tx1">
                    <a:tint val="75000"/>
                  </a:schemeClr>
                </a:solidFill>
              </a:defRPr>
            </a:lvl3pPr>
            <a:lvl4pPr marL="1187943" indent="0">
              <a:buNone/>
              <a:defRPr sz="1386">
                <a:solidFill>
                  <a:schemeClr val="tx1">
                    <a:tint val="75000"/>
                  </a:schemeClr>
                </a:solidFill>
              </a:defRPr>
            </a:lvl4pPr>
            <a:lvl5pPr marL="1583924" indent="0">
              <a:buNone/>
              <a:defRPr sz="1386">
                <a:solidFill>
                  <a:schemeClr val="tx1">
                    <a:tint val="75000"/>
                  </a:schemeClr>
                </a:solidFill>
              </a:defRPr>
            </a:lvl5pPr>
            <a:lvl6pPr marL="1979905" indent="0">
              <a:buNone/>
              <a:defRPr sz="1386">
                <a:solidFill>
                  <a:schemeClr val="tx1">
                    <a:tint val="75000"/>
                  </a:schemeClr>
                </a:solidFill>
              </a:defRPr>
            </a:lvl6pPr>
            <a:lvl7pPr marL="2375886" indent="0">
              <a:buNone/>
              <a:defRPr sz="1386">
                <a:solidFill>
                  <a:schemeClr val="tx1">
                    <a:tint val="75000"/>
                  </a:schemeClr>
                </a:solidFill>
              </a:defRPr>
            </a:lvl7pPr>
            <a:lvl8pPr marL="2771866" indent="0">
              <a:buNone/>
              <a:defRPr sz="1386">
                <a:solidFill>
                  <a:schemeClr val="tx1">
                    <a:tint val="75000"/>
                  </a:schemeClr>
                </a:solidFill>
              </a:defRPr>
            </a:lvl8pPr>
            <a:lvl9pPr marL="3167847" indent="0">
              <a:buNone/>
              <a:defRPr sz="1386">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552011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44503"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09519"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58058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536702"/>
            <a:ext cx="6831033"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5" y="2471154"/>
            <a:ext cx="3350547"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4" name="Content Placeholder 3"/>
          <p:cNvSpPr>
            <a:spLocks noGrp="1"/>
          </p:cNvSpPr>
          <p:nvPr>
            <p:ph sz="half" idx="2"/>
          </p:nvPr>
        </p:nvSpPr>
        <p:spPr>
          <a:xfrm>
            <a:off x="545535" y="3682228"/>
            <a:ext cx="33505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2471154"/>
            <a:ext cx="3367048"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6" name="Content Placeholder 5"/>
          <p:cNvSpPr>
            <a:spLocks noGrp="1"/>
          </p:cNvSpPr>
          <p:nvPr>
            <p:ph sz="quarter" idx="4"/>
          </p:nvPr>
        </p:nvSpPr>
        <p:spPr>
          <a:xfrm>
            <a:off x="4009520" y="3682228"/>
            <a:ext cx="3367048"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242205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422412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5554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48" y="1451426"/>
            <a:ext cx="4009519" cy="7163777"/>
          </a:xfrm>
        </p:spPr>
        <p:txBody>
          <a:bodyPr/>
          <a:lstStyle>
            <a:lvl1pPr>
              <a:defRPr sz="2772"/>
            </a:lvl1pPr>
            <a:lvl2pPr>
              <a:defRPr sz="2425"/>
            </a:lvl2pPr>
            <a:lvl3pPr>
              <a:defRPr sz="2079"/>
            </a:lvl3pPr>
            <a:lvl4pPr>
              <a:defRPr sz="1732"/>
            </a:lvl4pPr>
            <a:lvl5pPr>
              <a:defRPr sz="1732"/>
            </a:lvl5pPr>
            <a:lvl6pPr>
              <a:defRPr sz="1732"/>
            </a:lvl6pPr>
            <a:lvl7pPr>
              <a:defRPr sz="1732"/>
            </a:lvl7pPr>
            <a:lvl8pPr>
              <a:defRPr sz="1732"/>
            </a:lvl8pPr>
            <a:lvl9pPr>
              <a:defRPr sz="173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0064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48" y="1451426"/>
            <a:ext cx="4009519" cy="7163777"/>
          </a:xfrm>
        </p:spPr>
        <p:txBody>
          <a:bodyPr anchor="t"/>
          <a:lstStyle>
            <a:lvl1pPr marL="0" indent="0">
              <a:buNone/>
              <a:defRPr sz="2772"/>
            </a:lvl1pPr>
            <a:lvl2pPr marL="395981" indent="0">
              <a:buNone/>
              <a:defRPr sz="2425"/>
            </a:lvl2pPr>
            <a:lvl3pPr marL="791962" indent="0">
              <a:buNone/>
              <a:defRPr sz="2079"/>
            </a:lvl3pPr>
            <a:lvl4pPr marL="1187943" indent="0">
              <a:buNone/>
              <a:defRPr sz="1732"/>
            </a:lvl4pPr>
            <a:lvl5pPr marL="1583924" indent="0">
              <a:buNone/>
              <a:defRPr sz="1732"/>
            </a:lvl5pPr>
            <a:lvl6pPr marL="1979905" indent="0">
              <a:buNone/>
              <a:defRPr sz="1732"/>
            </a:lvl6pPr>
            <a:lvl7pPr marL="2375886" indent="0">
              <a:buNone/>
              <a:defRPr sz="1732"/>
            </a:lvl7pPr>
            <a:lvl8pPr marL="2771866" indent="0">
              <a:buNone/>
              <a:defRPr sz="1732"/>
            </a:lvl8pPr>
            <a:lvl9pPr marL="3167847" indent="0">
              <a:buNone/>
              <a:defRPr sz="173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EDD888-434F-4FA4-B439-4B10E16198B3}" type="datetimeFigureOut">
              <a:rPr lang="es-MX" smtClean="0"/>
              <a:t>02/06/2021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C5957A7D-49CB-4B4B-9EE0-D00854B4533D}" type="slidenum">
              <a:rPr lang="es-MX" smtClean="0"/>
              <a:t>‹Nº›</a:t>
            </a:fld>
            <a:endParaRPr lang="es-MX" dirty="0"/>
          </a:p>
        </p:txBody>
      </p:sp>
    </p:spTree>
    <p:extLst>
      <p:ext uri="{BB962C8B-B14F-4D97-AF65-F5344CB8AC3E}">
        <p14:creationId xmlns:p14="http://schemas.microsoft.com/office/powerpoint/2010/main" val="109017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536702"/>
            <a:ext cx="6831033"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3" y="2683500"/>
            <a:ext cx="6831033"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2" y="9343248"/>
            <a:ext cx="1782009" cy="536700"/>
          </a:xfrm>
          <a:prstGeom prst="rect">
            <a:avLst/>
          </a:prstGeom>
        </p:spPr>
        <p:txBody>
          <a:bodyPr vert="horz" lIns="91440" tIns="45720" rIns="91440" bIns="45720" rtlCol="0" anchor="ctr"/>
          <a:lstStyle>
            <a:lvl1pPr algn="l">
              <a:defRPr sz="1039">
                <a:solidFill>
                  <a:schemeClr val="tx1">
                    <a:tint val="75000"/>
                  </a:schemeClr>
                </a:solidFill>
              </a:defRPr>
            </a:lvl1pPr>
          </a:lstStyle>
          <a:p>
            <a:fld id="{57EDD888-434F-4FA4-B439-4B10E16198B3}" type="datetimeFigureOut">
              <a:rPr lang="es-MX" smtClean="0"/>
              <a:t>02/06/2021</a:t>
            </a:fld>
            <a:endParaRPr lang="es-MX" dirty="0"/>
          </a:p>
        </p:txBody>
      </p:sp>
      <p:sp>
        <p:nvSpPr>
          <p:cNvPr id="5" name="Footer Placeholder 4"/>
          <p:cNvSpPr>
            <a:spLocks noGrp="1"/>
          </p:cNvSpPr>
          <p:nvPr>
            <p:ph type="ftr" sz="quarter" idx="3"/>
          </p:nvPr>
        </p:nvSpPr>
        <p:spPr>
          <a:xfrm>
            <a:off x="2623513" y="9343248"/>
            <a:ext cx="2673013" cy="536700"/>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593527" y="9343248"/>
            <a:ext cx="1782009" cy="536700"/>
          </a:xfrm>
          <a:prstGeom prst="rect">
            <a:avLst/>
          </a:prstGeom>
        </p:spPr>
        <p:txBody>
          <a:bodyPr vert="horz" lIns="91440" tIns="45720" rIns="91440" bIns="45720" rtlCol="0" anchor="ctr"/>
          <a:lstStyle>
            <a:lvl1pPr algn="r">
              <a:defRPr sz="1039">
                <a:solidFill>
                  <a:schemeClr val="tx1">
                    <a:tint val="75000"/>
                  </a:schemeClr>
                </a:solidFill>
              </a:defRPr>
            </a:lvl1pPr>
          </a:lstStyle>
          <a:p>
            <a:fld id="{C5957A7D-49CB-4B4B-9EE0-D00854B4533D}" type="slidenum">
              <a:rPr lang="es-MX" smtClean="0"/>
              <a:t>‹Nº›</a:t>
            </a:fld>
            <a:endParaRPr lang="es-MX" dirty="0"/>
          </a:p>
        </p:txBody>
      </p:sp>
    </p:spTree>
    <p:extLst>
      <p:ext uri="{BB962C8B-B14F-4D97-AF65-F5344CB8AC3E}">
        <p14:creationId xmlns:p14="http://schemas.microsoft.com/office/powerpoint/2010/main" val="3361668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197990" indent="-197990" algn="l" defTabSz="791962" rtl="0" eaLnBrk="1" latinLnBrk="0" hangingPunct="1">
        <a:lnSpc>
          <a:spcPct val="90000"/>
        </a:lnSpc>
        <a:spcBef>
          <a:spcPts val="866"/>
        </a:spcBef>
        <a:buFont typeface="Arial" panose="020B0604020202020204" pitchFamily="34" charset="0"/>
        <a:buChar char="•"/>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82270" y="1168073"/>
            <a:ext cx="6457586" cy="6850555"/>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312131" y="194698"/>
            <a:ext cx="3654205" cy="567207"/>
          </a:xfrm>
          <a:prstGeom prst="rect">
            <a:avLst/>
          </a:prstGeom>
        </p:spPr>
        <p:txBody>
          <a:bodyPr wrap="none">
            <a:spAutoFit/>
          </a:bodyPr>
          <a:lstStyle/>
          <a:p>
            <a:pPr marL="314982" indent="-314982">
              <a:buFont typeface="Wingdings" panose="05000000000000000000" pitchFamily="2" charset="2"/>
              <a:buChar char="Ø"/>
            </a:pPr>
            <a:r>
              <a:rPr lang="es-MX" sz="3086" dirty="0">
                <a:solidFill>
                  <a:schemeClr val="accent1"/>
                </a:solidFill>
                <a:latin typeface="Ink Free" panose="03080402000500000000" pitchFamily="66" charset="0"/>
              </a:rPr>
              <a:t>Diario de la alumna</a:t>
            </a:r>
            <a:endParaRPr lang="es-MX" sz="308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312130" y="717371"/>
            <a:ext cx="3622402" cy="1313693"/>
          </a:xfrm>
          <a:prstGeom prst="rect">
            <a:avLst/>
          </a:prstGeom>
          <a:solidFill>
            <a:schemeClr val="bg2">
              <a:lumMod val="90000"/>
            </a:schemeClr>
          </a:solidFill>
        </p:spPr>
        <p:txBody>
          <a:bodyPr wrap="square" rtlCol="0">
            <a:spAutoFit/>
          </a:bodyPr>
          <a:lstStyle/>
          <a:p>
            <a:pPr algn="ctr"/>
            <a:endParaRPr lang="es-MX" sz="1984" dirty="0"/>
          </a:p>
          <a:p>
            <a:pPr algn="ctr"/>
            <a:endParaRPr lang="es-MX" sz="1984" dirty="0"/>
          </a:p>
          <a:p>
            <a:pPr algn="ctr"/>
            <a:endParaRPr lang="es-MX" sz="1984" dirty="0"/>
          </a:p>
          <a:p>
            <a:pPr algn="ctr"/>
            <a:endParaRPr lang="es-MX" sz="198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80417" y="7084994"/>
            <a:ext cx="1186019" cy="2896292"/>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307085" y="109881"/>
            <a:ext cx="3518009" cy="1313693"/>
          </a:xfrm>
          <a:prstGeom prst="rect">
            <a:avLst/>
          </a:prstGeom>
          <a:noFill/>
        </p:spPr>
        <p:txBody>
          <a:bodyPr wrap="square" rtlCol="0">
            <a:spAutoFit/>
          </a:bodyPr>
          <a:lstStyle/>
          <a:p>
            <a:r>
              <a:rPr lang="es-MX" sz="198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506804" y="5867942"/>
            <a:ext cx="6233052" cy="3984737"/>
          </a:xfrm>
          <a:prstGeom prst="roundRect">
            <a:avLst>
              <a:gd name="adj" fmla="val 5928"/>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8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9575" y="772900"/>
            <a:ext cx="3778250" cy="1200329"/>
          </a:xfrm>
          <a:prstGeom prst="rect">
            <a:avLst/>
          </a:prstGeom>
        </p:spPr>
        <p:txBody>
          <a:bodyPr>
            <a:spAutoFit/>
          </a:bodyPr>
          <a:lstStyle/>
          <a:p>
            <a:pPr algn="ctr"/>
            <a:r>
              <a:rPr lang="es-MX" b="1" dirty="0">
                <a:solidFill>
                  <a:srgbClr val="0070C0"/>
                </a:solidFill>
                <a:latin typeface="Ink Free" panose="03080402000500000000" pitchFamily="66" charset="0"/>
              </a:rPr>
              <a:t>Jardín de niños Ramón G. Bonfil</a:t>
            </a:r>
          </a:p>
          <a:p>
            <a:pPr algn="ctr"/>
            <a:r>
              <a:rPr lang="es-MX" b="1" dirty="0">
                <a:solidFill>
                  <a:srgbClr val="0070C0"/>
                </a:solidFill>
                <a:latin typeface="Ink Free" panose="03080402000500000000" pitchFamily="66" charset="0"/>
              </a:rPr>
              <a:t>2° y 3° B</a:t>
            </a:r>
          </a:p>
          <a:p>
            <a:pPr algn="ctr"/>
            <a:r>
              <a:rPr lang="es-MX"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879099" y="1436856"/>
            <a:ext cx="1784018" cy="461665"/>
          </a:xfrm>
          <a:prstGeom prst="rect">
            <a:avLst/>
          </a:prstGeom>
        </p:spPr>
        <p:txBody>
          <a:bodyPr wrap="square">
            <a:spAutoFit/>
          </a:bodyPr>
          <a:lstStyle/>
          <a:p>
            <a:pPr algn="ctr"/>
            <a:r>
              <a:rPr lang="es-MX" sz="2400" dirty="0">
                <a:latin typeface="Berlin Sans FB" panose="020E0602020502020306" pitchFamily="34" charset="0"/>
              </a:rPr>
              <a:t>02/06/2021</a:t>
            </a:r>
          </a:p>
        </p:txBody>
      </p:sp>
      <p:sp>
        <p:nvSpPr>
          <p:cNvPr id="13" name="Signo de multiplicación 12">
            <a:extLst>
              <a:ext uri="{FF2B5EF4-FFF2-40B4-BE49-F238E27FC236}">
                <a16:creationId xmlns:a16="http://schemas.microsoft.com/office/drawing/2014/main" id="{9B4F683B-67EA-4D82-AC18-924372578478}"/>
              </a:ext>
            </a:extLst>
          </p:cNvPr>
          <p:cNvSpPr/>
          <p:nvPr/>
        </p:nvSpPr>
        <p:spPr>
          <a:xfrm>
            <a:off x="6463110" y="2029199"/>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425220" y="3257625"/>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707826" y="4902502"/>
            <a:ext cx="757212" cy="584775"/>
          </a:xfrm>
          <a:prstGeom prst="rect">
            <a:avLst/>
          </a:prstGeom>
          <a:noFill/>
        </p:spPr>
        <p:txBody>
          <a:bodyPr wrap="square" rtlCol="0">
            <a:spAutoFit/>
          </a:bodyPr>
          <a:lstStyle/>
          <a:p>
            <a:pPr algn="ctr"/>
            <a:r>
              <a:rPr lang="es-MX" sz="3200" dirty="0">
                <a:latin typeface="Berlin Sans FB" panose="020E0602020502020306" pitchFamily="34" charset="0"/>
              </a:rPr>
              <a:t>27</a:t>
            </a:r>
          </a:p>
        </p:txBody>
      </p:sp>
      <p:sp>
        <p:nvSpPr>
          <p:cNvPr id="18" name="Rectángulo 17">
            <a:extLst>
              <a:ext uri="{FF2B5EF4-FFF2-40B4-BE49-F238E27FC236}">
                <a16:creationId xmlns:a16="http://schemas.microsoft.com/office/drawing/2014/main" id="{B1221EFD-E84F-4E31-8F5F-94BC6FAA5E09}"/>
              </a:ext>
            </a:extLst>
          </p:cNvPr>
          <p:cNvSpPr/>
          <p:nvPr/>
        </p:nvSpPr>
        <p:spPr>
          <a:xfrm>
            <a:off x="6889103" y="4008575"/>
            <a:ext cx="394660" cy="584775"/>
          </a:xfrm>
          <a:prstGeom prst="rect">
            <a:avLst/>
          </a:prstGeom>
        </p:spPr>
        <p:txBody>
          <a:bodyPr wrap="none">
            <a:spAutoFit/>
          </a:bodyPr>
          <a:lstStyle/>
          <a:p>
            <a:pPr algn="ctr"/>
            <a:r>
              <a:rPr lang="es-MX" sz="3200" dirty="0">
                <a:latin typeface="Berlin Sans FB" panose="020E0602020502020306" pitchFamily="34" charset="0"/>
              </a:rPr>
              <a:t>6</a:t>
            </a:r>
          </a:p>
        </p:txBody>
      </p:sp>
      <p:sp>
        <p:nvSpPr>
          <p:cNvPr id="19" name="Rectángulo 18">
            <a:extLst>
              <a:ext uri="{FF2B5EF4-FFF2-40B4-BE49-F238E27FC236}">
                <a16:creationId xmlns:a16="http://schemas.microsoft.com/office/drawing/2014/main" id="{441D1DCF-5762-4A14-81C7-B4A56C46B654}"/>
              </a:ext>
            </a:extLst>
          </p:cNvPr>
          <p:cNvSpPr/>
          <p:nvPr/>
        </p:nvSpPr>
        <p:spPr>
          <a:xfrm>
            <a:off x="6871471" y="4403748"/>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23" name="Signo de multiplicación 22">
            <a:extLst>
              <a:ext uri="{FF2B5EF4-FFF2-40B4-BE49-F238E27FC236}">
                <a16:creationId xmlns:a16="http://schemas.microsoft.com/office/drawing/2014/main" id="{1DAADB8F-4B68-4682-AAE2-817641B12E63}"/>
              </a:ext>
            </a:extLst>
          </p:cNvPr>
          <p:cNvSpPr/>
          <p:nvPr/>
        </p:nvSpPr>
        <p:spPr>
          <a:xfrm>
            <a:off x="5425220" y="3552744"/>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5" name="Signo de multiplicación 24">
            <a:extLst>
              <a:ext uri="{FF2B5EF4-FFF2-40B4-BE49-F238E27FC236}">
                <a16:creationId xmlns:a16="http://schemas.microsoft.com/office/drawing/2014/main" id="{C2F73701-1C6C-4C9B-908B-0DB30426F552}"/>
              </a:ext>
            </a:extLst>
          </p:cNvPr>
          <p:cNvSpPr/>
          <p:nvPr/>
        </p:nvSpPr>
        <p:spPr>
          <a:xfrm>
            <a:off x="7080001" y="3818793"/>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6" name="Rectángulo 25">
            <a:extLst>
              <a:ext uri="{FF2B5EF4-FFF2-40B4-BE49-F238E27FC236}">
                <a16:creationId xmlns:a16="http://schemas.microsoft.com/office/drawing/2014/main" id="{13DB1E1A-2291-4E8C-BE08-60198FCCE93E}"/>
              </a:ext>
            </a:extLst>
          </p:cNvPr>
          <p:cNvSpPr/>
          <p:nvPr/>
        </p:nvSpPr>
        <p:spPr>
          <a:xfrm>
            <a:off x="6190924" y="3736832"/>
            <a:ext cx="1068150" cy="400110"/>
          </a:xfrm>
          <a:prstGeom prst="rect">
            <a:avLst/>
          </a:prstGeom>
        </p:spPr>
        <p:txBody>
          <a:bodyPr wrap="square">
            <a:spAutoFit/>
          </a:bodyPr>
          <a:lstStyle/>
          <a:p>
            <a:pPr algn="ctr"/>
            <a:r>
              <a:rPr lang="es-MX" sz="2000" dirty="0">
                <a:latin typeface="Berlin Sans FB" panose="020E0602020502020306" pitchFamily="34" charset="0"/>
              </a:rPr>
              <a:t>Meet</a:t>
            </a:r>
          </a:p>
        </p:txBody>
      </p:sp>
      <p:sp>
        <p:nvSpPr>
          <p:cNvPr id="27" name="CuadroTexto 26">
            <a:extLst>
              <a:ext uri="{FF2B5EF4-FFF2-40B4-BE49-F238E27FC236}">
                <a16:creationId xmlns:a16="http://schemas.microsoft.com/office/drawing/2014/main" id="{F314528C-1793-4395-A3EA-A7E4AE583B1D}"/>
              </a:ext>
            </a:extLst>
          </p:cNvPr>
          <p:cNvSpPr txBox="1"/>
          <p:nvPr/>
        </p:nvSpPr>
        <p:spPr>
          <a:xfrm>
            <a:off x="1506804" y="5870242"/>
            <a:ext cx="6233052" cy="261610"/>
          </a:xfrm>
          <a:prstGeom prst="rect">
            <a:avLst/>
          </a:prstGeom>
          <a:noFill/>
        </p:spPr>
        <p:txBody>
          <a:bodyPr wrap="square" rtlCol="0">
            <a:spAutoFit/>
          </a:bodyPr>
          <a:lstStyle/>
          <a:p>
            <a:pPr algn="ctr"/>
            <a:r>
              <a:rPr lang="es-MX" sz="1100" dirty="0">
                <a:solidFill>
                  <a:srgbClr val="0496B9"/>
                </a:solidFill>
                <a:latin typeface="Berlin Sans FB" panose="020E0602020502020306" pitchFamily="34" charset="0"/>
              </a:rPr>
              <a:t>De la intervención de la clase virtual reflexiona acerca de:</a:t>
            </a:r>
          </a:p>
        </p:txBody>
      </p:sp>
      <p:sp>
        <p:nvSpPr>
          <p:cNvPr id="28" name="Rectángulo 27">
            <a:extLst>
              <a:ext uri="{FF2B5EF4-FFF2-40B4-BE49-F238E27FC236}">
                <a16:creationId xmlns:a16="http://schemas.microsoft.com/office/drawing/2014/main" id="{B19A5919-D5CF-4FC2-BCC7-10FD56AFF703}"/>
              </a:ext>
            </a:extLst>
          </p:cNvPr>
          <p:cNvSpPr/>
          <p:nvPr/>
        </p:nvSpPr>
        <p:spPr>
          <a:xfrm>
            <a:off x="1529800" y="6144011"/>
            <a:ext cx="6210056" cy="3785652"/>
          </a:xfrm>
          <a:prstGeom prst="rect">
            <a:avLst/>
          </a:prstGeom>
        </p:spPr>
        <p:txBody>
          <a:bodyPr wrap="square">
            <a:spAutoFit/>
          </a:bodyPr>
          <a:lstStyle/>
          <a:p>
            <a:r>
              <a:rPr lang="es-MX" sz="1000" dirty="0">
                <a:solidFill>
                  <a:schemeClr val="accent1"/>
                </a:solidFill>
                <a:latin typeface="Berlin Sans FB" panose="020E0602020502020306" pitchFamily="34" charset="0"/>
              </a:rPr>
              <a:t>¿Cómo desarrolle la clase?</a:t>
            </a:r>
          </a:p>
          <a:p>
            <a:r>
              <a:rPr lang="es-MX" sz="1000" dirty="0">
                <a:latin typeface="Berlin Sans FB" panose="020E0602020502020306" pitchFamily="34" charset="0"/>
              </a:rPr>
              <a:t>Inicié la clase repasando los días de la semana que ya pasamos, hasta llegar al miércoles. Cuestione sobre la letra con la que inicia miércoles, la escribí en el pizarrón y de los letreros de los días buscaron cual de ellos iniciaba con esa letra, tomamos dos de ellos y seguimos con la letra i, la escribí el pizarrón y de los letreros seleccionamos el que tuviera estas dos letras. </a:t>
            </a:r>
          </a:p>
          <a:p>
            <a:r>
              <a:rPr lang="es-MX" sz="1000" dirty="0">
                <a:latin typeface="Berlin Sans FB" panose="020E0602020502020306" pitchFamily="34" charset="0"/>
              </a:rPr>
              <a:t>Comenté el mes en el que estamos y repasamos las letras que conforman el mes, y recordé que cuando teníamos las letras de mayo había imágenes debajo de cada letra con algo que iniciara con esa letra. En esta ocasión les solicité que pensaran en algo que inicia con cada letra, cuando un alumno decía algo preguntaba a los demás si estaban de acuerdo. </a:t>
            </a:r>
          </a:p>
          <a:p>
            <a:r>
              <a:rPr lang="es-MX" sz="1000" dirty="0">
                <a:latin typeface="Berlin Sans FB" panose="020E0602020502020306" pitchFamily="34" charset="0"/>
              </a:rPr>
              <a:t>Expliqué lo que haríamos durante la clase, y mencioné que para describir podemos hacerlo según el tamaño, la forma, para que sirve, y el color.</a:t>
            </a:r>
          </a:p>
          <a:p>
            <a:r>
              <a:rPr lang="es-MX" sz="1000" dirty="0">
                <a:latin typeface="Berlin Sans FB" panose="020E0602020502020306" pitchFamily="34" charset="0"/>
              </a:rPr>
              <a:t>Di las indicaciones para la actividad y les enseñé la caja sorpresa. Describí algunos objetos y ellos adivinaron el objeto del que estaba hablando. En esta actividad, se mostraron interesados en descubrir y adivinar que había en la caja.</a:t>
            </a:r>
          </a:p>
          <a:p>
            <a:r>
              <a:rPr lang="es-MX" sz="1000" dirty="0">
                <a:latin typeface="Berlin Sans FB" panose="020E0602020502020306" pitchFamily="34" charset="0"/>
              </a:rPr>
              <a:t>Al final, realizamos la actividad de la ficha de trabajo. En el cuadernillo de actividades les envié imágenes de animales, les pedí que seleccionaran una tarjeta. Y la describieran para que los demás la pudieran adivinar. </a:t>
            </a:r>
            <a:endParaRPr lang="es-MX" sz="1000" dirty="0">
              <a:solidFill>
                <a:schemeClr val="accent1"/>
              </a:solidFill>
              <a:latin typeface="Berlin Sans FB" panose="020E0602020502020306" pitchFamily="34" charset="0"/>
            </a:endParaRPr>
          </a:p>
          <a:p>
            <a:r>
              <a:rPr lang="es-MX" sz="1000" dirty="0">
                <a:latin typeface="Berlin Sans FB" panose="020E0602020502020306" pitchFamily="34" charset="0"/>
              </a:rPr>
              <a:t>Al termino de esta actividad les pregunté que  habíamos hecho hoy, y retroalimenté sus comentarios. Un alumno pidió jugar a las escondidas para despedirnos, tomé la fotografía de evidencia y comencé a contar para que ellos se escondieran, cuando los encontraba se fueron saliendo de la reunión. </a:t>
            </a:r>
            <a:endParaRPr lang="es-MX" sz="1000" dirty="0">
              <a:solidFill>
                <a:schemeClr val="accent1"/>
              </a:solidFill>
              <a:latin typeface="Berlin Sans FB" panose="020E0602020502020306" pitchFamily="34" charset="0"/>
            </a:endParaRPr>
          </a:p>
          <a:p>
            <a:r>
              <a:rPr lang="es-MX" sz="1000" dirty="0">
                <a:solidFill>
                  <a:schemeClr val="accent1"/>
                </a:solidFill>
                <a:latin typeface="Berlin Sans FB" panose="020E0602020502020306" pitchFamily="34" charset="0"/>
              </a:rPr>
              <a:t>¿Que mejoras puedo realizar?</a:t>
            </a:r>
          </a:p>
          <a:p>
            <a:r>
              <a:rPr lang="es-MX" sz="1000" dirty="0">
                <a:latin typeface="Berlin Sans FB" panose="020E0602020502020306" pitchFamily="34" charset="0"/>
              </a:rPr>
              <a:t>-Solicitar que apaguen sus micrófonos para asegurar que todos escuchen las indicaciones. </a:t>
            </a:r>
          </a:p>
          <a:p>
            <a:r>
              <a:rPr lang="es-MX" sz="1000" dirty="0">
                <a:solidFill>
                  <a:schemeClr val="accent1"/>
                </a:solidFill>
                <a:latin typeface="Berlin Sans FB" panose="020E0602020502020306" pitchFamily="34" charset="0"/>
              </a:rPr>
              <a:t>Señalar y describir cómo se realizó la evaluación del aprendizaje esperado.</a:t>
            </a:r>
          </a:p>
          <a:p>
            <a:r>
              <a:rPr lang="es-MX" sz="1000" dirty="0">
                <a:latin typeface="Berlin Sans FB" panose="020E0602020502020306" pitchFamily="34" charset="0"/>
              </a:rPr>
              <a:t>-Durante la actividad de la ficha de trabajo explicaron como era el animal que estaba en la tarjeta que seleccionaron. </a:t>
            </a:r>
          </a:p>
        </p:txBody>
      </p:sp>
    </p:spTree>
    <p:extLst>
      <p:ext uri="{BB962C8B-B14F-4D97-AF65-F5344CB8AC3E}">
        <p14:creationId xmlns:p14="http://schemas.microsoft.com/office/powerpoint/2010/main" val="335566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7BE0BBB-EF6D-49C7-AD56-6D8447E8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920038" cy="1005819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200470C8-E2C6-4604-B9B5-A646053E664E}"/>
              </a:ext>
            </a:extLst>
          </p:cNvPr>
          <p:cNvPicPr>
            <a:picLocks noChangeAspect="1"/>
          </p:cNvPicPr>
          <p:nvPr/>
        </p:nvPicPr>
        <p:blipFill>
          <a:blip r:embed="rId3"/>
          <a:stretch>
            <a:fillRect/>
          </a:stretch>
        </p:blipFill>
        <p:spPr>
          <a:xfrm>
            <a:off x="0" y="-110917"/>
            <a:ext cx="7920038" cy="2981937"/>
          </a:xfrm>
          <a:prstGeom prst="rect">
            <a:avLst/>
          </a:prstGeom>
        </p:spPr>
      </p:pic>
      <p:sp>
        <p:nvSpPr>
          <p:cNvPr id="7" name="Rectángulo 6">
            <a:extLst>
              <a:ext uri="{FF2B5EF4-FFF2-40B4-BE49-F238E27FC236}">
                <a16:creationId xmlns:a16="http://schemas.microsoft.com/office/drawing/2014/main" id="{DA54F49C-8932-49C8-B6DC-3E6C0399F020}"/>
              </a:ext>
            </a:extLst>
          </p:cNvPr>
          <p:cNvSpPr/>
          <p:nvPr/>
        </p:nvSpPr>
        <p:spPr>
          <a:xfrm>
            <a:off x="381112" y="295952"/>
            <a:ext cx="7225918" cy="9286197"/>
          </a:xfrm>
          <a:prstGeom prst="rect">
            <a:avLst/>
          </a:prstGeom>
          <a:noFill/>
          <a:ln w="57150">
            <a:solidFill>
              <a:srgbClr val="D1CA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CuadroTexto 7">
            <a:extLst>
              <a:ext uri="{FF2B5EF4-FFF2-40B4-BE49-F238E27FC236}">
                <a16:creationId xmlns:a16="http://schemas.microsoft.com/office/drawing/2014/main" id="{DDF9E095-F1A6-4D4E-8102-4E50F0E0C150}"/>
              </a:ext>
            </a:extLst>
          </p:cNvPr>
          <p:cNvSpPr txBox="1"/>
          <p:nvPr/>
        </p:nvSpPr>
        <p:spPr>
          <a:xfrm>
            <a:off x="373968" y="8492815"/>
            <a:ext cx="4065984" cy="1077218"/>
          </a:xfrm>
          <a:prstGeom prst="rect">
            <a:avLst/>
          </a:prstGeom>
          <a:noFill/>
        </p:spPr>
        <p:txBody>
          <a:bodyPr wrap="square" rtlCol="0">
            <a:spAutoFit/>
          </a:bodyPr>
          <a:lstStyle/>
          <a:p>
            <a:pPr marL="285750" indent="-285750">
              <a:buFont typeface="Arial" panose="020B0604020202020204" pitchFamily="34" charset="0"/>
              <a:buChar char="•"/>
            </a:pPr>
            <a:r>
              <a:rPr lang="es-MX" sz="1600" dirty="0">
                <a:latin typeface="Berlin Sans FB" panose="020E0602020502020306" pitchFamily="34" charset="0"/>
              </a:rPr>
              <a:t>Amairany Guadalupe Cardona Flores</a:t>
            </a:r>
          </a:p>
          <a:p>
            <a:pPr marL="285750" indent="-285750">
              <a:buFont typeface="Arial" panose="020B0604020202020204" pitchFamily="34" charset="0"/>
              <a:buChar char="•"/>
            </a:pPr>
            <a:r>
              <a:rPr lang="es-MX" sz="1600" dirty="0">
                <a:latin typeface="Berlin Sans FB" panose="020E0602020502020306" pitchFamily="34" charset="0"/>
              </a:rPr>
              <a:t>Isaac Alejandro Coronado Calderón </a:t>
            </a:r>
          </a:p>
          <a:p>
            <a:pPr marL="285750" indent="-285750">
              <a:buFont typeface="Arial" panose="020B0604020202020204" pitchFamily="34" charset="0"/>
              <a:buChar char="•"/>
            </a:pPr>
            <a:r>
              <a:rPr lang="es-MX" sz="1600" dirty="0">
                <a:latin typeface="Berlin Sans FB" panose="020E0602020502020306" pitchFamily="34" charset="0"/>
              </a:rPr>
              <a:t>Keila Valdés Rodríguez</a:t>
            </a:r>
          </a:p>
          <a:p>
            <a:pPr marL="285750" indent="-285750">
              <a:buFont typeface="Arial" panose="020B0604020202020204" pitchFamily="34" charset="0"/>
              <a:buChar char="•"/>
            </a:pPr>
            <a:r>
              <a:rPr lang="es-MX" sz="1600" dirty="0">
                <a:latin typeface="Berlin Sans FB" panose="020E0602020502020306" pitchFamily="34" charset="0"/>
              </a:rPr>
              <a:t>Siomara Yamileth Gaona Hernández </a:t>
            </a:r>
          </a:p>
        </p:txBody>
      </p:sp>
      <p:sp>
        <p:nvSpPr>
          <p:cNvPr id="5" name="Rectángulo 4">
            <a:extLst>
              <a:ext uri="{FF2B5EF4-FFF2-40B4-BE49-F238E27FC236}">
                <a16:creationId xmlns:a16="http://schemas.microsoft.com/office/drawing/2014/main" id="{21872739-DBF0-4415-A6A1-7A05C845C4C7}"/>
              </a:ext>
            </a:extLst>
          </p:cNvPr>
          <p:cNvSpPr/>
          <p:nvPr/>
        </p:nvSpPr>
        <p:spPr>
          <a:xfrm>
            <a:off x="4447096" y="8537885"/>
            <a:ext cx="3240964" cy="1077218"/>
          </a:xfrm>
          <a:prstGeom prst="rect">
            <a:avLst/>
          </a:prstGeom>
        </p:spPr>
        <p:txBody>
          <a:bodyPr wrap="square">
            <a:spAutoFit/>
          </a:bodyPr>
          <a:lstStyle/>
          <a:p>
            <a:pPr marL="285750" indent="-285750">
              <a:buFont typeface="Arial" panose="020B0604020202020204" pitchFamily="34" charset="0"/>
              <a:buChar char="•"/>
            </a:pPr>
            <a:r>
              <a:rPr lang="es-MX" sz="1600" dirty="0">
                <a:latin typeface="Berlin Sans FB" panose="020E0602020502020306" pitchFamily="34" charset="0"/>
              </a:rPr>
              <a:t>Mateo García Espinoza </a:t>
            </a:r>
          </a:p>
          <a:p>
            <a:pPr marL="285750" indent="-285750">
              <a:buFont typeface="Arial" panose="020B0604020202020204" pitchFamily="34" charset="0"/>
              <a:buChar char="•"/>
            </a:pPr>
            <a:r>
              <a:rPr lang="es-MX" sz="1600" dirty="0">
                <a:latin typeface="Berlin Sans FB" panose="020E0602020502020306" pitchFamily="34" charset="0"/>
              </a:rPr>
              <a:t>Dylan Adolfo Macias Martínez  </a:t>
            </a:r>
          </a:p>
          <a:p>
            <a:pPr algn="ctr"/>
            <a:r>
              <a:rPr lang="es-MX" sz="1600" dirty="0">
                <a:latin typeface="Berlin Sans FB" panose="020E0602020502020306" pitchFamily="34" charset="0"/>
              </a:rPr>
              <a:t>*La maestra no se conectó*</a:t>
            </a:r>
          </a:p>
          <a:p>
            <a:pPr marL="285750" indent="-285750">
              <a:buFont typeface="Arial" panose="020B0604020202020204" pitchFamily="34" charset="0"/>
              <a:buChar char="•"/>
            </a:pPr>
            <a:endParaRPr lang="es-MX" sz="1600" dirty="0">
              <a:latin typeface="Berlin Sans FB" panose="020E0602020502020306" pitchFamily="34" charset="0"/>
            </a:endParaRPr>
          </a:p>
        </p:txBody>
      </p:sp>
      <p:sp>
        <p:nvSpPr>
          <p:cNvPr id="9" name="Rectángulo 8">
            <a:extLst>
              <a:ext uri="{FF2B5EF4-FFF2-40B4-BE49-F238E27FC236}">
                <a16:creationId xmlns:a16="http://schemas.microsoft.com/office/drawing/2014/main" id="{D371C75C-E07D-4D92-8D9D-D076A292A1A4}"/>
              </a:ext>
            </a:extLst>
          </p:cNvPr>
          <p:cNvSpPr/>
          <p:nvPr/>
        </p:nvSpPr>
        <p:spPr>
          <a:xfrm>
            <a:off x="0" y="8193998"/>
            <a:ext cx="7920037" cy="338554"/>
          </a:xfrm>
          <a:prstGeom prst="rect">
            <a:avLst/>
          </a:prstGeom>
        </p:spPr>
        <p:txBody>
          <a:bodyPr wrap="square">
            <a:spAutoFit/>
          </a:bodyPr>
          <a:lstStyle/>
          <a:p>
            <a:pPr algn="ctr"/>
            <a:r>
              <a:rPr lang="es-MX" sz="1600" dirty="0">
                <a:latin typeface="Berlin Sans FB" panose="020E0602020502020306" pitchFamily="34" charset="0"/>
              </a:rPr>
              <a:t>Asistencia: </a:t>
            </a:r>
          </a:p>
        </p:txBody>
      </p:sp>
      <p:pic>
        <p:nvPicPr>
          <p:cNvPr id="2" name="Picture 2">
            <a:extLst>
              <a:ext uri="{FF2B5EF4-FFF2-40B4-BE49-F238E27FC236}">
                <a16:creationId xmlns:a16="http://schemas.microsoft.com/office/drawing/2014/main" id="{763E4FBD-63AA-41A3-8595-AB5D0EB45EE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4380"/>
          <a:stretch/>
        </p:blipFill>
        <p:spPr bwMode="auto">
          <a:xfrm>
            <a:off x="602581" y="1969853"/>
            <a:ext cx="3218973" cy="6171963"/>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F18E89D6-064D-4DE9-970E-7215AC2AC983}"/>
              </a:ext>
            </a:extLst>
          </p:cNvPr>
          <p:cNvPicPr>
            <a:picLocks noChangeAspect="1"/>
          </p:cNvPicPr>
          <p:nvPr/>
        </p:nvPicPr>
        <p:blipFill rotWithShape="1">
          <a:blip r:embed="rId5"/>
          <a:srcRect b="5255"/>
          <a:stretch/>
        </p:blipFill>
        <p:spPr>
          <a:xfrm>
            <a:off x="4131923" y="1969853"/>
            <a:ext cx="3318283" cy="6171963"/>
          </a:xfrm>
          <a:prstGeom prst="rect">
            <a:avLst/>
          </a:prstGeom>
        </p:spPr>
      </p:pic>
    </p:spTree>
    <p:extLst>
      <p:ext uri="{BB962C8B-B14F-4D97-AF65-F5344CB8AC3E}">
        <p14:creationId xmlns:p14="http://schemas.microsoft.com/office/powerpoint/2010/main" val="27656793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462</Words>
  <Application>Microsoft Office PowerPoint</Application>
  <PresentationFormat>Personalizado</PresentationFormat>
  <Paragraphs>32</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Berlin Sans FB</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11</cp:revision>
  <dcterms:created xsi:type="dcterms:W3CDTF">2021-06-02T20:39:53Z</dcterms:created>
  <dcterms:modified xsi:type="dcterms:W3CDTF">2021-06-02T22:33:16Z</dcterms:modified>
</cp:coreProperties>
</file>