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2" d="100"/>
          <a:sy n="52" d="100"/>
        </p:scale>
        <p:origin x="2232"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EF67A364-CA32-434C-9F4A-C8435F44CE58}"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418916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67A364-CA32-434C-9F4A-C8435F44CE58}"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37977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67A364-CA32-434C-9F4A-C8435F44CE58}"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176823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67A364-CA32-434C-9F4A-C8435F44CE58}"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33697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F67A364-CA32-434C-9F4A-C8435F44CE58}" type="datetimeFigureOut">
              <a:rPr lang="es-MX" smtClean="0"/>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60516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F67A364-CA32-434C-9F4A-C8435F44CE58}" type="datetimeFigureOut">
              <a:rPr lang="es-MX" smtClean="0"/>
              <a:t>03/06/2021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314786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F67A364-CA32-434C-9F4A-C8435F44CE58}" type="datetimeFigureOut">
              <a:rPr lang="es-MX" smtClean="0"/>
              <a:t>03/06/2021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15971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F67A364-CA32-434C-9F4A-C8435F44CE58}" type="datetimeFigureOut">
              <a:rPr lang="es-MX" smtClean="0"/>
              <a:t>03/06/2021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207466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A364-CA32-434C-9F4A-C8435F44CE58}" type="datetimeFigureOut">
              <a:rPr lang="es-MX" smtClean="0"/>
              <a:t>03/06/2021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127301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F67A364-CA32-434C-9F4A-C8435F44CE58}" type="datetimeFigureOut">
              <a:rPr lang="es-MX" smtClean="0"/>
              <a:t>03/06/2021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244963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F67A364-CA32-434C-9F4A-C8435F44CE58}" type="datetimeFigureOut">
              <a:rPr lang="es-MX" smtClean="0"/>
              <a:t>03/06/2021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69E73F0-5509-4D95-A5A4-F839B1DEA0CC}" type="slidenum">
              <a:rPr lang="es-MX" smtClean="0"/>
              <a:t>‹Nº›</a:t>
            </a:fld>
            <a:endParaRPr lang="es-MX"/>
          </a:p>
        </p:txBody>
      </p:sp>
    </p:spTree>
    <p:extLst>
      <p:ext uri="{BB962C8B-B14F-4D97-AF65-F5344CB8AC3E}">
        <p14:creationId xmlns:p14="http://schemas.microsoft.com/office/powerpoint/2010/main" val="1294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F67A364-CA32-434C-9F4A-C8435F44CE58}" type="datetimeFigureOut">
              <a:rPr lang="es-MX" smtClean="0"/>
              <a:t>03/06/2021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69E73F0-5509-4D95-A5A4-F839B1DEA0CC}" type="slidenum">
              <a:rPr lang="es-MX" smtClean="0"/>
              <a:t>‹Nº›</a:t>
            </a:fld>
            <a:endParaRPr lang="es-MX"/>
          </a:p>
        </p:txBody>
      </p:sp>
    </p:spTree>
    <p:extLst>
      <p:ext uri="{BB962C8B-B14F-4D97-AF65-F5344CB8AC3E}">
        <p14:creationId xmlns:p14="http://schemas.microsoft.com/office/powerpoint/2010/main" val="1443873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6858000" cy="9144000"/>
            <a:chOff x="0" y="0"/>
            <a:chExt cx="6858000" cy="9144000"/>
          </a:xfrm>
        </p:grpSpPr>
        <p:pic>
          <p:nvPicPr>
            <p:cNvPr id="4098" name="Picture 2" descr="MAGNÍFICO DIARIO PARA LA EDUCADORA – Imagenes Educ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957010" y="2430379"/>
              <a:ext cx="697832" cy="69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ángulo redondeado 3"/>
            <p:cNvSpPr/>
            <p:nvPr/>
          </p:nvSpPr>
          <p:spPr>
            <a:xfrm>
              <a:off x="745959" y="3128211"/>
              <a:ext cx="4908884" cy="1179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ángulo 4"/>
            <p:cNvSpPr/>
            <p:nvPr/>
          </p:nvSpPr>
          <p:spPr>
            <a:xfrm>
              <a:off x="5654842" y="3128211"/>
              <a:ext cx="264695" cy="1179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CuadroTexto 7"/>
          <p:cNvSpPr txBox="1"/>
          <p:nvPr/>
        </p:nvSpPr>
        <p:spPr>
          <a:xfrm>
            <a:off x="613609" y="3002340"/>
            <a:ext cx="5630781"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9600" b="0" i="0" u="none" strike="noStrike" kern="1200" cap="none" spc="0" normalizeH="0" baseline="0" noProof="0" dirty="0">
                <a:ln>
                  <a:noFill/>
                </a:ln>
                <a:solidFill>
                  <a:srgbClr val="FF0066"/>
                </a:solidFill>
                <a:effectLst/>
                <a:uLnTx/>
                <a:uFillTx/>
                <a:latin typeface="Berlin Sans FB Demi" panose="020E0802020502020306" pitchFamily="34" charset="0"/>
                <a:ea typeface="+mn-ea"/>
                <a:cs typeface="+mn-cs"/>
              </a:rPr>
              <a:t>t</a:t>
            </a:r>
            <a:r>
              <a:rPr kumimoji="0" lang="es-MX" sz="9600" b="0" i="0" u="none" strike="noStrike" kern="1200" cap="none" spc="0" normalizeH="0" baseline="0" noProof="0" dirty="0">
                <a:ln>
                  <a:noFill/>
                </a:ln>
                <a:solidFill>
                  <a:srgbClr val="CC66FF"/>
                </a:solidFill>
                <a:effectLst/>
                <a:uLnTx/>
                <a:uFillTx/>
                <a:latin typeface="Berlin Sans FB Demi" panose="020E0802020502020306" pitchFamily="34" charset="0"/>
                <a:ea typeface="+mn-ea"/>
                <a:cs typeface="+mn-cs"/>
              </a:rPr>
              <a:t>r</a:t>
            </a:r>
            <a:r>
              <a:rPr kumimoji="0" lang="es-MX" sz="9600" b="0" i="0" u="none" strike="noStrike" kern="1200" cap="none" spc="0" normalizeH="0" baseline="0" noProof="0" dirty="0">
                <a:ln>
                  <a:noFill/>
                </a:ln>
                <a:solidFill>
                  <a:srgbClr val="FF9933"/>
                </a:solidFill>
                <a:effectLst/>
                <a:uLnTx/>
                <a:uFillTx/>
                <a:latin typeface="Berlin Sans FB Demi" panose="020E0802020502020306" pitchFamily="34" charset="0"/>
                <a:ea typeface="+mn-ea"/>
                <a:cs typeface="+mn-cs"/>
              </a:rPr>
              <a:t>a</a:t>
            </a:r>
            <a:r>
              <a:rPr kumimoji="0" lang="es-MX" sz="9600" b="0" i="0" u="none" strike="noStrike" kern="1200" cap="none" spc="0" normalizeH="0" baseline="0" noProof="0" dirty="0">
                <a:ln>
                  <a:noFill/>
                </a:ln>
                <a:solidFill>
                  <a:srgbClr val="92D050"/>
                </a:solidFill>
                <a:effectLst/>
                <a:uLnTx/>
                <a:uFillTx/>
                <a:latin typeface="Berlin Sans FB Demi" panose="020E0802020502020306" pitchFamily="34" charset="0"/>
                <a:ea typeface="+mn-ea"/>
                <a:cs typeface="+mn-cs"/>
              </a:rPr>
              <a:t>b</a:t>
            </a:r>
            <a:r>
              <a:rPr kumimoji="0" lang="es-MX" sz="9600" b="0" i="0" u="none" strike="noStrike" kern="1200" cap="none" spc="0" normalizeH="0" baseline="0" noProof="0" dirty="0">
                <a:ln>
                  <a:noFill/>
                </a:ln>
                <a:solidFill>
                  <a:srgbClr val="00B0F0"/>
                </a:solidFill>
                <a:effectLst/>
                <a:uLnTx/>
                <a:uFillTx/>
                <a:latin typeface="Berlin Sans FB Demi" panose="020E0802020502020306" pitchFamily="34" charset="0"/>
                <a:ea typeface="+mn-ea"/>
                <a:cs typeface="+mn-cs"/>
              </a:rPr>
              <a:t>a</a:t>
            </a:r>
            <a:r>
              <a:rPr kumimoji="0" lang="es-MX" sz="9600" b="0" i="0" u="none" strike="noStrike" kern="1200" cap="none" spc="0" normalizeH="0" baseline="0" noProof="0" dirty="0">
                <a:ln>
                  <a:noFill/>
                </a:ln>
                <a:solidFill>
                  <a:srgbClr val="C00000"/>
                </a:solidFill>
                <a:effectLst/>
                <a:uLnTx/>
                <a:uFillTx/>
                <a:latin typeface="Berlin Sans FB Demi" panose="020E0802020502020306" pitchFamily="34" charset="0"/>
                <a:ea typeface="+mn-ea"/>
                <a:cs typeface="+mn-cs"/>
              </a:rPr>
              <a:t>j</a:t>
            </a:r>
            <a:r>
              <a:rPr kumimoji="0" lang="es-MX" sz="9600" b="0" i="0" u="none" strike="noStrike" kern="1200" cap="none" spc="0" normalizeH="0" baseline="0" noProof="0" dirty="0">
                <a:ln>
                  <a:noFill/>
                </a:ln>
                <a:solidFill>
                  <a:srgbClr val="FF66FF"/>
                </a:solidFill>
                <a:effectLst/>
                <a:uLnTx/>
                <a:uFillTx/>
                <a:latin typeface="Berlin Sans FB Demi" panose="020E0802020502020306" pitchFamily="34" charset="0"/>
                <a:ea typeface="+mn-ea"/>
                <a:cs typeface="+mn-cs"/>
              </a:rPr>
              <a:t>o</a:t>
            </a:r>
          </a:p>
        </p:txBody>
      </p:sp>
      <p:sp>
        <p:nvSpPr>
          <p:cNvPr id="2" name="CuadroTexto 1"/>
          <p:cNvSpPr txBox="1"/>
          <p:nvPr/>
        </p:nvSpPr>
        <p:spPr>
          <a:xfrm>
            <a:off x="613609" y="4627983"/>
            <a:ext cx="401265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Junio 2021</a:t>
            </a:r>
            <a:endPar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65389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786348"/>
            <a:ext cx="5518485"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mencionaban donde tenían que ir para hacer el pendiente para cuestionar ¡como podemos llegar?, pasaban audios de niños mencionando donde se</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encontraba, buscaban varios caminos de poder ir para luego elegir el que les parecía mas factible. </a:t>
            </a:r>
            <a:r>
              <a:rPr lang="es-MX" dirty="0" smtClean="0">
                <a:solidFill>
                  <a:prstClr val="black"/>
                </a:solidFill>
                <a:latin typeface="Berlin Sans FB" panose="020E0602020502020306" pitchFamily="34" charset="0"/>
              </a:rPr>
              <a:t>Luego se pusieron un carrito de cartón para cantar una canción llamado vamos de paseo.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Hicieron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una pausa activa antes de comenzar con la otra clase.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clase de </a:t>
            </a:r>
            <a:r>
              <a:rPr kumimoji="0" lang="es-MX" sz="1800" b="0" i="0" u="none" strike="noStrike" kern="1200" cap="none" spc="0" normalizeH="0" baseline="0" noProof="0" dirty="0" smtClean="0">
                <a:ln>
                  <a:noFill/>
                </a:ln>
                <a:solidFill>
                  <a:srgbClr val="009999"/>
                </a:solidFill>
                <a:effectLst/>
                <a:uLnTx/>
                <a:uFillTx/>
                <a:latin typeface="Berlin Sans FB" panose="020E0602020502020306" pitchFamily="34" charset="0"/>
                <a:ea typeface="+mn-ea"/>
                <a:cs typeface="+mn-cs"/>
              </a:rPr>
              <a:t>lenguaje y comunicación</a:t>
            </a:r>
            <a:r>
              <a:rPr kumimoji="0" lang="es-MX" sz="1800" b="0" i="0" u="none" strike="noStrike" kern="1200" cap="none" spc="0" normalizeH="0" noProof="0" dirty="0" smtClean="0">
                <a:ln>
                  <a:noFill/>
                </a:ln>
                <a:solidFill>
                  <a:srgbClr val="009999"/>
                </a:solidFill>
                <a:effectLst/>
                <a:uLnTx/>
                <a:uFillTx/>
                <a:latin typeface="Berlin Sans FB" panose="020E0602020502020306" pitchFamily="34" charset="0"/>
                <a:ea typeface="+mn-ea"/>
                <a:cs typeface="+mn-cs"/>
              </a:rPr>
              <a:t> </a:t>
            </a:r>
            <a:r>
              <a:rPr kumimoji="0" lang="es-MX" sz="1800" b="0" i="0" u="none" strike="noStrike" kern="1200" cap="none" spc="0" normalizeH="0" noProof="0" dirty="0" smtClean="0">
                <a:ln>
                  <a:noFill/>
                </a:ln>
                <a:effectLst/>
                <a:uLnTx/>
                <a:uFillTx/>
                <a:latin typeface="Berlin Sans FB" panose="020E0602020502020306" pitchFamily="34" charset="0"/>
                <a:ea typeface="+mn-ea"/>
                <a:cs typeface="+mn-cs"/>
              </a:rPr>
              <a:t>tenían algunos materiales pegados en el pizarrón platicando que realizarían algunos juegos para lograr describir algunos objetos  siendo muy observadores. Primero tomaron una imagen para comenzar a describirla y la otra persona tenia que adivinar de cual se trataba. Luego jugaron adivina quien pegándose una tarjeta en la frente y la otra persona dando pistas  de lo que era por medio de la descripción. </a:t>
            </a:r>
            <a:endParaRPr kumimoji="0" lang="es-MX" sz="1800" b="0" i="0" u="none" strike="noStrike" kern="1200" cap="none" spc="0" normalizeH="0" baseline="0" noProof="0" dirty="0" smtClean="0">
              <a:ln>
                <a:noFill/>
              </a:ln>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22636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01/06/2021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375658" y="6462803"/>
            <a:ext cx="6194613"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El día de hoy tuve clase con mis alumnos por medio de video llamada que se realizo en la plataforma google meet, se les invito a todos los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alumnos. Comenzamos a saludarnos mientras se unían a la video llamada, cuando ya fueron las 11:05 am comenzamos la clase dándonos los buenos días, pasamos lista para poder comenzar de una mejor manera, antes de comenzar la clase les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pregunte con cual canción preferían saludarse y bailar el día de hoy, al finalizar todos coincidimos con la </a:t>
            </a:r>
            <a:r>
              <a:rPr lang="es-MX" dirty="0" smtClean="0">
                <a:solidFill>
                  <a:prstClr val="black"/>
                </a:solidFill>
                <a:latin typeface="Berlin Sans FB" panose="020E0602020502020306" pitchFamily="34" charset="0"/>
              </a:rPr>
              <a:t>canción “paso de la tortuga” la cual les gusta mucho.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3" name="Elipse 12"/>
          <p:cNvSpPr/>
          <p:nvPr/>
        </p:nvSpPr>
        <p:spPr>
          <a:xfrm>
            <a:off x="6165278" y="3638550"/>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5940416" y="4067798"/>
            <a:ext cx="482215" cy="369332"/>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endPar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endParaRPr>
          </a:p>
        </p:txBody>
      </p:sp>
      <p:sp>
        <p:nvSpPr>
          <p:cNvPr id="14" name="CuadroTexto 13"/>
          <p:cNvSpPr txBox="1"/>
          <p:nvPr/>
        </p:nvSpPr>
        <p:spPr>
          <a:xfrm>
            <a:off x="5924170" y="4612600"/>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12</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5" name="CuadroTexto 14"/>
          <p:cNvSpPr txBox="1"/>
          <p:nvPr/>
        </p:nvSpPr>
        <p:spPr>
          <a:xfrm>
            <a:off x="5979388" y="5541043"/>
            <a:ext cx="404270" cy="369332"/>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19</a:t>
            </a:r>
          </a:p>
        </p:txBody>
      </p:sp>
      <p:sp>
        <p:nvSpPr>
          <p:cNvPr id="16" name="Elipse 15"/>
          <p:cNvSpPr/>
          <p:nvPr/>
        </p:nvSpPr>
        <p:spPr>
          <a:xfrm>
            <a:off x="5510317" y="1261866"/>
            <a:ext cx="300997" cy="22413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74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ln>
            <a:solidFill>
              <a:srgbClr val="A5C7FF"/>
            </a:solidFill>
          </a:ln>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5427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76352" y="534213"/>
            <a:ext cx="5518485" cy="8679299"/>
          </a:xfrm>
          <a:prstGeom prst="rect">
            <a:avLst/>
          </a:prstGeom>
          <a:noFill/>
        </p:spPr>
        <p:txBody>
          <a:bodyPr wrap="square" rtlCol="0">
            <a:spAutoFit/>
          </a:bodyPr>
          <a:lstStyle/>
          <a:p>
            <a:pPr defTabSz="914400">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Cuestione acerca del programa de televisión Aprende en casa III (¿Que fue lo que aprendimos? ¿Que te gusto mas? ¿Que no te gusto? ¿Realizaron los retos? ¿Como se sintieron al realizarlos?) para así poder llegar a explicarles que el día de hoy también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con</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Exploración y comprensión del mundo natural y social son la higiene</a:t>
            </a:r>
            <a:r>
              <a:rPr lang="es-MX" dirty="0" smtClean="0">
                <a:solidFill>
                  <a:prstClr val="black"/>
                </a:solidFill>
                <a:latin typeface="Berlin Sans FB" panose="020E0602020502020306" pitchFamily="34" charset="0"/>
              </a:rPr>
              <a:t> bucal. Para comenzar cuestione </a:t>
            </a:r>
            <a:r>
              <a:rPr lang="es-MX" dirty="0" smtClean="0">
                <a:latin typeface="Berlin Sans FB" panose="020E0602020502020306" pitchFamily="34" charset="0"/>
              </a:rPr>
              <a:t>“¿Que es la </a:t>
            </a:r>
            <a:r>
              <a:rPr lang="es-MX" dirty="0">
                <a:latin typeface="Berlin Sans FB" panose="020E0602020502020306" pitchFamily="34" charset="0"/>
              </a:rPr>
              <a:t>higiene bucal</a:t>
            </a:r>
            <a:r>
              <a:rPr lang="es-MX" dirty="0" smtClean="0">
                <a:latin typeface="Berlin Sans FB" panose="020E0602020502020306" pitchFamily="34" charset="0"/>
              </a:rPr>
              <a:t>?” </a:t>
            </a:r>
            <a:r>
              <a:rPr lang="es-MX" dirty="0">
                <a:latin typeface="Berlin Sans FB" panose="020E0602020502020306" pitchFamily="34" charset="0"/>
              </a:rPr>
              <a:t>La buena higiene bucal proporciona una boca que luce y huele saludablemente. Esto significa que: </a:t>
            </a:r>
            <a:r>
              <a:rPr lang="es-MX" dirty="0" smtClean="0">
                <a:latin typeface="Berlin Sans FB" panose="020E0602020502020306" pitchFamily="34" charset="0"/>
              </a:rPr>
              <a:t>los </a:t>
            </a:r>
            <a:r>
              <a:rPr lang="es-MX" dirty="0">
                <a:latin typeface="Berlin Sans FB" panose="020E0602020502020306" pitchFamily="34" charset="0"/>
              </a:rPr>
              <a:t>dientes están limpios y no hay restos de alimentos. </a:t>
            </a:r>
            <a:r>
              <a:rPr lang="es-MX" dirty="0" smtClean="0">
                <a:latin typeface="Berlin Sans FB" panose="020E0602020502020306" pitchFamily="34" charset="0"/>
              </a:rPr>
              <a:t>Luego escuchamos y vimos una historia de un niño que no quería lavar los dientes en el cual nos mencionaba la importante de tener una dieta balanceada y lavarnos los dientes de una manera constate, cuestionando ero </a:t>
            </a:r>
            <a:r>
              <a:rPr lang="es-MX" dirty="0">
                <a:latin typeface="Berlin Sans FB" panose="020E0602020502020306" pitchFamily="34" charset="0"/>
              </a:rPr>
              <a:t>¿porque creen que sea importante cuidar nuestros dientes</a:t>
            </a:r>
            <a:r>
              <a:rPr lang="es-MX" dirty="0" smtClean="0">
                <a:latin typeface="Berlin Sans FB" panose="020E0602020502020306" pitchFamily="34" charset="0"/>
              </a:rPr>
              <a:t>?. Luego realizamos un experimento que les intrigaba mucho lo que realizaríamos, fuimos sacando el material mencionando cual era, el experimento era del huevo que se pinta con el refresco simulando nuestros dientes. Hicimos solo algunos pasos para luego tener que esperar unos minutos pero para no tener tiempos muertos realizamos una actividad sobre los alimentos amigos de nuestros dientes y los enemigos, eso yo lo fui realizando en una presentación de PowerPoint para que lo pudieran observar mejor para luego ellos en su hoja de trabajo al menos 3 dibujos que se mostraban en los dientes. Cuando terminamos con la actividad regresamos al experimento, rápidamente me mencionaron que se veía distinto el huevo. El siguiente</a:t>
            </a:r>
            <a:endParaRPr lang="es-MX" dirty="0">
              <a:latin typeface="Berlin Sans FB" panose="020E0602020502020306" pitchFamily="34" charset="0"/>
            </a:endParaRPr>
          </a:p>
          <a:p>
            <a:pPr defTabSz="914400">
              <a:defRPr/>
            </a:pP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1299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571026"/>
            <a:ext cx="5518485"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paso era sacar el huevo del refresco observando lo que sucedía con el,</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explicando que es sucede en nuestros dientes cuando consumimos ese tipo de alimentos mencionando la importancia de tener un alimentación balanceada y con menos azúcar. Luego les pedí que lo lavaran solo con eso para ver que sucedía y claramente no se le quito, para después lavarlo con el cepillo de dientes y agua observando como se iba limpiando el huevo. Los alumnos se sorprendieron al poder observar lo que sucede en nuestros dientes y como lo podemos ayuda.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Para antes de terminar cuestione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Que fue lo que aprendimos hoy</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¿Como lo aprendí? ¿Para que es útil en mi vida?)</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ellos rápidamente me dijeron a lavarnos los dientes,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comer saludable y no comer tanta azúcar.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Nos despedimos con un abrazo recordando que debemos de seguirnos cuidando y seguir todas las medidas que el sector salud nos indica.</a:t>
            </a:r>
          </a:p>
        </p:txBody>
      </p:sp>
    </p:spTree>
    <p:extLst>
      <p:ext uri="{BB962C8B-B14F-4D97-AF65-F5344CB8AC3E}">
        <p14:creationId xmlns:p14="http://schemas.microsoft.com/office/powerpoint/2010/main" val="322658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724444" y="8334822"/>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Clase con alumnos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11 am</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4" name="Imagen 3"/>
          <p:cNvPicPr>
            <a:picLocks noChangeAspect="1"/>
          </p:cNvPicPr>
          <p:nvPr/>
        </p:nvPicPr>
        <p:blipFill>
          <a:blip r:embed="rId3"/>
          <a:stretch>
            <a:fillRect/>
          </a:stretch>
        </p:blipFill>
        <p:spPr>
          <a:xfrm>
            <a:off x="0" y="421609"/>
            <a:ext cx="2792210" cy="768163"/>
          </a:xfrm>
          <a:prstGeom prst="rect">
            <a:avLst/>
          </a:prstGeom>
        </p:spPr>
      </p:pic>
      <p:pic>
        <p:nvPicPr>
          <p:cNvPr id="6" name="Imagen 5"/>
          <p:cNvPicPr>
            <a:picLocks noChangeAspect="1"/>
          </p:cNvPicPr>
          <p:nvPr/>
        </p:nvPicPr>
        <p:blipFill rotWithShape="1">
          <a:blip r:embed="rId4"/>
          <a:srcRect l="17488" t="65800" r="8200" b="12452"/>
          <a:stretch/>
        </p:blipFill>
        <p:spPr>
          <a:xfrm>
            <a:off x="427940" y="1264671"/>
            <a:ext cx="3836826" cy="1877472"/>
          </a:xfrm>
          <a:prstGeom prst="rect">
            <a:avLst/>
          </a:prstGeom>
        </p:spPr>
      </p:pic>
      <p:pic>
        <p:nvPicPr>
          <p:cNvPr id="7" name="Imagen 6"/>
          <p:cNvPicPr>
            <a:picLocks noChangeAspect="1"/>
          </p:cNvPicPr>
          <p:nvPr/>
        </p:nvPicPr>
        <p:blipFill rotWithShape="1">
          <a:blip r:embed="rId5"/>
          <a:srcRect l="17246" t="8363" r="11335" b="54275"/>
          <a:stretch/>
        </p:blipFill>
        <p:spPr>
          <a:xfrm>
            <a:off x="2170900" y="5429214"/>
            <a:ext cx="4187731" cy="2843696"/>
          </a:xfrm>
          <a:prstGeom prst="rect">
            <a:avLst/>
          </a:prstGeom>
        </p:spPr>
      </p:pic>
      <p:pic>
        <p:nvPicPr>
          <p:cNvPr id="8" name="Imagen 7"/>
          <p:cNvPicPr>
            <a:picLocks noChangeAspect="1"/>
          </p:cNvPicPr>
          <p:nvPr/>
        </p:nvPicPr>
        <p:blipFill rotWithShape="1">
          <a:blip r:embed="rId5"/>
          <a:srcRect l="15316" t="48885" r="12300" b="19330"/>
          <a:stretch/>
        </p:blipFill>
        <p:spPr>
          <a:xfrm>
            <a:off x="361950" y="3159949"/>
            <a:ext cx="4058545" cy="2313370"/>
          </a:xfrm>
          <a:prstGeom prst="rect">
            <a:avLst/>
          </a:prstGeom>
        </p:spPr>
      </p:pic>
      <p:pic>
        <p:nvPicPr>
          <p:cNvPr id="11" name="Imagen 10"/>
          <p:cNvPicPr>
            <a:picLocks noChangeAspect="1"/>
          </p:cNvPicPr>
          <p:nvPr/>
        </p:nvPicPr>
        <p:blipFill rotWithShape="1">
          <a:blip r:embed="rId6"/>
          <a:srcRect l="9767" t="69146" r="47279" b="15054"/>
          <a:stretch/>
        </p:blipFill>
        <p:spPr>
          <a:xfrm>
            <a:off x="3942371" y="1398643"/>
            <a:ext cx="2416260" cy="1752403"/>
          </a:xfrm>
          <a:prstGeom prst="rect">
            <a:avLst/>
          </a:prstGeom>
        </p:spPr>
      </p:pic>
      <p:pic>
        <p:nvPicPr>
          <p:cNvPr id="19" name="Imagen 18"/>
          <p:cNvPicPr>
            <a:picLocks noChangeAspect="1"/>
          </p:cNvPicPr>
          <p:nvPr/>
        </p:nvPicPr>
        <p:blipFill rotWithShape="1">
          <a:blip r:embed="rId6"/>
          <a:srcRect l="53393" t="69146" r="9646" b="15054"/>
          <a:stretch/>
        </p:blipFill>
        <p:spPr>
          <a:xfrm>
            <a:off x="4420495" y="3126070"/>
            <a:ext cx="1881940" cy="2347249"/>
          </a:xfrm>
          <a:prstGeom prst="rect">
            <a:avLst/>
          </a:prstGeom>
        </p:spPr>
      </p:pic>
      <p:pic>
        <p:nvPicPr>
          <p:cNvPr id="1026" name="Picture 2" descr="Puede ser una imagen de 10 personas, pantalla y texto"/>
          <p:cNvPicPr>
            <a:picLocks noChangeAspect="1" noChangeArrowheads="1"/>
          </p:cNvPicPr>
          <p:nvPr/>
        </p:nvPicPr>
        <p:blipFill rotWithShape="1">
          <a:blip r:embed="rId7">
            <a:extLst>
              <a:ext uri="{28A0092B-C50C-407E-A947-70E740481C1C}">
                <a14:useLocalDpi xmlns:a14="http://schemas.microsoft.com/office/drawing/2010/main" val="0"/>
              </a:ext>
            </a:extLst>
          </a:blip>
          <a:srcRect l="15119" t="8367" r="38072" b="66539"/>
          <a:stretch/>
        </p:blipFill>
        <p:spPr bwMode="auto">
          <a:xfrm>
            <a:off x="472874" y="5491748"/>
            <a:ext cx="1742960" cy="271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8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797211" y="7955615"/>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Estructura de las actividades de la video llamada</a:t>
            </a:r>
          </a:p>
        </p:txBody>
      </p:sp>
      <p:pic>
        <p:nvPicPr>
          <p:cNvPr id="4" name="Imagen 3"/>
          <p:cNvPicPr>
            <a:picLocks noChangeAspect="1"/>
          </p:cNvPicPr>
          <p:nvPr/>
        </p:nvPicPr>
        <p:blipFill>
          <a:blip r:embed="rId3"/>
          <a:stretch>
            <a:fillRect/>
          </a:stretch>
        </p:blipFill>
        <p:spPr>
          <a:xfrm>
            <a:off x="0" y="382211"/>
            <a:ext cx="2792210" cy="768163"/>
          </a:xfrm>
          <a:prstGeom prst="rect">
            <a:avLst/>
          </a:prstGeom>
        </p:spPr>
      </p:pic>
      <p:pic>
        <p:nvPicPr>
          <p:cNvPr id="6" name="Imagen 5"/>
          <p:cNvPicPr>
            <a:picLocks noChangeAspect="1"/>
          </p:cNvPicPr>
          <p:nvPr/>
        </p:nvPicPr>
        <p:blipFill>
          <a:blip r:embed="rId4"/>
          <a:stretch>
            <a:fillRect/>
          </a:stretch>
        </p:blipFill>
        <p:spPr>
          <a:xfrm>
            <a:off x="587729" y="1274199"/>
            <a:ext cx="2876401" cy="3835201"/>
          </a:xfrm>
          <a:prstGeom prst="rect">
            <a:avLst/>
          </a:prstGeom>
        </p:spPr>
      </p:pic>
      <p:pic>
        <p:nvPicPr>
          <p:cNvPr id="7" name="Imagen 6"/>
          <p:cNvPicPr>
            <a:picLocks noChangeAspect="1"/>
          </p:cNvPicPr>
          <p:nvPr/>
        </p:nvPicPr>
        <p:blipFill>
          <a:blip r:embed="rId5"/>
          <a:stretch>
            <a:fillRect/>
          </a:stretch>
        </p:blipFill>
        <p:spPr>
          <a:xfrm>
            <a:off x="3548304" y="4011267"/>
            <a:ext cx="2806422" cy="3741895"/>
          </a:xfrm>
          <a:prstGeom prst="rect">
            <a:avLst/>
          </a:prstGeom>
        </p:spPr>
      </p:pic>
    </p:spTree>
    <p:extLst>
      <p:ext uri="{BB962C8B-B14F-4D97-AF65-F5344CB8AC3E}">
        <p14:creationId xmlns:p14="http://schemas.microsoft.com/office/powerpoint/2010/main" val="222721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smtClean="0">
                <a:solidFill>
                  <a:prstClr val="black"/>
                </a:solidFill>
                <a:latin typeface="Berlin Sans FB" panose="020E0602020502020306" pitchFamily="34" charset="0"/>
              </a:rPr>
              <a:t>02</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/06/2021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Hoy no tuve clase con los alumnos por medio de video llamada. En la transmisión de aprende casa II se estuvo trabajando con el campo de </a:t>
            </a:r>
            <a:r>
              <a:rPr kumimoji="0" lang="es-MX" sz="1800" b="0" i="0" u="none" strike="noStrike" kern="1200" cap="none" spc="0" normalizeH="0" baseline="0" noProof="0" dirty="0">
                <a:ln>
                  <a:noFill/>
                </a:ln>
                <a:solidFill>
                  <a:srgbClr val="CC66FF"/>
                </a:solidFill>
                <a:effectLst/>
                <a:uLnTx/>
                <a:uFillTx/>
                <a:latin typeface="Berlin Sans FB" panose="020E0602020502020306" pitchFamily="34" charset="0"/>
                <a:ea typeface="+mn-ea"/>
                <a:cs typeface="+mn-cs"/>
              </a:rPr>
              <a:t>lenguaje y comunicación</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y la área de </a:t>
            </a:r>
            <a:r>
              <a:rPr kumimoji="0" lang="es-MX" sz="1800" b="0" i="0" u="none" strike="noStrike" kern="1200" cap="none" spc="0" normalizeH="0" baseline="0" noProof="0" dirty="0">
                <a:ln>
                  <a:noFill/>
                </a:ln>
                <a:solidFill>
                  <a:srgbClr val="008080"/>
                </a:solidFill>
                <a:effectLst/>
                <a:uLnTx/>
                <a:uFillTx/>
                <a:latin typeface="Berlin Sans FB" panose="020E0602020502020306" pitchFamily="34" charset="0"/>
                <a:ea typeface="+mn-ea"/>
                <a:cs typeface="+mn-cs"/>
              </a:rPr>
              <a:t>educación física.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el caso de </a:t>
            </a:r>
            <a:r>
              <a:rPr kumimoji="0" lang="es-MX" sz="1800" b="0" i="0" u="none" strike="noStrike" kern="1200" cap="none" spc="0" normalizeH="0" baseline="0" noProof="0" dirty="0" smtClean="0">
                <a:ln>
                  <a:noFill/>
                </a:ln>
                <a:solidFill>
                  <a:srgbClr val="CC66FF"/>
                </a:solidFill>
                <a:effectLst/>
                <a:uLnTx/>
                <a:uFillTx/>
                <a:latin typeface="Berlin Sans FB" panose="020E0602020502020306" pitchFamily="34" charset="0"/>
                <a:ea typeface="+mn-ea"/>
                <a:cs typeface="+mn-cs"/>
              </a:rPr>
              <a:t>lenguaje y comunicación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comenzaron con una video llamada de</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rosita mencionando que tenia un problema pidiendo ayuda con algunas actividades para enseñarse a escribir e identificar mas letras como por ejemplo escribir su nombre le era muy complicado. </a:t>
            </a:r>
            <a:r>
              <a:rPr kumimoji="0" lang="es-MX" sz="1800" b="0" i="0" u="none" strike="noStrike" kern="1200" cap="none" spc="0" normalizeH="0" noProof="0" dirty="0" err="1" smtClean="0">
                <a:ln>
                  <a:noFill/>
                </a:ln>
                <a:solidFill>
                  <a:prstClr val="black"/>
                </a:solidFill>
                <a:effectLst/>
                <a:uLnTx/>
                <a:uFillTx/>
                <a:latin typeface="Berlin Sans FB" panose="020E0602020502020306" pitchFamily="34" charset="0"/>
                <a:ea typeface="+mn-ea"/>
                <a:cs typeface="+mn-cs"/>
              </a:rPr>
              <a:t>Cuestionarón</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a:t>
            </a:r>
            <a:endPar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4</a:t>
            </a:r>
          </a:p>
        </p:txBody>
      </p:sp>
      <p:sp>
        <p:nvSpPr>
          <p:cNvPr id="16" name="Elipse 15"/>
          <p:cNvSpPr/>
          <p:nvPr/>
        </p:nvSpPr>
        <p:spPr>
          <a:xfrm>
            <a:off x="2618279" y="2473780"/>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ipse 16"/>
          <p:cNvSpPr/>
          <p:nvPr/>
        </p:nvSpPr>
        <p:spPr>
          <a:xfrm>
            <a:off x="5529324" y="126112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p:cNvSpPr txBox="1"/>
          <p:nvPr/>
        </p:nvSpPr>
        <p:spPr>
          <a:xfrm>
            <a:off x="5940416" y="4593913"/>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13</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CuadroTexto 13"/>
          <p:cNvSpPr txBox="1"/>
          <p:nvPr/>
        </p:nvSpPr>
        <p:spPr>
          <a:xfrm>
            <a:off x="5940416" y="5533386"/>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358541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786348"/>
            <a:ext cx="5518485"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si en casa sabían escribir</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su nombre, para mencionar que harían varias actividades para ayudarlos a que lo pueden lograr, primero identificaron su nombre, pasaron videos de niños enseñando su nombre, como otras actividades pasaron un video de una maestra dando</a:t>
            </a:r>
            <a:r>
              <a:rPr lang="es-MX" dirty="0" smtClean="0">
                <a:solidFill>
                  <a:prstClr val="black"/>
                </a:solidFill>
                <a:latin typeface="Berlin Sans FB" panose="020E0602020502020306" pitchFamily="34" charset="0"/>
              </a:rPr>
              <a:t> su clase donde los alumnos reconocen su nombre. </a:t>
            </a:r>
            <a:endPar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Hicieron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una pausa activa antes de comenzar con la otra clase.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clase de </a:t>
            </a:r>
            <a:r>
              <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rPr>
              <a:t>educación física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comenzó con la importancia de lavarnos las manos de manera constantemente,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mencionaron los materiales que ocuparían para la clase de hoy para que lo pudieran tener listo. </a:t>
            </a:r>
            <a:r>
              <a:rPr lang="es-MX" dirty="0" smtClean="0">
                <a:solidFill>
                  <a:prstClr val="black"/>
                </a:solidFill>
                <a:latin typeface="Berlin Sans FB" panose="020E0602020502020306" pitchFamily="34" charset="0"/>
              </a:rPr>
              <a:t>Los materiales fueron una hoja de papel, un recipiente, pelotas y un palo de escoba. Realizaron actividades con la hoja como pidiéndosela en la cabeza y caminar derecho sin que se caiga, luego lanzaron y cacharon una pelota de papel con la hoja para poder jugar futbol con ella. Así como jugar distintas cosas poniéndose retos utilizando </a:t>
            </a:r>
            <a:r>
              <a:rPr lang="es-MX" smtClean="0">
                <a:solidFill>
                  <a:prstClr val="black"/>
                </a:solidFill>
                <a:latin typeface="Berlin Sans FB" panose="020E0602020502020306" pitchFamily="34" charset="0"/>
              </a:rPr>
              <a:t>sus materiales</a:t>
            </a:r>
            <a:endPar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42477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03/06/2021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Hoy no tuve clase con los alumnos por medio de video llamada. En la transmisión de aprende casa II se estuvo trabajando con el campo de </a:t>
            </a:r>
            <a:r>
              <a:rPr kumimoji="0" lang="es-MX" sz="1800" b="0" i="0" u="none" strike="noStrike" kern="1200" cap="none" spc="0" normalizeH="0" baseline="0" noProof="0" dirty="0" smtClean="0">
                <a:ln>
                  <a:noFill/>
                </a:ln>
                <a:solidFill>
                  <a:srgbClr val="CC66FF"/>
                </a:solidFill>
                <a:effectLst/>
                <a:uLnTx/>
                <a:uFillTx/>
                <a:latin typeface="Berlin Sans FB" panose="020E0602020502020306" pitchFamily="34" charset="0"/>
                <a:ea typeface="+mn-ea"/>
                <a:cs typeface="+mn-cs"/>
              </a:rPr>
              <a:t>pensamiento matemático</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y la área de </a:t>
            </a:r>
            <a:r>
              <a:rPr lang="es-MX" dirty="0" smtClean="0">
                <a:solidFill>
                  <a:srgbClr val="008080"/>
                </a:solidFill>
                <a:latin typeface="Berlin Sans FB" panose="020E0602020502020306" pitchFamily="34" charset="0"/>
              </a:rPr>
              <a:t>l</a:t>
            </a:r>
            <a:r>
              <a:rPr kumimoji="0" lang="es-MX" sz="1800" b="0" i="0" u="none" strike="noStrike" kern="1200" cap="none" spc="0" normalizeH="0" baseline="0" noProof="0" dirty="0" err="1" smtClean="0">
                <a:ln>
                  <a:noFill/>
                </a:ln>
                <a:solidFill>
                  <a:srgbClr val="008080"/>
                </a:solidFill>
                <a:effectLst/>
                <a:uLnTx/>
                <a:uFillTx/>
                <a:latin typeface="Berlin Sans FB" panose="020E0602020502020306" pitchFamily="34" charset="0"/>
                <a:ea typeface="+mn-ea"/>
                <a:cs typeface="+mn-cs"/>
              </a:rPr>
              <a:t>enguaje</a:t>
            </a:r>
            <a:r>
              <a:rPr kumimoji="0" lang="es-MX" sz="1800" b="0" i="0" u="none" strike="noStrike" kern="1200" cap="none" spc="0" normalizeH="0" baseline="0" noProof="0" dirty="0" smtClean="0">
                <a:ln>
                  <a:noFill/>
                </a:ln>
                <a:solidFill>
                  <a:srgbClr val="008080"/>
                </a:solidFill>
                <a:effectLst/>
                <a:uLnTx/>
                <a:uFillTx/>
                <a:latin typeface="Berlin Sans FB" panose="020E0602020502020306" pitchFamily="34" charset="0"/>
                <a:ea typeface="+mn-ea"/>
                <a:cs typeface="+mn-cs"/>
              </a:rPr>
              <a:t> y comunicación.</a:t>
            </a:r>
            <a:endParaRPr kumimoji="0" lang="es-MX" sz="1800" b="0" i="0" u="none" strike="noStrike" kern="1200" cap="none" spc="0" normalizeH="0" baseline="0" noProof="0" dirty="0">
              <a:ln>
                <a:noFill/>
              </a:ln>
              <a:solidFill>
                <a:srgbClr val="008080"/>
              </a:solidFill>
              <a:effectLst/>
              <a:uLnTx/>
              <a:uFillTx/>
              <a:latin typeface="Berlin Sans FB" panose="020E0602020502020306"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el caso de </a:t>
            </a:r>
            <a:r>
              <a:rPr kumimoji="0" lang="es-MX" sz="1800" b="0" i="0" u="none" strike="noStrike" kern="1200" cap="none" spc="0" normalizeH="0" baseline="0" noProof="0" dirty="0" smtClean="0">
                <a:ln>
                  <a:noFill/>
                </a:ln>
                <a:solidFill>
                  <a:srgbClr val="CC66FF"/>
                </a:solidFill>
                <a:effectLst/>
                <a:uLnTx/>
                <a:uFillTx/>
                <a:latin typeface="Berlin Sans FB" panose="020E0602020502020306" pitchFamily="34" charset="0"/>
                <a:ea typeface="+mn-ea"/>
                <a:cs typeface="+mn-cs"/>
              </a:rPr>
              <a:t>pensamiento matemático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comenzaron con una de ellas mencionando</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que estaba muy preocupaba porque</a:t>
            </a:r>
            <a:r>
              <a:rPr lang="es-MX" dirty="0" smtClean="0">
                <a:solidFill>
                  <a:prstClr val="black"/>
                </a:solidFill>
                <a:latin typeface="Berlin Sans FB" panose="020E0602020502020306" pitchFamily="34" charset="0"/>
              </a:rPr>
              <a:t>e tenia muchos pendientes por hacer. En el estudio tenían como unas calles donde venían muchos lugares como una carnicería, una farmacia, tintorería, etc. Primero </a:t>
            </a:r>
            <a:endPar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4</a:t>
            </a:r>
          </a:p>
        </p:txBody>
      </p:sp>
      <p:sp>
        <p:nvSpPr>
          <p:cNvPr id="16" name="Elipse 15"/>
          <p:cNvSpPr/>
          <p:nvPr/>
        </p:nvSpPr>
        <p:spPr>
          <a:xfrm>
            <a:off x="5546909" y="1233605"/>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ipse 16"/>
          <p:cNvSpPr/>
          <p:nvPr/>
        </p:nvSpPr>
        <p:spPr>
          <a:xfrm>
            <a:off x="5546909" y="148122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p:cNvSpPr txBox="1"/>
          <p:nvPr/>
        </p:nvSpPr>
        <p:spPr>
          <a:xfrm>
            <a:off x="5940416" y="4593913"/>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13</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CuadroTexto 13"/>
          <p:cNvSpPr txBox="1"/>
          <p:nvPr/>
        </p:nvSpPr>
        <p:spPr>
          <a:xfrm>
            <a:off x="5940416" y="5533386"/>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147355582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1088</Words>
  <Application>Microsoft Office PowerPoint</Application>
  <PresentationFormat>Carta (216 x 279 mm)</PresentationFormat>
  <Paragraphs>41</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Berlin Sans FB</vt:lpstr>
      <vt:lpstr>Berlin Sans FB Demi</vt:lpstr>
      <vt:lpstr>Calibri</vt:lpstr>
      <vt:lpstr>Calibri Light</vt:lpstr>
      <vt:lpstr>Century Gothic</vt:lpstr>
      <vt:lpstr>Colorado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Fátima García</dc:creator>
  <cp:lastModifiedBy>Fátima García</cp:lastModifiedBy>
  <cp:revision>14</cp:revision>
  <dcterms:created xsi:type="dcterms:W3CDTF">2021-06-01T22:05:20Z</dcterms:created>
  <dcterms:modified xsi:type="dcterms:W3CDTF">2021-06-03T22:08:52Z</dcterms:modified>
</cp:coreProperties>
</file>