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9200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 userDrawn="1">
          <p15:clr>
            <a:srgbClr val="A4A3A4"/>
          </p15:clr>
        </p15:guide>
        <p15:guide id="2" pos="24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74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2340" y="-144"/>
      </p:cViewPr>
      <p:guideLst>
        <p:guide orient="horz" pos="3175"/>
        <p:guide pos="24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649770"/>
            <a:ext cx="6732032" cy="3509551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294662"/>
            <a:ext cx="5940029" cy="243381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16CA-6545-49B9-B580-A961419C219E}" type="datetimeFigureOut">
              <a:rPr lang="es-MX" smtClean="0"/>
              <a:t>04/06/2021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3C2D-6A5B-4366-B3D8-15062074F3E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3432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16CA-6545-49B9-B580-A961419C219E}" type="datetimeFigureOut">
              <a:rPr lang="es-MX" smtClean="0"/>
              <a:t>04/06/2021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3C2D-6A5B-4366-B3D8-15062074F3E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53532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36700"/>
            <a:ext cx="170775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36700"/>
            <a:ext cx="5024274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16CA-6545-49B9-B580-A961419C219E}" type="datetimeFigureOut">
              <a:rPr lang="es-MX" smtClean="0"/>
              <a:t>04/06/2021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3C2D-6A5B-4366-B3D8-15062074F3E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8082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16CA-6545-49B9-B580-A961419C219E}" type="datetimeFigureOut">
              <a:rPr lang="es-MX" smtClean="0"/>
              <a:t>04/06/2021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3C2D-6A5B-4366-B3D8-15062074F3E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587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513159"/>
            <a:ext cx="6831033" cy="419325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746088"/>
            <a:ext cx="6831033" cy="2205136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16CA-6545-49B9-B580-A961419C219E}" type="datetimeFigureOut">
              <a:rPr lang="es-MX" smtClean="0"/>
              <a:t>04/06/2021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3C2D-6A5B-4366-B3D8-15062074F3E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95989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16CA-6545-49B9-B580-A961419C219E}" type="datetimeFigureOut">
              <a:rPr lang="es-MX" smtClean="0"/>
              <a:t>04/06/2021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3C2D-6A5B-4366-B3D8-15062074F3E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8366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36702"/>
            <a:ext cx="6831033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471154"/>
            <a:ext cx="3350547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682228"/>
            <a:ext cx="33505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471154"/>
            <a:ext cx="3367048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682228"/>
            <a:ext cx="3367048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16CA-6545-49B9-B580-A961419C219E}" type="datetimeFigureOut">
              <a:rPr lang="es-MX" smtClean="0"/>
              <a:t>04/06/2021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3C2D-6A5B-4366-B3D8-15062074F3E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4846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16CA-6545-49B9-B580-A961419C219E}" type="datetimeFigureOut">
              <a:rPr lang="es-MX" smtClean="0"/>
              <a:t>04/06/2021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3C2D-6A5B-4366-B3D8-15062074F3E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8785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16CA-6545-49B9-B580-A961419C219E}" type="datetimeFigureOut">
              <a:rPr lang="es-MX" smtClean="0"/>
              <a:t>04/06/2021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3C2D-6A5B-4366-B3D8-15062074F3E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0719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451426"/>
            <a:ext cx="4009519" cy="7163777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16CA-6545-49B9-B580-A961419C219E}" type="datetimeFigureOut">
              <a:rPr lang="es-MX" smtClean="0"/>
              <a:t>04/06/2021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3C2D-6A5B-4366-B3D8-15062074F3E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28363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451426"/>
            <a:ext cx="4009519" cy="7163777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B16CA-6545-49B9-B580-A961419C219E}" type="datetimeFigureOut">
              <a:rPr lang="es-MX" smtClean="0"/>
              <a:t>04/06/2021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03C2D-6A5B-4366-B3D8-15062074F3E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1248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36702"/>
            <a:ext cx="6831033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683500"/>
            <a:ext cx="6831033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B16CA-6545-49B9-B580-A961419C219E}" type="datetimeFigureOut">
              <a:rPr lang="es-MX" smtClean="0"/>
              <a:t>04/06/2021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343248"/>
            <a:ext cx="267301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03C2D-6A5B-4366-B3D8-15062074F3E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320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5D5603C-13B0-47CB-87A7-911976505E4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82270" y="1168073"/>
            <a:ext cx="6457586" cy="6850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4864214-8F64-4B83-A5DE-92592901AB2D}"/>
              </a:ext>
            </a:extLst>
          </p:cNvPr>
          <p:cNvSpPr/>
          <p:nvPr/>
        </p:nvSpPr>
        <p:spPr>
          <a:xfrm>
            <a:off x="312131" y="194698"/>
            <a:ext cx="3654205" cy="56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4982" indent="-314982">
              <a:buFont typeface="Wingdings" panose="05000000000000000000" pitchFamily="2" charset="2"/>
              <a:buChar char="Ø"/>
            </a:pPr>
            <a:r>
              <a:rPr lang="es-MX" sz="30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08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30FF41B-9B3F-4FA2-9299-43298DB9BACA}"/>
              </a:ext>
            </a:extLst>
          </p:cNvPr>
          <p:cNvSpPr txBox="1"/>
          <p:nvPr/>
        </p:nvSpPr>
        <p:spPr>
          <a:xfrm>
            <a:off x="312130" y="717371"/>
            <a:ext cx="3622402" cy="13136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E1E30FC-BE54-4826-9475-239779B5B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86" y="7172591"/>
            <a:ext cx="1186019" cy="28962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F8060AB-7111-4017-88B0-763536F4DFBB}"/>
              </a:ext>
            </a:extLst>
          </p:cNvPr>
          <p:cNvSpPr txBox="1"/>
          <p:nvPr/>
        </p:nvSpPr>
        <p:spPr>
          <a:xfrm>
            <a:off x="4307085" y="109881"/>
            <a:ext cx="3518009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8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F03A648-E19F-4915-87A9-6D2BC0412280}"/>
              </a:ext>
            </a:extLst>
          </p:cNvPr>
          <p:cNvSpPr/>
          <p:nvPr/>
        </p:nvSpPr>
        <p:spPr>
          <a:xfrm>
            <a:off x="1341120" y="5861969"/>
            <a:ext cx="6371607" cy="4131377"/>
          </a:xfrm>
          <a:prstGeom prst="roundRect">
            <a:avLst>
              <a:gd name="adj" fmla="val 4217"/>
            </a:avLst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84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E7D9CD1-1E57-4568-B83A-9669B52643D8}"/>
              </a:ext>
            </a:extLst>
          </p:cNvPr>
          <p:cNvSpPr/>
          <p:nvPr/>
        </p:nvSpPr>
        <p:spPr>
          <a:xfrm>
            <a:off x="179575" y="772900"/>
            <a:ext cx="37782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769379-B2AD-4AD9-AEAA-F65BD3C27A6B}"/>
              </a:ext>
            </a:extLst>
          </p:cNvPr>
          <p:cNvSpPr/>
          <p:nvPr/>
        </p:nvSpPr>
        <p:spPr>
          <a:xfrm rot="21416216">
            <a:off x="5879099" y="1436856"/>
            <a:ext cx="1784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04/06/2021</a:t>
            </a:r>
          </a:p>
        </p:txBody>
      </p:sp>
      <p:sp>
        <p:nvSpPr>
          <p:cNvPr id="13" name="Signo de multiplicación 12">
            <a:extLst>
              <a:ext uri="{FF2B5EF4-FFF2-40B4-BE49-F238E27FC236}">
                <a16:creationId xmlns:a16="http://schemas.microsoft.com/office/drawing/2014/main" id="{9B4F683B-67EA-4D82-AC18-924372578478}"/>
              </a:ext>
            </a:extLst>
          </p:cNvPr>
          <p:cNvSpPr/>
          <p:nvPr/>
        </p:nvSpPr>
        <p:spPr>
          <a:xfrm>
            <a:off x="6905238" y="2368940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6" name="Signo de multiplicación 15">
            <a:extLst>
              <a:ext uri="{FF2B5EF4-FFF2-40B4-BE49-F238E27FC236}">
                <a16:creationId xmlns:a16="http://schemas.microsoft.com/office/drawing/2014/main" id="{FCDE360B-A831-474D-B2C4-2CF27B8F51FF}"/>
              </a:ext>
            </a:extLst>
          </p:cNvPr>
          <p:cNvSpPr/>
          <p:nvPr/>
        </p:nvSpPr>
        <p:spPr>
          <a:xfrm>
            <a:off x="5425220" y="3257625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5723EB-62FC-4D09-A30E-A76084042566}"/>
              </a:ext>
            </a:extLst>
          </p:cNvPr>
          <p:cNvSpPr txBox="1"/>
          <p:nvPr/>
        </p:nvSpPr>
        <p:spPr>
          <a:xfrm>
            <a:off x="6707826" y="4902502"/>
            <a:ext cx="75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30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1221EFD-E84F-4E31-8F5F-94BC6FAA5E09}"/>
              </a:ext>
            </a:extLst>
          </p:cNvPr>
          <p:cNvSpPr/>
          <p:nvPr/>
        </p:nvSpPr>
        <p:spPr>
          <a:xfrm>
            <a:off x="6897118" y="4008575"/>
            <a:ext cx="378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3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41D1DCF-5762-4A14-81C7-B4A56C46B654}"/>
              </a:ext>
            </a:extLst>
          </p:cNvPr>
          <p:cNvSpPr/>
          <p:nvPr/>
        </p:nvSpPr>
        <p:spPr>
          <a:xfrm>
            <a:off x="6871470" y="4403748"/>
            <a:ext cx="4299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0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40DF905-D828-45B9-A9EE-DF29680E140B}"/>
              </a:ext>
            </a:extLst>
          </p:cNvPr>
          <p:cNvSpPr txBox="1"/>
          <p:nvPr/>
        </p:nvSpPr>
        <p:spPr>
          <a:xfrm>
            <a:off x="1340315" y="8376510"/>
            <a:ext cx="637160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Inglés</a:t>
            </a:r>
          </a:p>
          <a:p>
            <a:pPr algn="ctr"/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La mochila de Teddy Bear 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6A946326-A9E1-4BF7-9152-EA4B7093F931}"/>
              </a:ext>
            </a:extLst>
          </p:cNvPr>
          <p:cNvSpPr/>
          <p:nvPr/>
        </p:nvSpPr>
        <p:spPr>
          <a:xfrm>
            <a:off x="1341121" y="5847870"/>
            <a:ext cx="637080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050" dirty="0">
                <a:solidFill>
                  <a:srgbClr val="00B050"/>
                </a:solidFill>
                <a:latin typeface="Berlin Sans FB" panose="020E0602020502020306" pitchFamily="34" charset="0"/>
              </a:rPr>
              <a:t>Exploración y comprensión del mundo natural y social</a:t>
            </a:r>
          </a:p>
          <a:p>
            <a:pPr algn="ctr"/>
            <a:r>
              <a:rPr lang="es-MX" sz="1050" dirty="0">
                <a:solidFill>
                  <a:srgbClr val="00B050"/>
                </a:solidFill>
                <a:latin typeface="Berlin Sans FB" panose="020E0602020502020306" pitchFamily="34" charset="0"/>
              </a:rPr>
              <a:t>Cuidamos el planeta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2ABA0F4-B91C-468E-A7EF-436660197BF0}"/>
              </a:ext>
            </a:extLst>
          </p:cNvPr>
          <p:cNvSpPr txBox="1"/>
          <p:nvPr/>
        </p:nvSpPr>
        <p:spPr>
          <a:xfrm>
            <a:off x="1377214" y="8803577"/>
            <a:ext cx="178308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Objetos escolares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What is it? It is a..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What are they? They are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7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700" dirty="0">
              <a:latin typeface="Berlin Sans FB" panose="020E0602020502020306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5F80DD5-62A1-473A-BCEF-7B9A7C0FCC15}"/>
              </a:ext>
            </a:extLst>
          </p:cNvPr>
          <p:cNvSpPr txBox="1"/>
          <p:nvPr/>
        </p:nvSpPr>
        <p:spPr>
          <a:xfrm>
            <a:off x="1377214" y="6164627"/>
            <a:ext cx="6542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Acciones para cuidar el medio ambiente. Apagar luces y aparatos electrónicos cuando no se usen</a:t>
            </a:r>
          </a:p>
          <a:p>
            <a:r>
              <a:rPr lang="es-MX" sz="1000" dirty="0">
                <a:latin typeface="Berlin Sans FB" panose="020E0602020502020306" pitchFamily="34" charset="0"/>
              </a:rPr>
              <a:t>Hojas de papel por ambos lados </a:t>
            </a:r>
          </a:p>
          <a:p>
            <a:r>
              <a:rPr lang="es-MX" sz="1000" dirty="0">
                <a:latin typeface="Berlin Sans FB" panose="020E0602020502020306" pitchFamily="34" charset="0"/>
              </a:rPr>
              <a:t>Tratar de no usar plástico</a:t>
            </a:r>
          </a:p>
          <a:p>
            <a:r>
              <a:rPr lang="es-MX" sz="1000" dirty="0">
                <a:latin typeface="Berlin Sans FB" panose="020E0602020502020306" pitchFamily="34" charset="0"/>
              </a:rPr>
              <a:t>Tardar poco tiempo al bañarse para no desperdiciar agua</a:t>
            </a:r>
          </a:p>
          <a:p>
            <a:r>
              <a:rPr lang="es-MX" sz="1000" dirty="0">
                <a:latin typeface="Berlin Sans FB" panose="020E0602020502020306" pitchFamily="34" charset="0"/>
              </a:rPr>
              <a:t>Separar la basura. Tres R</a:t>
            </a:r>
          </a:p>
          <a:p>
            <a:r>
              <a:rPr lang="es-MX" sz="1000" dirty="0">
                <a:latin typeface="Berlin Sans FB" panose="020E0602020502020306" pitchFamily="34" charset="0"/>
              </a:rPr>
              <a:t>Usar bolsas ecológicas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¿Cuáles de esta acciones hacen en tu casa?, ¿Tu que haces para cuidar el medio ambiente?,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5 de junio, se celebra el día mundial del medio ambiente.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Cuento. ¿Qué le pasas al planeta? Eva Clemente (Minuto 12:00)</a:t>
            </a:r>
          </a:p>
          <a:p>
            <a:r>
              <a:rPr lang="es-MX" sz="1000" dirty="0">
                <a:latin typeface="Berlin Sans FB" panose="020E0602020502020306" pitchFamily="34" charset="0"/>
              </a:rPr>
              <a:t>Cuidar los juguetes y otros objetos para duren</a:t>
            </a:r>
          </a:p>
          <a:p>
            <a:r>
              <a:rPr lang="es-MX" sz="1000" dirty="0">
                <a:latin typeface="Berlin Sans FB" panose="020E0602020502020306" pitchFamily="34" charset="0"/>
              </a:rPr>
              <a:t>No tirar basura en ríos, lagos  o mares </a:t>
            </a:r>
          </a:p>
          <a:p>
            <a:r>
              <a:rPr lang="es-MX" sz="1000" dirty="0">
                <a:latin typeface="Berlin Sans FB" panose="020E0602020502020306" pitchFamily="34" charset="0"/>
              </a:rPr>
              <a:t>Comprar  en comercios locales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000" dirty="0">
                <a:latin typeface="Berlin Sans FB" panose="020E0602020502020306" pitchFamily="34" charset="0"/>
              </a:rPr>
              <a:t>Elaborar un cartel con las acciones para cuidar al planeta (Invitar a tener un huerto, contaminación) Guardianes del medio ambiente.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FAFF86C8-FEA2-486D-BA2B-F4738C844FDB}"/>
              </a:ext>
            </a:extLst>
          </p:cNvPr>
          <p:cNvSpPr/>
          <p:nvPr/>
        </p:nvSpPr>
        <p:spPr>
          <a:xfrm>
            <a:off x="3578947" y="8803577"/>
            <a:ext cx="3959225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Teddy Bear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Notebook- Notebooks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Ruler - Rulers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Book-Books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Pencil- Pencils</a:t>
            </a:r>
            <a:endParaRPr lang="es-MX" sz="9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6629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230</Words>
  <Application>Microsoft Office PowerPoint</Application>
  <PresentationFormat>Personalizado</PresentationFormat>
  <Paragraphs>36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6</cp:revision>
  <dcterms:created xsi:type="dcterms:W3CDTF">2021-06-05T01:18:39Z</dcterms:created>
  <dcterms:modified xsi:type="dcterms:W3CDTF">2021-06-05T01:57:58Z</dcterms:modified>
</cp:coreProperties>
</file>