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atriz Eugenia Valdés Rodríguez" initials="BEVR" lastIdx="1" clrIdx="0">
    <p:extLst>
      <p:ext uri="{19B8F6BF-5375-455C-9EA6-DF929625EA0E}">
        <p15:presenceInfo xmlns:p15="http://schemas.microsoft.com/office/powerpoint/2012/main" userId="4fb6de2f4e299f8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5" d="100"/>
          <a:sy n="75" d="100"/>
        </p:scale>
        <p:origin x="82" y="2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6-02T16:13:20.400" idx="1">
    <p:pos x="3646" y="1986"/>
    <p:text>31/35 = 8.9 = 9 Very nice project, complete, all elements required are included. Maybe more pictures of yourself and your style of dressing.</p:text>
    <p:extLst>
      <p:ext uri="{C676402C-5697-4E1C-873F-D02D1690AC5C}">
        <p15:threadingInfo xmlns:p15="http://schemas.microsoft.com/office/powerpoint/2012/main" timeZoneBias="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0BA4D-747C-40A6-A4E8-EEC472E1609B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EA63CF56-1028-4342-80D5-7617D464E3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7922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0BA4D-747C-40A6-A4E8-EEC472E1609B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CF56-1028-4342-80D5-7617D464E3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4481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0BA4D-747C-40A6-A4E8-EEC472E1609B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CF56-1028-4342-80D5-7617D464E3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884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0BA4D-747C-40A6-A4E8-EEC472E1609B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CF56-1028-4342-80D5-7617D464E3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2430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0BA4D-747C-40A6-A4E8-EEC472E1609B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CF56-1028-4342-80D5-7617D464E3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0759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0BA4D-747C-40A6-A4E8-EEC472E1609B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CF56-1028-4342-80D5-7617D464E3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2499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0BA4D-747C-40A6-A4E8-EEC472E1609B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CF56-1028-4342-80D5-7617D464E3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3142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0BA4D-747C-40A6-A4E8-EEC472E1609B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CF56-1028-4342-80D5-7617D464E3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5967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0BA4D-747C-40A6-A4E8-EEC472E1609B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CF56-1028-4342-80D5-7617D464E3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0454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0BA4D-747C-40A6-A4E8-EEC472E1609B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CF56-1028-4342-80D5-7617D464E3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2563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530BA4D-747C-40A6-A4E8-EEC472E1609B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3CF56-1028-4342-80D5-7617D464E3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1922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0BA4D-747C-40A6-A4E8-EEC472E1609B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A63CF56-1028-4342-80D5-7617D464E334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06184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voca.ro/1U61g3u0GNhV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voca.ro/1mnzMayCaRD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voca.ro/1h7DttzYjCy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voca.ro/1iw2LUWF776H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3692" y="154768"/>
            <a:ext cx="10175964" cy="1299756"/>
          </a:xfrm>
        </p:spPr>
        <p:txBody>
          <a:bodyPr>
            <a:normAutofit fontScale="90000"/>
          </a:bodyPr>
          <a:lstStyle/>
          <a:p>
            <a:r>
              <a:rPr lang="es-MX" sz="4800" dirty="0">
                <a:latin typeface="Arial Black" panose="020B0A04020102020204" pitchFamily="34" charset="0"/>
              </a:rPr>
              <a:t>Escuela Normal de Preescolar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04949" y="2682432"/>
            <a:ext cx="11652068" cy="4031877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s-MX" sz="1900" dirty="0">
                <a:latin typeface="Arial Black" panose="020B0A04020102020204" pitchFamily="34" charset="0"/>
              </a:rPr>
              <a:t>                                          Unit 9 - What does she look like?</a:t>
            </a:r>
            <a:endParaRPr lang="es-MX" sz="1900" dirty="0">
              <a:latin typeface="Georgia" panose="02040502050405020303" pitchFamily="18" charset="0"/>
            </a:endParaRPr>
          </a:p>
          <a:p>
            <a:pPr algn="l"/>
            <a:endParaRPr lang="es-MX" dirty="0">
              <a:latin typeface="Georgia" panose="02040502050405020303" pitchFamily="18" charset="0"/>
            </a:endParaRPr>
          </a:p>
          <a:p>
            <a:pPr algn="l"/>
            <a:r>
              <a:rPr lang="es-MX" sz="1900" dirty="0">
                <a:latin typeface="Georgia" panose="02040502050405020303" pitchFamily="18" charset="0"/>
              </a:rPr>
              <a:t>Project: </a:t>
            </a:r>
            <a:r>
              <a:rPr lang="en-US" sz="1900" dirty="0">
                <a:latin typeface="Georgia" panose="02040502050405020303" pitchFamily="18" charset="0"/>
              </a:rPr>
              <a:t>WHAT DO I LOOK LIKE? </a:t>
            </a:r>
            <a:endParaRPr lang="es-MX" sz="1900" dirty="0">
              <a:latin typeface="Georgia" panose="02040502050405020303" pitchFamily="18" charset="0"/>
            </a:endParaRPr>
          </a:p>
          <a:p>
            <a:pPr algn="l"/>
            <a:endParaRPr lang="es-MX" dirty="0">
              <a:latin typeface="Georgia" panose="02040502050405020303" pitchFamily="18" charset="0"/>
            </a:endParaRPr>
          </a:p>
          <a:p>
            <a:pPr algn="l"/>
            <a:r>
              <a:rPr lang="es-MX" sz="1900" dirty="0">
                <a:latin typeface="Georgia" panose="02040502050405020303" pitchFamily="18" charset="0"/>
              </a:rPr>
              <a:t>Teacher: Beatriz Eugenia Valdés Rodríguez </a:t>
            </a:r>
            <a:endParaRPr lang="es-MX" sz="2200" dirty="0">
              <a:latin typeface="Georgia" panose="02040502050405020303" pitchFamily="18" charset="0"/>
            </a:endParaRPr>
          </a:p>
          <a:p>
            <a:pPr algn="l"/>
            <a:endParaRPr lang="es-MX" sz="2200" dirty="0">
              <a:latin typeface="Georgia" panose="02040502050405020303" pitchFamily="18" charset="0"/>
            </a:endParaRPr>
          </a:p>
          <a:p>
            <a:pPr algn="l"/>
            <a:r>
              <a:rPr lang="es-MX" sz="1900" dirty="0">
                <a:latin typeface="Georgia" panose="02040502050405020303" pitchFamily="18" charset="0"/>
              </a:rPr>
              <a:t>Student: Leonardo Torres Valdés #14                             </a:t>
            </a:r>
          </a:p>
          <a:p>
            <a:pPr algn="l"/>
            <a:endParaRPr lang="es-MX" dirty="0">
              <a:latin typeface="Georgia" panose="02040502050405020303" pitchFamily="18" charset="0"/>
            </a:endParaRPr>
          </a:p>
          <a:p>
            <a:pPr algn="r"/>
            <a:r>
              <a:rPr lang="es-MX" dirty="0">
                <a:latin typeface="Georgia" panose="02040502050405020303" pitchFamily="18" charset="0"/>
              </a:rPr>
              <a:t>   </a:t>
            </a:r>
            <a:r>
              <a:rPr lang="es-MX" sz="1900" dirty="0">
                <a:latin typeface="Georgia" panose="02040502050405020303" pitchFamily="18" charset="0"/>
              </a:rPr>
              <a:t>Saltillo, Coahuila May 21, 2021</a:t>
            </a:r>
            <a:endParaRPr lang="es-MX" sz="2000" dirty="0">
              <a:latin typeface="Georgia" panose="02040502050405020303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6517" y="154768"/>
            <a:ext cx="2160501" cy="1608718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1153884" y="1611278"/>
            <a:ext cx="7485017" cy="91440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3600" dirty="0">
                <a:solidFill>
                  <a:schemeClr val="tx1"/>
                </a:solidFill>
                <a:latin typeface="Arial Black" panose="020B0A04020102020204" pitchFamily="34" charset="0"/>
              </a:rPr>
              <a:t>English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9120" y="3095897"/>
            <a:ext cx="1998618" cy="2664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175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91251"/>
            <a:ext cx="10670177" cy="1325563"/>
          </a:xfrm>
        </p:spPr>
        <p:txBody>
          <a:bodyPr/>
          <a:lstStyle/>
          <a:p>
            <a:pPr algn="ctr"/>
            <a:r>
              <a:rPr lang="es-MX" dirty="0">
                <a:latin typeface="Arial Black" panose="020B0A04020102020204" pitchFamily="34" charset="0"/>
              </a:rPr>
              <a:t>My Physical Description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98166"/>
            <a:ext cx="10907485" cy="4032371"/>
          </a:xfrm>
        </p:spPr>
        <p:txBody>
          <a:bodyPr numCol="2"/>
          <a:lstStyle/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n-US" dirty="0"/>
              <a:t>Hello everyone, today I am going to tell you a little about myself about how I am and what I like, initially I am a person of average height, I am young since I am 17 years old, I have short black hair, I am a bit overweight, I am good looking, I am funny, I really like helping people, I am very respectful and I have few freckles.</a:t>
            </a:r>
          </a:p>
          <a:p>
            <a:pPr marL="0" indent="0">
              <a:buNone/>
            </a:pPr>
            <a:r>
              <a:rPr lang="es-MX" dirty="0">
                <a:hlinkClick r:id="rId2"/>
              </a:rPr>
              <a:t>https://voca.ro/1U61g3u0GNhV</a:t>
            </a: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0998" y="2338809"/>
            <a:ext cx="2690990" cy="3591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289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>
                <a:latin typeface="Arial Black" panose="020B0A04020102020204" pitchFamily="34" charset="0"/>
              </a:rPr>
              <a:t>My Description of my Clothing Style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96834" y="2015732"/>
            <a:ext cx="11051178" cy="4149937"/>
          </a:xfrm>
        </p:spPr>
        <p:txBody>
          <a:bodyPr numCol="2"/>
          <a:lstStyle/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n-US" dirty="0"/>
              <a:t>I always used to wear pants, a t-shirt and a sweatshirt since high school and I like it because I feel very comfortable wearing it, on special occasions I wear dress pants, a shirt and if it gets cold a jacket (.)  I like (IT) because I (look) </a:t>
            </a:r>
            <a:r>
              <a:rPr lang="en-US" strike="sngStrike" dirty="0"/>
              <a:t>go</a:t>
            </a:r>
            <a:r>
              <a:rPr lang="en-US" dirty="0"/>
              <a:t> Pretty presentable for the occasion without the need to wear a suit and I feel comfortable being like this.</a:t>
            </a:r>
          </a:p>
          <a:p>
            <a:pPr marL="0" indent="0">
              <a:buNone/>
            </a:pPr>
            <a:r>
              <a:rPr lang="es-MX" dirty="0">
                <a:hlinkClick r:id="rId2"/>
              </a:rPr>
              <a:t>https://voca.ro/1mnzMayCaRDP</a:t>
            </a: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7700" y="2486450"/>
            <a:ext cx="2485094" cy="3313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576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>
                <a:latin typeface="Arial Black" panose="020B0A04020102020204" pitchFamily="34" charset="0"/>
              </a:rPr>
              <a:t>My Description of my Hobby or Hobbies Favorites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00447" y="1908107"/>
            <a:ext cx="11586754" cy="4256624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en-US" sz="1700" dirty="0"/>
              <a:t>My hobbies are playing video games, I only get to do them at night or on weekends and listen to music that I get to do all day every day almost from the beginning of classes until I finish doing homework, personally I feel that </a:t>
            </a:r>
            <a:r>
              <a:rPr lang="en-US" sz="1700" dirty="0">
                <a:highlight>
                  <a:srgbClr val="FFFF00"/>
                </a:highlight>
              </a:rPr>
              <a:t>O</a:t>
            </a:r>
            <a:r>
              <a:rPr lang="en-US" sz="1700" dirty="0"/>
              <a:t>f the 2 the one I like to do the most is listen(ING) to music apart from singing it, although honestly I'm better playing video games with my friends or by myself. I really like playing video games mainly with my friends since it is a way in which we can communicate in these times and listening to music I like a lot because it is a way in which I can do my homework or other things with noise so that it is not all quiet.</a:t>
            </a:r>
          </a:p>
          <a:p>
            <a:pPr marL="0" indent="0">
              <a:buNone/>
            </a:pPr>
            <a:r>
              <a:rPr lang="es-MX" sz="1600" dirty="0">
                <a:hlinkClick r:id="rId2"/>
              </a:rPr>
              <a:t>https://voca.ro/1h7DttzYjCyt</a:t>
            </a:r>
            <a:endParaRPr lang="es-MX" sz="1600" dirty="0"/>
          </a:p>
          <a:p>
            <a:pPr marL="0" indent="0">
              <a:buNone/>
            </a:pPr>
            <a:endParaRPr lang="es-MX" sz="16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99327">
            <a:off x="7645581" y="1985553"/>
            <a:ext cx="3314156" cy="1855927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555947">
            <a:off x="7785472" y="4444357"/>
            <a:ext cx="3034371" cy="200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332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>
                <a:latin typeface="Arial Black" panose="020B0A04020102020204" pitchFamily="34" charset="0"/>
              </a:rPr>
              <a:t>Learned in this Unit and Project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43889" y="1976543"/>
            <a:ext cx="10306594" cy="3849491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What I learned in this unit was how to be able to describe a person or myself, to improve when describing the clothes that I wear or that of other people, I learned to have the correct way to ask any personal details of a person such as age, height, among others. In the project I was able to perfect the things that I was taught in the course of the unit and I realized that I am better at describing my way of dressing and my hobbies than myself.</a:t>
            </a:r>
            <a:endParaRPr lang="es-MX" dirty="0"/>
          </a:p>
          <a:p>
            <a:pPr marL="0" indent="0">
              <a:buNone/>
            </a:pPr>
            <a:endParaRPr lang="en-US" dirty="0">
              <a:hlinkClick r:id="rId2"/>
            </a:endParaRP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https://voca.ro/1iw2LUWF776H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586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2886636"/>
              </p:ext>
            </p:extLst>
          </p:nvPr>
        </p:nvGraphicFramePr>
        <p:xfrm>
          <a:off x="940527" y="470260"/>
          <a:ext cx="10659289" cy="60293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74917">
                  <a:extLst>
                    <a:ext uri="{9D8B030D-6E8A-4147-A177-3AD203B41FA5}">
                      <a16:colId xmlns:a16="http://schemas.microsoft.com/office/drawing/2014/main" val="1782859588"/>
                    </a:ext>
                  </a:extLst>
                </a:gridCol>
                <a:gridCol w="2107416">
                  <a:extLst>
                    <a:ext uri="{9D8B030D-6E8A-4147-A177-3AD203B41FA5}">
                      <a16:colId xmlns:a16="http://schemas.microsoft.com/office/drawing/2014/main" val="573967093"/>
                    </a:ext>
                  </a:extLst>
                </a:gridCol>
                <a:gridCol w="2107416">
                  <a:extLst>
                    <a:ext uri="{9D8B030D-6E8A-4147-A177-3AD203B41FA5}">
                      <a16:colId xmlns:a16="http://schemas.microsoft.com/office/drawing/2014/main" val="1752056376"/>
                    </a:ext>
                  </a:extLst>
                </a:gridCol>
                <a:gridCol w="2146418">
                  <a:extLst>
                    <a:ext uri="{9D8B030D-6E8A-4147-A177-3AD203B41FA5}">
                      <a16:colId xmlns:a16="http://schemas.microsoft.com/office/drawing/2014/main" val="3649323507"/>
                    </a:ext>
                  </a:extLst>
                </a:gridCol>
                <a:gridCol w="2223122">
                  <a:extLst>
                    <a:ext uri="{9D8B030D-6E8A-4147-A177-3AD203B41FA5}">
                      <a16:colId xmlns:a16="http://schemas.microsoft.com/office/drawing/2014/main" val="1095145576"/>
                    </a:ext>
                  </a:extLst>
                </a:gridCol>
              </a:tblGrid>
              <a:tr h="214199">
                <a:tc>
                  <a:txBody>
                    <a:bodyPr/>
                    <a:lstStyle/>
                    <a:p>
                      <a:pPr marL="152400" indent="-15240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Category</a:t>
                      </a:r>
                      <a:endParaRPr lang="es-MX" sz="1400" i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34759" marR="34759" marT="0" marB="0"/>
                </a:tc>
                <a:tc>
                  <a:txBody>
                    <a:bodyPr/>
                    <a:lstStyle/>
                    <a:p>
                      <a:pPr marL="152400" indent="-15240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Score 5</a:t>
                      </a:r>
                      <a:endParaRPr lang="es-MX" sz="1400" i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34759" marR="34759" marT="0" marB="0"/>
                </a:tc>
                <a:tc>
                  <a:txBody>
                    <a:bodyPr/>
                    <a:lstStyle/>
                    <a:p>
                      <a:pPr marL="152400" indent="-15240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Score 4</a:t>
                      </a:r>
                      <a:endParaRPr lang="es-MX" sz="1400" i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34759" marR="34759" marT="0" marB="0"/>
                </a:tc>
                <a:tc>
                  <a:txBody>
                    <a:bodyPr/>
                    <a:lstStyle/>
                    <a:p>
                      <a:pPr marL="152400" indent="-15240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Score 3</a:t>
                      </a:r>
                      <a:endParaRPr lang="es-MX" sz="1400" i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34759" marR="34759" marT="0" marB="0"/>
                </a:tc>
                <a:tc>
                  <a:txBody>
                    <a:bodyPr/>
                    <a:lstStyle/>
                    <a:p>
                      <a:pPr marL="152400" indent="-15240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Score 2</a:t>
                      </a:r>
                      <a:endParaRPr lang="es-MX" sz="1400" i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34759" marR="34759" marT="0" marB="0"/>
                </a:tc>
                <a:extLst>
                  <a:ext uri="{0D108BD9-81ED-4DB2-BD59-A6C34878D82A}">
                    <a16:rowId xmlns:a16="http://schemas.microsoft.com/office/drawing/2014/main" val="1490983562"/>
                  </a:ext>
                </a:extLst>
              </a:tr>
              <a:tr h="683750">
                <a:tc>
                  <a:txBody>
                    <a:bodyPr/>
                    <a:lstStyle/>
                    <a:p>
                      <a:pPr marL="152400" indent="-15240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Required elements</a:t>
                      </a:r>
                      <a:endParaRPr lang="es-MX" sz="1400" dirty="0">
                        <a:effectLst/>
                      </a:endParaRPr>
                    </a:p>
                    <a:p>
                      <a:pPr marL="152400" indent="-15240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s-MX" sz="700" i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34759" marR="34759" marT="0" marB="0"/>
                </a:tc>
                <a:tc>
                  <a:txBody>
                    <a:bodyPr/>
                    <a:lstStyle/>
                    <a:p>
                      <a:pPr marL="152400" indent="-15240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Goes over and above all required elements stated in the instructions</a:t>
                      </a:r>
                      <a:endParaRPr lang="es-MX" sz="1400" i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34759" marR="34759" marT="0" marB="0"/>
                </a:tc>
                <a:tc>
                  <a:txBody>
                    <a:bodyPr/>
                    <a:lstStyle/>
                    <a:p>
                      <a:pPr marL="152400" indent="-15240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Includes all of the required elements stated in the instructions</a:t>
                      </a:r>
                      <a:endParaRPr lang="es-MX" sz="1400" i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34759" marR="34759" marT="0" marB="0"/>
                </a:tc>
                <a:tc>
                  <a:txBody>
                    <a:bodyPr/>
                    <a:lstStyle/>
                    <a:p>
                      <a:pPr marL="152400" indent="-15240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Missing one or more of the required elements.</a:t>
                      </a:r>
                      <a:endParaRPr lang="es-MX" sz="1400" i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34759" marR="34759" marT="0" marB="0"/>
                </a:tc>
                <a:tc>
                  <a:txBody>
                    <a:bodyPr/>
                    <a:lstStyle/>
                    <a:p>
                      <a:pPr marL="152400" indent="-15240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Several required elements are missing from the project</a:t>
                      </a:r>
                      <a:endParaRPr lang="es-MX" sz="1400" i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34759" marR="34759" marT="0" marB="0"/>
                </a:tc>
                <a:extLst>
                  <a:ext uri="{0D108BD9-81ED-4DB2-BD59-A6C34878D82A}">
                    <a16:rowId xmlns:a16="http://schemas.microsoft.com/office/drawing/2014/main" val="3967567050"/>
                  </a:ext>
                </a:extLst>
              </a:tr>
              <a:tr h="830657">
                <a:tc>
                  <a:txBody>
                    <a:bodyPr/>
                    <a:lstStyle/>
                    <a:p>
                      <a:pPr marL="152400" indent="-15240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Overall effectiveness and</a:t>
                      </a:r>
                      <a:r>
                        <a:rPr lang="en-US" sz="1400" baseline="0" dirty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completion of task </a:t>
                      </a:r>
                      <a:endParaRPr lang="es-MX" sz="1400" i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34759" marR="34759" marT="0" marB="0"/>
                </a:tc>
                <a:tc>
                  <a:txBody>
                    <a:bodyPr/>
                    <a:lstStyle/>
                    <a:p>
                      <a:pPr marL="152400" indent="-15240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Project is organized and presents material captivating for viewer</a:t>
                      </a:r>
                      <a:endParaRPr lang="es-MX" sz="1400" i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34759" marR="34759" marT="0" marB="0"/>
                </a:tc>
                <a:tc>
                  <a:txBody>
                    <a:bodyPr/>
                    <a:lstStyle/>
                    <a:p>
                      <a:pPr marL="152400" indent="-15240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Project is somewhat organized and complete and holds attention of viewer</a:t>
                      </a:r>
                      <a:endParaRPr lang="es-MX" sz="1400" i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34759" marR="34759" marT="0" marB="0"/>
                </a:tc>
                <a:tc>
                  <a:txBody>
                    <a:bodyPr/>
                    <a:lstStyle/>
                    <a:p>
                      <a:pPr marL="152400" indent="-15240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Project is disorganized and incomplete at times and is somewhat able to hold attention of viewer</a:t>
                      </a:r>
                      <a:endParaRPr lang="es-MX" sz="1400" i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34759" marR="34759" marT="0" marB="0"/>
                </a:tc>
                <a:tc>
                  <a:txBody>
                    <a:bodyPr/>
                    <a:lstStyle/>
                    <a:p>
                      <a:pPr marL="152400" indent="-15240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Project is incomplete and not easy to follow</a:t>
                      </a:r>
                      <a:endParaRPr lang="es-MX" sz="1400" i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34759" marR="34759" marT="0" marB="0"/>
                </a:tc>
                <a:extLst>
                  <a:ext uri="{0D108BD9-81ED-4DB2-BD59-A6C34878D82A}">
                    <a16:rowId xmlns:a16="http://schemas.microsoft.com/office/drawing/2014/main" val="3945281565"/>
                  </a:ext>
                </a:extLst>
              </a:tr>
              <a:tr h="802328">
                <a:tc>
                  <a:txBody>
                    <a:bodyPr/>
                    <a:lstStyle/>
                    <a:p>
                      <a:pPr marL="152400" indent="-15240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Creativity</a:t>
                      </a:r>
                      <a:endParaRPr lang="es-MX" sz="1400" dirty="0">
                        <a:effectLst/>
                      </a:endParaRPr>
                    </a:p>
                    <a:p>
                      <a:pPr marL="152400" indent="-15240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s-MX" sz="1400" i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34759" marR="34759" marT="0" marB="0"/>
                </a:tc>
                <a:tc>
                  <a:txBody>
                    <a:bodyPr/>
                    <a:lstStyle/>
                    <a:p>
                      <a:pPr marL="152400" indent="-15240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Exceptionally unique and clever in showing deep understanding</a:t>
                      </a:r>
                      <a:endParaRPr lang="es-MX" sz="1400" i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34759" marR="34759" marT="0" marB="0"/>
                </a:tc>
                <a:tc>
                  <a:txBody>
                    <a:bodyPr/>
                    <a:lstStyle/>
                    <a:p>
                      <a:pPr marL="152400" indent="-15240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Thoughtfully and uniquely presented; showing understanding</a:t>
                      </a:r>
                      <a:endParaRPr lang="es-MX" sz="1400" i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34759" marR="34759" marT="0" marB="0"/>
                </a:tc>
                <a:tc>
                  <a:txBody>
                    <a:bodyPr/>
                    <a:lstStyle/>
                    <a:p>
                      <a:pPr marL="152400" indent="-15240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 few original touches enhance the project to show some understanding of the material</a:t>
                      </a:r>
                      <a:endParaRPr lang="es-MX" sz="1400" i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34759" marR="34759" marT="0" marB="0"/>
                </a:tc>
                <a:tc>
                  <a:txBody>
                    <a:bodyPr/>
                    <a:lstStyle/>
                    <a:p>
                      <a:pPr marL="152400" indent="-15240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Shows little originality and creativity and/or effort in understanding the material</a:t>
                      </a:r>
                      <a:endParaRPr lang="es-MX" sz="1400" i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34759" marR="34759" marT="0" marB="0"/>
                </a:tc>
                <a:extLst>
                  <a:ext uri="{0D108BD9-81ED-4DB2-BD59-A6C34878D82A}">
                    <a16:rowId xmlns:a16="http://schemas.microsoft.com/office/drawing/2014/main" val="823179768"/>
                  </a:ext>
                </a:extLst>
              </a:tr>
              <a:tr h="854687">
                <a:tc>
                  <a:txBody>
                    <a:bodyPr/>
                    <a:lstStyle/>
                    <a:p>
                      <a:pPr marL="152400" indent="-15240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Neatness and attractiveness</a:t>
                      </a:r>
                      <a:endParaRPr lang="es-MX" sz="1400" dirty="0">
                        <a:effectLst/>
                      </a:endParaRPr>
                    </a:p>
                    <a:p>
                      <a:pPr marL="152400" indent="-15240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s-MX" sz="1400" i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34759" marR="34759" marT="0" marB="0"/>
                </a:tc>
                <a:tc>
                  <a:txBody>
                    <a:bodyPr/>
                    <a:lstStyle/>
                    <a:p>
                      <a:pPr marL="152400" indent="-15240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Exceptionally attractive and neat in design and layout</a:t>
                      </a:r>
                      <a:endParaRPr lang="es-MX" sz="1400" i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34759" marR="34759" marT="0" marB="0"/>
                </a:tc>
                <a:tc>
                  <a:txBody>
                    <a:bodyPr/>
                    <a:lstStyle/>
                    <a:p>
                      <a:pPr marL="152400" indent="-15240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Attractive and neat in design and layout</a:t>
                      </a:r>
                      <a:endParaRPr lang="es-MX" sz="1400" i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34759" marR="34759" marT="0" marB="0"/>
                </a:tc>
                <a:tc>
                  <a:txBody>
                    <a:bodyPr/>
                    <a:lstStyle/>
                    <a:p>
                      <a:pPr marL="152400" indent="-15240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Acceptably attractive but may be messy at times and/or show lack of organization</a:t>
                      </a:r>
                      <a:endParaRPr lang="es-MX" sz="1400" i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34759" marR="34759" marT="0" marB="0"/>
                </a:tc>
                <a:tc>
                  <a:txBody>
                    <a:bodyPr/>
                    <a:lstStyle/>
                    <a:p>
                      <a:pPr marL="152400" indent="-15240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Distractingly messy or very poorly designed</a:t>
                      </a:r>
                      <a:endParaRPr lang="es-MX" sz="1400" i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34759" marR="34759" marT="0" marB="0"/>
                </a:tc>
                <a:extLst>
                  <a:ext uri="{0D108BD9-81ED-4DB2-BD59-A6C34878D82A}">
                    <a16:rowId xmlns:a16="http://schemas.microsoft.com/office/drawing/2014/main" val="2193263224"/>
                  </a:ext>
                </a:extLst>
              </a:tr>
              <a:tr h="641863">
                <a:tc>
                  <a:txBody>
                    <a:bodyPr/>
                    <a:lstStyle/>
                    <a:p>
                      <a:pPr marL="152400" indent="-15240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Grammar</a:t>
                      </a:r>
                      <a:endParaRPr lang="es-MX" sz="1400" dirty="0">
                        <a:effectLst/>
                      </a:endParaRPr>
                    </a:p>
                    <a:p>
                      <a:pPr marL="152400" indent="-15240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s-MX" sz="1400" i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34759" marR="34759" marT="0" marB="0"/>
                </a:tc>
                <a:tc>
                  <a:txBody>
                    <a:bodyPr/>
                    <a:lstStyle/>
                    <a:p>
                      <a:pPr marL="152400" indent="-15240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 grammatical or mechanical mistakes </a:t>
                      </a:r>
                      <a:endParaRPr lang="es-MX" sz="1400" i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34759" marR="34759" marT="0" marB="0"/>
                </a:tc>
                <a:tc>
                  <a:txBody>
                    <a:bodyPr/>
                    <a:lstStyle/>
                    <a:p>
                      <a:pPr marL="152400" indent="-15240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 or 3 grammatical mistakes which are not distracting</a:t>
                      </a:r>
                      <a:endParaRPr lang="es-MX" sz="1400" i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34759" marR="34759" marT="0" marB="0"/>
                </a:tc>
                <a:tc>
                  <a:txBody>
                    <a:bodyPr/>
                    <a:lstStyle/>
                    <a:p>
                      <a:pPr marL="152400" indent="-15240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 to 6 grammatical mistakes which are distracting</a:t>
                      </a:r>
                      <a:endParaRPr lang="es-MX" sz="1400" i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34759" marR="34759" marT="0" marB="0"/>
                </a:tc>
                <a:tc>
                  <a:txBody>
                    <a:bodyPr/>
                    <a:lstStyle/>
                    <a:p>
                      <a:pPr marL="152400" indent="-15240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More than 6 grammar or mechanical mistakes which are very distracting</a:t>
                      </a:r>
                      <a:endParaRPr lang="es-MX" sz="1400" i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34759" marR="34759" marT="0" marB="0"/>
                </a:tc>
                <a:extLst>
                  <a:ext uri="{0D108BD9-81ED-4DB2-BD59-A6C34878D82A}">
                    <a16:rowId xmlns:a16="http://schemas.microsoft.com/office/drawing/2014/main" val="3309441663"/>
                  </a:ext>
                </a:extLst>
              </a:tr>
              <a:tr h="854687">
                <a:tc>
                  <a:txBody>
                    <a:bodyPr/>
                    <a:lstStyle/>
                    <a:p>
                      <a:pPr marL="152400" indent="-15240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Understanding of content</a:t>
                      </a:r>
                      <a:endParaRPr lang="es-MX" sz="1400">
                        <a:effectLst/>
                      </a:endParaRPr>
                    </a:p>
                    <a:p>
                      <a:pPr marL="152400" indent="-15240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s-MX" sz="1400" i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34759" marR="34759" marT="0" marB="0"/>
                </a:tc>
                <a:tc>
                  <a:txBody>
                    <a:bodyPr/>
                    <a:lstStyle/>
                    <a:p>
                      <a:pPr marL="152400" indent="-15240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Shows a sophisticated understanding of the themes</a:t>
                      </a:r>
                      <a:endParaRPr lang="es-MX" sz="1400" i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34759" marR="34759" marT="0" marB="0"/>
                </a:tc>
                <a:tc>
                  <a:txBody>
                    <a:bodyPr/>
                    <a:lstStyle/>
                    <a:p>
                      <a:pPr marL="152400" indent="-15240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Shows an understanding of the themes</a:t>
                      </a:r>
                      <a:endParaRPr lang="es-MX" sz="1400" i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34759" marR="34759" marT="0" marB="0"/>
                </a:tc>
                <a:tc>
                  <a:txBody>
                    <a:bodyPr/>
                    <a:lstStyle/>
                    <a:p>
                      <a:pPr marL="152400" indent="-15240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Displays a somewhat limited understanding of the themes and may have few misinterpretations</a:t>
                      </a:r>
                      <a:endParaRPr lang="es-MX" sz="1400" i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34759" marR="34759" marT="0" marB="0"/>
                </a:tc>
                <a:tc>
                  <a:txBody>
                    <a:bodyPr/>
                    <a:lstStyle/>
                    <a:p>
                      <a:pPr marL="152400" indent="-15240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Does not show an understanding of the themes. Has quite a few misinterpretations.</a:t>
                      </a:r>
                      <a:endParaRPr lang="es-MX" sz="1400" i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34759" marR="34759" marT="0" marB="0"/>
                </a:tc>
                <a:extLst>
                  <a:ext uri="{0D108BD9-81ED-4DB2-BD59-A6C34878D82A}">
                    <a16:rowId xmlns:a16="http://schemas.microsoft.com/office/drawing/2014/main" val="3427560860"/>
                  </a:ext>
                </a:extLst>
              </a:tr>
              <a:tr h="940155">
                <a:tc>
                  <a:txBody>
                    <a:bodyPr/>
                    <a:lstStyle/>
                    <a:p>
                      <a:pPr marL="152400" indent="-15240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</a:rPr>
                        <a:t>Oral presentation Vocaroo app</a:t>
                      </a:r>
                      <a:endParaRPr lang="es-MX" sz="1400" i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34759" marR="34759" marT="0" marB="0"/>
                </a:tc>
                <a:tc>
                  <a:txBody>
                    <a:bodyPr/>
                    <a:lstStyle/>
                    <a:p>
                      <a:pPr marL="152400" indent="-15240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Exceeds expectations in fluency, pronunciation, comprehensibility, inflection and intonation</a:t>
                      </a:r>
                      <a:endParaRPr lang="es-MX" sz="1400" i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34759" marR="34759" marT="0" marB="0"/>
                </a:tc>
                <a:tc>
                  <a:txBody>
                    <a:bodyPr/>
                    <a:lstStyle/>
                    <a:p>
                      <a:pPr marL="152400" indent="-15240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Meets expectations in fluency, pronunciation, comprehensibility, inflection and intonation</a:t>
                      </a:r>
                      <a:endParaRPr lang="es-MX" sz="1400" i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34759" marR="34759" marT="0" marB="0"/>
                </a:tc>
                <a:tc>
                  <a:txBody>
                    <a:bodyPr/>
                    <a:lstStyle/>
                    <a:p>
                      <a:pPr marL="152400" indent="-15240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Approaches expectations in fluency, pronunciation and comprehensibility</a:t>
                      </a:r>
                      <a:endParaRPr lang="es-MX" sz="1400" i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34759" marR="34759" marT="0" marB="0"/>
                </a:tc>
                <a:tc>
                  <a:txBody>
                    <a:bodyPr/>
                    <a:lstStyle/>
                    <a:p>
                      <a:pPr marL="152400" indent="-15240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Does not meet expectations in fluency, pronunciation and comprehensibility.</a:t>
                      </a:r>
                      <a:endParaRPr lang="es-MX" sz="1400" i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34759" marR="34759" marT="0" marB="0"/>
                </a:tc>
                <a:extLst>
                  <a:ext uri="{0D108BD9-81ED-4DB2-BD59-A6C34878D82A}">
                    <a16:rowId xmlns:a16="http://schemas.microsoft.com/office/drawing/2014/main" val="1649896148"/>
                  </a:ext>
                </a:extLst>
              </a:tr>
              <a:tr h="160466">
                <a:tc>
                  <a:txBody>
                    <a:bodyPr/>
                    <a:lstStyle/>
                    <a:p>
                      <a:pPr marL="152400" indent="-15240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Total 35 pts</a:t>
                      </a:r>
                      <a:endParaRPr lang="es-MX" sz="1400" i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34759" marR="34759" marT="0" marB="0"/>
                </a:tc>
                <a:tc>
                  <a:txBody>
                    <a:bodyPr/>
                    <a:lstStyle/>
                    <a:p>
                      <a:pPr marL="152400" indent="-15240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 i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34759" marR="34759" marT="0" marB="0"/>
                </a:tc>
                <a:tc>
                  <a:txBody>
                    <a:bodyPr/>
                    <a:lstStyle/>
                    <a:p>
                      <a:pPr marL="152400" indent="-15240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 i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34759" marR="34759" marT="0" marB="0"/>
                </a:tc>
                <a:tc>
                  <a:txBody>
                    <a:bodyPr/>
                    <a:lstStyle/>
                    <a:p>
                      <a:pPr marL="152400" indent="-15240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 i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34759" marR="34759" marT="0" marB="0"/>
                </a:tc>
                <a:tc>
                  <a:txBody>
                    <a:bodyPr/>
                    <a:lstStyle/>
                    <a:p>
                      <a:pPr marL="152400" indent="-152400"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s-MX" sz="700" i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34759" marR="34759" marT="0" marB="0"/>
                </a:tc>
                <a:extLst>
                  <a:ext uri="{0D108BD9-81ED-4DB2-BD59-A6C34878D82A}">
                    <a16:rowId xmlns:a16="http://schemas.microsoft.com/office/drawing/2014/main" val="3948780333"/>
                  </a:ext>
                </a:extLst>
              </a:tr>
            </a:tbl>
          </a:graphicData>
        </a:graphic>
      </p:graphicFrame>
      <p:sp>
        <p:nvSpPr>
          <p:cNvPr id="2" name="Estrella: 5 puntas 1">
            <a:extLst>
              <a:ext uri="{FF2B5EF4-FFF2-40B4-BE49-F238E27FC236}">
                <a16:creationId xmlns:a16="http://schemas.microsoft.com/office/drawing/2014/main" id="{EBFFBD4F-98B9-4192-A7BA-C3D806D11A80}"/>
              </a:ext>
            </a:extLst>
          </p:cNvPr>
          <p:cNvSpPr/>
          <p:nvPr/>
        </p:nvSpPr>
        <p:spPr>
          <a:xfrm>
            <a:off x="4172505" y="878889"/>
            <a:ext cx="541538" cy="399495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Estrella: 5 puntas 3">
            <a:extLst>
              <a:ext uri="{FF2B5EF4-FFF2-40B4-BE49-F238E27FC236}">
                <a16:creationId xmlns:a16="http://schemas.microsoft.com/office/drawing/2014/main" id="{5CDCC668-E1E4-4E9C-A6C5-8E70CDC82919}"/>
              </a:ext>
            </a:extLst>
          </p:cNvPr>
          <p:cNvSpPr/>
          <p:nvPr/>
        </p:nvSpPr>
        <p:spPr>
          <a:xfrm>
            <a:off x="5212672" y="1519561"/>
            <a:ext cx="541538" cy="399495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Estrella: 5 puntas 4">
            <a:extLst>
              <a:ext uri="{FF2B5EF4-FFF2-40B4-BE49-F238E27FC236}">
                <a16:creationId xmlns:a16="http://schemas.microsoft.com/office/drawing/2014/main" id="{B76F3F54-EB65-4ADA-B5B4-3404E6A9137A}"/>
              </a:ext>
            </a:extLst>
          </p:cNvPr>
          <p:cNvSpPr/>
          <p:nvPr/>
        </p:nvSpPr>
        <p:spPr>
          <a:xfrm>
            <a:off x="5212672" y="2497841"/>
            <a:ext cx="541538" cy="399495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Estrella: 5 puntas 5">
            <a:extLst>
              <a:ext uri="{FF2B5EF4-FFF2-40B4-BE49-F238E27FC236}">
                <a16:creationId xmlns:a16="http://schemas.microsoft.com/office/drawing/2014/main" id="{CD096496-A6CB-4082-9647-E16763B5A510}"/>
              </a:ext>
            </a:extLst>
          </p:cNvPr>
          <p:cNvSpPr/>
          <p:nvPr/>
        </p:nvSpPr>
        <p:spPr>
          <a:xfrm>
            <a:off x="5246703" y="3152474"/>
            <a:ext cx="541538" cy="399495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Estrella: 5 puntas 7">
            <a:extLst>
              <a:ext uri="{FF2B5EF4-FFF2-40B4-BE49-F238E27FC236}">
                <a16:creationId xmlns:a16="http://schemas.microsoft.com/office/drawing/2014/main" id="{32D583BC-18A4-45DA-8E03-8C64BC123699}"/>
              </a:ext>
            </a:extLst>
          </p:cNvPr>
          <p:cNvSpPr/>
          <p:nvPr/>
        </p:nvSpPr>
        <p:spPr>
          <a:xfrm>
            <a:off x="5212672" y="5625740"/>
            <a:ext cx="541538" cy="399495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Estrella: 5 puntas 8">
            <a:extLst>
              <a:ext uri="{FF2B5EF4-FFF2-40B4-BE49-F238E27FC236}">
                <a16:creationId xmlns:a16="http://schemas.microsoft.com/office/drawing/2014/main" id="{C746C496-B60D-42A2-8D12-C4467AD3554C}"/>
              </a:ext>
            </a:extLst>
          </p:cNvPr>
          <p:cNvSpPr/>
          <p:nvPr/>
        </p:nvSpPr>
        <p:spPr>
          <a:xfrm>
            <a:off x="4073371" y="3915936"/>
            <a:ext cx="541538" cy="399495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Estrella: 5 puntas 9">
            <a:extLst>
              <a:ext uri="{FF2B5EF4-FFF2-40B4-BE49-F238E27FC236}">
                <a16:creationId xmlns:a16="http://schemas.microsoft.com/office/drawing/2014/main" id="{026E2C63-B748-4276-A4D4-12B18217B841}"/>
              </a:ext>
            </a:extLst>
          </p:cNvPr>
          <p:cNvSpPr/>
          <p:nvPr/>
        </p:nvSpPr>
        <p:spPr>
          <a:xfrm>
            <a:off x="4073371" y="4696544"/>
            <a:ext cx="541538" cy="399495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699044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Galería</Template>
  <TotalTime>648</TotalTime>
  <Words>804</Words>
  <Application>Microsoft Office PowerPoint</Application>
  <PresentationFormat>Panorámica</PresentationFormat>
  <Paragraphs>77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Georgia</vt:lpstr>
      <vt:lpstr>Rockwell</vt:lpstr>
      <vt:lpstr>Gallery</vt:lpstr>
      <vt:lpstr>Escuela Normal de Preescolar</vt:lpstr>
      <vt:lpstr>My Physical Description</vt:lpstr>
      <vt:lpstr>My Description of my Clothing Style</vt:lpstr>
      <vt:lpstr>My Description of my Hobby or Hobbies Favorites</vt:lpstr>
      <vt:lpstr>Learned in this Unit and Project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Preescolar</dc:title>
  <dc:creator>USUARIO</dc:creator>
  <cp:lastModifiedBy>Beatriz Eugenia Valdés Rodríguez</cp:lastModifiedBy>
  <cp:revision>15</cp:revision>
  <dcterms:created xsi:type="dcterms:W3CDTF">2021-05-20T02:07:48Z</dcterms:created>
  <dcterms:modified xsi:type="dcterms:W3CDTF">2021-06-02T21:16:09Z</dcterms:modified>
</cp:coreProperties>
</file>