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1"/>
    <a:srgbClr val="A638A6"/>
    <a:srgbClr val="40BF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67" d="100"/>
          <a:sy n="67" d="100"/>
        </p:scale>
        <p:origin x="84" y="180"/>
      </p:cViewPr>
      <p:guideLst/>
    </p:cSldViewPr>
  </p:slideViewPr>
  <p:notesTextViewPr>
    <p:cViewPr>
      <p:scale>
        <a:sx n="1" d="1"/>
        <a:sy n="1" d="1"/>
      </p:scale>
      <p:origin x="0" y="0"/>
    </p:cViewPr>
  </p:notesTextViewPr>
  <p:notesViewPr>
    <p:cSldViewPr snapToGrid="0">
      <p:cViewPr varScale="1">
        <p:scale>
          <a:sx n="57" d="100"/>
          <a:sy n="57" d="100"/>
        </p:scale>
        <p:origin x="280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27C06CD-CB4E-44D3-BE1B-460819DE6A64}" type="datetimeFigureOut">
              <a:rPr lang="es-MX" smtClean="0"/>
              <a:t>13/06/2021</a:t>
            </a:fld>
            <a:endParaRPr lang="es-MX"/>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B5BA547-B36B-436D-9761-5C24789EE6FE}" type="slidenum">
              <a:rPr lang="es-MX" smtClean="0"/>
              <a:t>‹Nº›</a:t>
            </a:fld>
            <a:endParaRPr lang="es-MX"/>
          </a:p>
        </p:txBody>
      </p:sp>
    </p:spTree>
    <p:extLst>
      <p:ext uri="{BB962C8B-B14F-4D97-AF65-F5344CB8AC3E}">
        <p14:creationId xmlns:p14="http://schemas.microsoft.com/office/powerpoint/2010/main" val="41445770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32C73550-CF71-448C-A1E8-4E9C5282EEB7}"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3726099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2C73550-CF71-448C-A1E8-4E9C5282EEB7}"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4215863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2C73550-CF71-448C-A1E8-4E9C5282EEB7}"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208911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2C73550-CF71-448C-A1E8-4E9C5282EEB7}"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685291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32C73550-CF71-448C-A1E8-4E9C5282EEB7}"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2153631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32C73550-CF71-448C-A1E8-4E9C5282EEB7}" type="datetimeFigureOut">
              <a:rPr lang="es-MX" smtClean="0"/>
              <a:t>13/06/2021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1441147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32C73550-CF71-448C-A1E8-4E9C5282EEB7}" type="datetimeFigureOut">
              <a:rPr lang="es-MX" smtClean="0"/>
              <a:t>13/06/2021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188998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32C73550-CF71-448C-A1E8-4E9C5282EEB7}" type="datetimeFigureOut">
              <a:rPr lang="es-MX" smtClean="0"/>
              <a:t>13/06/2021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377842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2C73550-CF71-448C-A1E8-4E9C5282EEB7}" type="datetimeFigureOut">
              <a:rPr lang="es-MX" smtClean="0"/>
              <a:t>13/06/2021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3589323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2C73550-CF71-448C-A1E8-4E9C5282EEB7}" type="datetimeFigureOut">
              <a:rPr lang="es-MX" smtClean="0"/>
              <a:t>13/06/2021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318974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2C73550-CF71-448C-A1E8-4E9C5282EEB7}" type="datetimeFigureOut">
              <a:rPr lang="es-MX" smtClean="0"/>
              <a:t>13/06/2021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2C0F388-1D00-4446-82DD-C51E8BD8B27F}" type="slidenum">
              <a:rPr lang="es-MX" smtClean="0"/>
              <a:t>‹Nº›</a:t>
            </a:fld>
            <a:endParaRPr lang="es-MX"/>
          </a:p>
        </p:txBody>
      </p:sp>
    </p:spTree>
    <p:extLst>
      <p:ext uri="{BB962C8B-B14F-4D97-AF65-F5344CB8AC3E}">
        <p14:creationId xmlns:p14="http://schemas.microsoft.com/office/powerpoint/2010/main" val="2178774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MX" dirty="0"/>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C73550-CF71-448C-A1E8-4E9C5282EEB7}" type="datetimeFigureOut">
              <a:rPr lang="es-MX" smtClean="0"/>
              <a:t>13/06/2021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0F388-1D00-4446-82DD-C51E8BD8B27F}" type="slidenum">
              <a:rPr lang="es-MX" smtClean="0"/>
              <a:t>‹Nº›</a:t>
            </a:fld>
            <a:endParaRPr lang="es-MX"/>
          </a:p>
        </p:txBody>
      </p:sp>
      <p:sp>
        <p:nvSpPr>
          <p:cNvPr id="7" name="Forma libre 6"/>
          <p:cNvSpPr/>
          <p:nvPr userDrawn="1"/>
        </p:nvSpPr>
        <p:spPr>
          <a:xfrm>
            <a:off x="354614" y="2616200"/>
            <a:ext cx="3849086" cy="4247470"/>
          </a:xfrm>
          <a:custGeom>
            <a:avLst/>
            <a:gdLst>
              <a:gd name="connsiteX0" fmla="*/ 986 w 3849086"/>
              <a:gd name="connsiteY0" fmla="*/ 2120900 h 4247470"/>
              <a:gd name="connsiteX1" fmla="*/ 13686 w 3849086"/>
              <a:gd name="connsiteY1" fmla="*/ 1765300 h 4247470"/>
              <a:gd name="connsiteX2" fmla="*/ 39086 w 3849086"/>
              <a:gd name="connsiteY2" fmla="*/ 1574800 h 4247470"/>
              <a:gd name="connsiteX3" fmla="*/ 51786 w 3849086"/>
              <a:gd name="connsiteY3" fmla="*/ 1498600 h 4247470"/>
              <a:gd name="connsiteX4" fmla="*/ 89886 w 3849086"/>
              <a:gd name="connsiteY4" fmla="*/ 1409700 h 4247470"/>
              <a:gd name="connsiteX5" fmla="*/ 102586 w 3849086"/>
              <a:gd name="connsiteY5" fmla="*/ 1358900 h 4247470"/>
              <a:gd name="connsiteX6" fmla="*/ 140686 w 3849086"/>
              <a:gd name="connsiteY6" fmla="*/ 1282700 h 4247470"/>
              <a:gd name="connsiteX7" fmla="*/ 178786 w 3849086"/>
              <a:gd name="connsiteY7" fmla="*/ 1181100 h 4247470"/>
              <a:gd name="connsiteX8" fmla="*/ 267686 w 3849086"/>
              <a:gd name="connsiteY8" fmla="*/ 952500 h 4247470"/>
              <a:gd name="connsiteX9" fmla="*/ 293086 w 3849086"/>
              <a:gd name="connsiteY9" fmla="*/ 914400 h 4247470"/>
              <a:gd name="connsiteX10" fmla="*/ 343886 w 3849086"/>
              <a:gd name="connsiteY10" fmla="*/ 812800 h 4247470"/>
              <a:gd name="connsiteX11" fmla="*/ 470886 w 3849086"/>
              <a:gd name="connsiteY11" fmla="*/ 622300 h 4247470"/>
              <a:gd name="connsiteX12" fmla="*/ 686786 w 3849086"/>
              <a:gd name="connsiteY12" fmla="*/ 381000 h 4247470"/>
              <a:gd name="connsiteX13" fmla="*/ 851886 w 3849086"/>
              <a:gd name="connsiteY13" fmla="*/ 190500 h 4247470"/>
              <a:gd name="connsiteX14" fmla="*/ 902686 w 3849086"/>
              <a:gd name="connsiteY14" fmla="*/ 139700 h 4247470"/>
              <a:gd name="connsiteX15" fmla="*/ 928086 w 3849086"/>
              <a:gd name="connsiteY15" fmla="*/ 101600 h 4247470"/>
              <a:gd name="connsiteX16" fmla="*/ 1004286 w 3849086"/>
              <a:gd name="connsiteY16" fmla="*/ 88900 h 4247470"/>
              <a:gd name="connsiteX17" fmla="*/ 1055086 w 3849086"/>
              <a:gd name="connsiteY17" fmla="*/ 63500 h 4247470"/>
              <a:gd name="connsiteX18" fmla="*/ 1156686 w 3849086"/>
              <a:gd name="connsiteY18" fmla="*/ 38100 h 4247470"/>
              <a:gd name="connsiteX19" fmla="*/ 1448786 w 3849086"/>
              <a:gd name="connsiteY19" fmla="*/ 0 h 4247470"/>
              <a:gd name="connsiteX20" fmla="*/ 1867886 w 3849086"/>
              <a:gd name="connsiteY20" fmla="*/ 12700 h 4247470"/>
              <a:gd name="connsiteX21" fmla="*/ 1994886 w 3849086"/>
              <a:gd name="connsiteY21" fmla="*/ 38100 h 4247470"/>
              <a:gd name="connsiteX22" fmla="*/ 2325086 w 3849086"/>
              <a:gd name="connsiteY22" fmla="*/ 76200 h 4247470"/>
              <a:gd name="connsiteX23" fmla="*/ 2426686 w 3849086"/>
              <a:gd name="connsiteY23" fmla="*/ 114300 h 4247470"/>
              <a:gd name="connsiteX24" fmla="*/ 2540986 w 3849086"/>
              <a:gd name="connsiteY24" fmla="*/ 139700 h 4247470"/>
              <a:gd name="connsiteX25" fmla="*/ 2629886 w 3849086"/>
              <a:gd name="connsiteY25" fmla="*/ 177800 h 4247470"/>
              <a:gd name="connsiteX26" fmla="*/ 2718786 w 3849086"/>
              <a:gd name="connsiteY26" fmla="*/ 203200 h 4247470"/>
              <a:gd name="connsiteX27" fmla="*/ 2845786 w 3849086"/>
              <a:gd name="connsiteY27" fmla="*/ 266700 h 4247470"/>
              <a:gd name="connsiteX28" fmla="*/ 2896586 w 3849086"/>
              <a:gd name="connsiteY28" fmla="*/ 292100 h 4247470"/>
              <a:gd name="connsiteX29" fmla="*/ 2960086 w 3849086"/>
              <a:gd name="connsiteY29" fmla="*/ 317500 h 4247470"/>
              <a:gd name="connsiteX30" fmla="*/ 3125186 w 3849086"/>
              <a:gd name="connsiteY30" fmla="*/ 381000 h 4247470"/>
              <a:gd name="connsiteX31" fmla="*/ 3214086 w 3849086"/>
              <a:gd name="connsiteY31" fmla="*/ 457200 h 4247470"/>
              <a:gd name="connsiteX32" fmla="*/ 3328386 w 3849086"/>
              <a:gd name="connsiteY32" fmla="*/ 533400 h 4247470"/>
              <a:gd name="connsiteX33" fmla="*/ 3531586 w 3849086"/>
              <a:gd name="connsiteY33" fmla="*/ 749300 h 4247470"/>
              <a:gd name="connsiteX34" fmla="*/ 3582386 w 3849086"/>
              <a:gd name="connsiteY34" fmla="*/ 787400 h 4247470"/>
              <a:gd name="connsiteX35" fmla="*/ 3645886 w 3849086"/>
              <a:gd name="connsiteY35" fmla="*/ 901700 h 4247470"/>
              <a:gd name="connsiteX36" fmla="*/ 3671286 w 3849086"/>
              <a:gd name="connsiteY36" fmla="*/ 939800 h 4247470"/>
              <a:gd name="connsiteX37" fmla="*/ 3722086 w 3849086"/>
              <a:gd name="connsiteY37" fmla="*/ 1041400 h 4247470"/>
              <a:gd name="connsiteX38" fmla="*/ 3747486 w 3849086"/>
              <a:gd name="connsiteY38" fmla="*/ 1143000 h 4247470"/>
              <a:gd name="connsiteX39" fmla="*/ 3785586 w 3849086"/>
              <a:gd name="connsiteY39" fmla="*/ 1206500 h 4247470"/>
              <a:gd name="connsiteX40" fmla="*/ 3798286 w 3849086"/>
              <a:gd name="connsiteY40" fmla="*/ 1257300 h 4247470"/>
              <a:gd name="connsiteX41" fmla="*/ 3836386 w 3849086"/>
              <a:gd name="connsiteY41" fmla="*/ 1371600 h 4247470"/>
              <a:gd name="connsiteX42" fmla="*/ 3849086 w 3849086"/>
              <a:gd name="connsiteY42" fmla="*/ 1409700 h 4247470"/>
              <a:gd name="connsiteX43" fmla="*/ 3823686 w 3849086"/>
              <a:gd name="connsiteY43" fmla="*/ 1689100 h 4247470"/>
              <a:gd name="connsiteX44" fmla="*/ 3798286 w 3849086"/>
              <a:gd name="connsiteY44" fmla="*/ 1752600 h 4247470"/>
              <a:gd name="connsiteX45" fmla="*/ 3785586 w 3849086"/>
              <a:gd name="connsiteY45" fmla="*/ 1790700 h 4247470"/>
              <a:gd name="connsiteX46" fmla="*/ 3772886 w 3849086"/>
              <a:gd name="connsiteY46" fmla="*/ 1841500 h 4247470"/>
              <a:gd name="connsiteX47" fmla="*/ 3709386 w 3849086"/>
              <a:gd name="connsiteY47" fmla="*/ 1917700 h 4247470"/>
              <a:gd name="connsiteX48" fmla="*/ 3658586 w 3849086"/>
              <a:gd name="connsiteY48" fmla="*/ 2006600 h 4247470"/>
              <a:gd name="connsiteX49" fmla="*/ 3633186 w 3849086"/>
              <a:gd name="connsiteY49" fmla="*/ 2070100 h 4247470"/>
              <a:gd name="connsiteX50" fmla="*/ 3595086 w 3849086"/>
              <a:gd name="connsiteY50" fmla="*/ 2133600 h 4247470"/>
              <a:gd name="connsiteX51" fmla="*/ 3544286 w 3849086"/>
              <a:gd name="connsiteY51" fmla="*/ 2235200 h 4247470"/>
              <a:gd name="connsiteX52" fmla="*/ 3442686 w 3849086"/>
              <a:gd name="connsiteY52" fmla="*/ 2374900 h 4247470"/>
              <a:gd name="connsiteX53" fmla="*/ 3353786 w 3849086"/>
              <a:gd name="connsiteY53" fmla="*/ 2451100 h 4247470"/>
              <a:gd name="connsiteX54" fmla="*/ 3315686 w 3849086"/>
              <a:gd name="connsiteY54" fmla="*/ 2603500 h 4247470"/>
              <a:gd name="connsiteX55" fmla="*/ 3302986 w 3849086"/>
              <a:gd name="connsiteY55" fmla="*/ 2692400 h 4247470"/>
              <a:gd name="connsiteX56" fmla="*/ 3290286 w 3849086"/>
              <a:gd name="connsiteY56" fmla="*/ 2806700 h 4247470"/>
              <a:gd name="connsiteX57" fmla="*/ 3277586 w 3849086"/>
              <a:gd name="connsiteY57" fmla="*/ 2908300 h 4247470"/>
              <a:gd name="connsiteX58" fmla="*/ 3302986 w 3849086"/>
              <a:gd name="connsiteY58" fmla="*/ 3162300 h 4247470"/>
              <a:gd name="connsiteX59" fmla="*/ 3328386 w 3849086"/>
              <a:gd name="connsiteY59" fmla="*/ 3238500 h 4247470"/>
              <a:gd name="connsiteX60" fmla="*/ 3341086 w 3849086"/>
              <a:gd name="connsiteY60" fmla="*/ 3276600 h 4247470"/>
              <a:gd name="connsiteX61" fmla="*/ 3366486 w 3849086"/>
              <a:gd name="connsiteY61" fmla="*/ 3327400 h 4247470"/>
              <a:gd name="connsiteX62" fmla="*/ 3353786 w 3849086"/>
              <a:gd name="connsiteY62" fmla="*/ 3975100 h 4247470"/>
              <a:gd name="connsiteX63" fmla="*/ 3341086 w 3849086"/>
              <a:gd name="connsiteY63" fmla="*/ 4013200 h 4247470"/>
              <a:gd name="connsiteX64" fmla="*/ 3302986 w 3849086"/>
              <a:gd name="connsiteY64" fmla="*/ 4152900 h 4247470"/>
              <a:gd name="connsiteX65" fmla="*/ 3277586 w 3849086"/>
              <a:gd name="connsiteY65" fmla="*/ 4203700 h 4247470"/>
              <a:gd name="connsiteX66" fmla="*/ 3074386 w 3849086"/>
              <a:gd name="connsiteY66" fmla="*/ 4229100 h 4247470"/>
              <a:gd name="connsiteX67" fmla="*/ 2871186 w 3849086"/>
              <a:gd name="connsiteY67" fmla="*/ 4229100 h 4247470"/>
              <a:gd name="connsiteX68" fmla="*/ 2833086 w 3849086"/>
              <a:gd name="connsiteY68" fmla="*/ 4216400 h 4247470"/>
              <a:gd name="connsiteX69" fmla="*/ 2794986 w 3849086"/>
              <a:gd name="connsiteY69" fmla="*/ 4191000 h 4247470"/>
              <a:gd name="connsiteX70" fmla="*/ 2667986 w 3849086"/>
              <a:gd name="connsiteY70" fmla="*/ 4178300 h 4247470"/>
              <a:gd name="connsiteX71" fmla="*/ 2426686 w 3849086"/>
              <a:gd name="connsiteY71" fmla="*/ 4165600 h 4247470"/>
              <a:gd name="connsiteX72" fmla="*/ 2198086 w 3849086"/>
              <a:gd name="connsiteY72" fmla="*/ 4140200 h 4247470"/>
              <a:gd name="connsiteX73" fmla="*/ 2109186 w 3849086"/>
              <a:gd name="connsiteY73" fmla="*/ 4114800 h 4247470"/>
              <a:gd name="connsiteX74" fmla="*/ 2058386 w 3849086"/>
              <a:gd name="connsiteY74" fmla="*/ 4102100 h 4247470"/>
              <a:gd name="connsiteX75" fmla="*/ 1829786 w 3849086"/>
              <a:gd name="connsiteY75" fmla="*/ 4076700 h 4247470"/>
              <a:gd name="connsiteX76" fmla="*/ 1778986 w 3849086"/>
              <a:gd name="connsiteY76" fmla="*/ 4064000 h 4247470"/>
              <a:gd name="connsiteX77" fmla="*/ 1639286 w 3849086"/>
              <a:gd name="connsiteY77" fmla="*/ 4013200 h 4247470"/>
              <a:gd name="connsiteX78" fmla="*/ 1474186 w 3849086"/>
              <a:gd name="connsiteY78" fmla="*/ 3987800 h 4247470"/>
              <a:gd name="connsiteX79" fmla="*/ 1397986 w 3849086"/>
              <a:gd name="connsiteY79" fmla="*/ 3975100 h 4247470"/>
              <a:gd name="connsiteX80" fmla="*/ 1347186 w 3849086"/>
              <a:gd name="connsiteY80" fmla="*/ 3962400 h 4247470"/>
              <a:gd name="connsiteX81" fmla="*/ 1131286 w 3849086"/>
              <a:gd name="connsiteY81" fmla="*/ 3949700 h 4247470"/>
              <a:gd name="connsiteX82" fmla="*/ 877286 w 3849086"/>
              <a:gd name="connsiteY82" fmla="*/ 3898900 h 4247470"/>
              <a:gd name="connsiteX83" fmla="*/ 737586 w 3849086"/>
              <a:gd name="connsiteY83" fmla="*/ 3860800 h 4247470"/>
              <a:gd name="connsiteX84" fmla="*/ 610586 w 3849086"/>
              <a:gd name="connsiteY84" fmla="*/ 3822700 h 4247470"/>
              <a:gd name="connsiteX85" fmla="*/ 356586 w 3849086"/>
              <a:gd name="connsiteY85" fmla="*/ 3746500 h 4247470"/>
              <a:gd name="connsiteX86" fmla="*/ 318486 w 3849086"/>
              <a:gd name="connsiteY86" fmla="*/ 3733800 h 4247470"/>
              <a:gd name="connsiteX87" fmla="*/ 280386 w 3849086"/>
              <a:gd name="connsiteY87" fmla="*/ 3721100 h 4247470"/>
              <a:gd name="connsiteX88" fmla="*/ 191486 w 3849086"/>
              <a:gd name="connsiteY88" fmla="*/ 3644900 h 4247470"/>
              <a:gd name="connsiteX89" fmla="*/ 153386 w 3849086"/>
              <a:gd name="connsiteY89" fmla="*/ 3568700 h 4247470"/>
              <a:gd name="connsiteX90" fmla="*/ 127986 w 3849086"/>
              <a:gd name="connsiteY90" fmla="*/ 3467100 h 4247470"/>
              <a:gd name="connsiteX91" fmla="*/ 115286 w 3849086"/>
              <a:gd name="connsiteY91" fmla="*/ 3327400 h 4247470"/>
              <a:gd name="connsiteX92" fmla="*/ 89886 w 3849086"/>
              <a:gd name="connsiteY92" fmla="*/ 3175000 h 4247470"/>
              <a:gd name="connsiteX93" fmla="*/ 64486 w 3849086"/>
              <a:gd name="connsiteY93" fmla="*/ 2489200 h 4247470"/>
              <a:gd name="connsiteX94" fmla="*/ 39086 w 3849086"/>
              <a:gd name="connsiteY94" fmla="*/ 2209800 h 4247470"/>
              <a:gd name="connsiteX95" fmla="*/ 986 w 3849086"/>
              <a:gd name="connsiteY95" fmla="*/ 2120900 h 4247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3849086" h="4247470">
                <a:moveTo>
                  <a:pt x="986" y="2120900"/>
                </a:moveTo>
                <a:cubicBezTo>
                  <a:pt x="-3247" y="2046817"/>
                  <a:pt x="7107" y="1883726"/>
                  <a:pt x="13686" y="1765300"/>
                </a:cubicBezTo>
                <a:cubicBezTo>
                  <a:pt x="14958" y="1742405"/>
                  <a:pt x="34839" y="1602407"/>
                  <a:pt x="39086" y="1574800"/>
                </a:cubicBezTo>
                <a:cubicBezTo>
                  <a:pt x="43002" y="1549349"/>
                  <a:pt x="46200" y="1523737"/>
                  <a:pt x="51786" y="1498600"/>
                </a:cubicBezTo>
                <a:cubicBezTo>
                  <a:pt x="63254" y="1446994"/>
                  <a:pt x="68708" y="1466175"/>
                  <a:pt x="89886" y="1409700"/>
                </a:cubicBezTo>
                <a:cubicBezTo>
                  <a:pt x="96015" y="1393357"/>
                  <a:pt x="96104" y="1375106"/>
                  <a:pt x="102586" y="1358900"/>
                </a:cubicBezTo>
                <a:cubicBezTo>
                  <a:pt x="113133" y="1332533"/>
                  <a:pt x="129499" y="1308802"/>
                  <a:pt x="140686" y="1282700"/>
                </a:cubicBezTo>
                <a:cubicBezTo>
                  <a:pt x="154934" y="1249455"/>
                  <a:pt x="166621" y="1215162"/>
                  <a:pt x="178786" y="1181100"/>
                </a:cubicBezTo>
                <a:cubicBezTo>
                  <a:pt x="203318" y="1112410"/>
                  <a:pt x="231444" y="1006864"/>
                  <a:pt x="267686" y="952500"/>
                </a:cubicBezTo>
                <a:lnTo>
                  <a:pt x="293086" y="914400"/>
                </a:lnTo>
                <a:cubicBezTo>
                  <a:pt x="316642" y="820177"/>
                  <a:pt x="288374" y="905319"/>
                  <a:pt x="343886" y="812800"/>
                </a:cubicBezTo>
                <a:cubicBezTo>
                  <a:pt x="428467" y="671832"/>
                  <a:pt x="322238" y="795723"/>
                  <a:pt x="470886" y="622300"/>
                </a:cubicBezTo>
                <a:cubicBezTo>
                  <a:pt x="541125" y="540354"/>
                  <a:pt x="626918" y="470803"/>
                  <a:pt x="686786" y="381000"/>
                </a:cubicBezTo>
                <a:cubicBezTo>
                  <a:pt x="797391" y="215093"/>
                  <a:pt x="717347" y="312808"/>
                  <a:pt x="851886" y="190500"/>
                </a:cubicBezTo>
                <a:cubicBezTo>
                  <a:pt x="869606" y="174391"/>
                  <a:pt x="887101" y="157882"/>
                  <a:pt x="902686" y="139700"/>
                </a:cubicBezTo>
                <a:cubicBezTo>
                  <a:pt x="912619" y="128111"/>
                  <a:pt x="914434" y="108426"/>
                  <a:pt x="928086" y="101600"/>
                </a:cubicBezTo>
                <a:cubicBezTo>
                  <a:pt x="951118" y="90084"/>
                  <a:pt x="978886" y="93133"/>
                  <a:pt x="1004286" y="88900"/>
                </a:cubicBezTo>
                <a:cubicBezTo>
                  <a:pt x="1021219" y="80433"/>
                  <a:pt x="1037125" y="69487"/>
                  <a:pt x="1055086" y="63500"/>
                </a:cubicBezTo>
                <a:cubicBezTo>
                  <a:pt x="1088204" y="52461"/>
                  <a:pt x="1122526" y="45292"/>
                  <a:pt x="1156686" y="38100"/>
                </a:cubicBezTo>
                <a:cubicBezTo>
                  <a:pt x="1303689" y="7152"/>
                  <a:pt x="1295371" y="12785"/>
                  <a:pt x="1448786" y="0"/>
                </a:cubicBezTo>
                <a:cubicBezTo>
                  <a:pt x="1588486" y="4233"/>
                  <a:pt x="1728461" y="2973"/>
                  <a:pt x="1867886" y="12700"/>
                </a:cubicBezTo>
                <a:cubicBezTo>
                  <a:pt x="1910953" y="15705"/>
                  <a:pt x="1994886" y="38100"/>
                  <a:pt x="1994886" y="38100"/>
                </a:cubicBezTo>
                <a:cubicBezTo>
                  <a:pt x="2143592" y="112453"/>
                  <a:pt x="1955277" y="26892"/>
                  <a:pt x="2325086" y="76200"/>
                </a:cubicBezTo>
                <a:cubicBezTo>
                  <a:pt x="2360938" y="80980"/>
                  <a:pt x="2391986" y="104094"/>
                  <a:pt x="2426686" y="114300"/>
                </a:cubicBezTo>
                <a:cubicBezTo>
                  <a:pt x="2464129" y="125313"/>
                  <a:pt x="2503733" y="128059"/>
                  <a:pt x="2540986" y="139700"/>
                </a:cubicBezTo>
                <a:cubicBezTo>
                  <a:pt x="2571759" y="149316"/>
                  <a:pt x="2599524" y="166956"/>
                  <a:pt x="2629886" y="177800"/>
                </a:cubicBezTo>
                <a:cubicBezTo>
                  <a:pt x="2658910" y="188166"/>
                  <a:pt x="2690288" y="191466"/>
                  <a:pt x="2718786" y="203200"/>
                </a:cubicBezTo>
                <a:cubicBezTo>
                  <a:pt x="2762551" y="221221"/>
                  <a:pt x="2803453" y="245533"/>
                  <a:pt x="2845786" y="266700"/>
                </a:cubicBezTo>
                <a:cubicBezTo>
                  <a:pt x="2862719" y="275167"/>
                  <a:pt x="2879008" y="285069"/>
                  <a:pt x="2896586" y="292100"/>
                </a:cubicBezTo>
                <a:cubicBezTo>
                  <a:pt x="2917753" y="300567"/>
                  <a:pt x="2938617" y="309832"/>
                  <a:pt x="2960086" y="317500"/>
                </a:cubicBezTo>
                <a:cubicBezTo>
                  <a:pt x="2987895" y="327432"/>
                  <a:pt x="3087704" y="353740"/>
                  <a:pt x="3125186" y="381000"/>
                </a:cubicBezTo>
                <a:cubicBezTo>
                  <a:pt x="3156750" y="403956"/>
                  <a:pt x="3182862" y="433782"/>
                  <a:pt x="3214086" y="457200"/>
                </a:cubicBezTo>
                <a:cubicBezTo>
                  <a:pt x="3250718" y="484674"/>
                  <a:pt x="3293783" y="503410"/>
                  <a:pt x="3328386" y="533400"/>
                </a:cubicBezTo>
                <a:cubicBezTo>
                  <a:pt x="3523709" y="702680"/>
                  <a:pt x="3254026" y="541130"/>
                  <a:pt x="3531586" y="749300"/>
                </a:cubicBezTo>
                <a:cubicBezTo>
                  <a:pt x="3548519" y="762000"/>
                  <a:pt x="3568324" y="771580"/>
                  <a:pt x="3582386" y="787400"/>
                </a:cubicBezTo>
                <a:cubicBezTo>
                  <a:pt x="3673914" y="890369"/>
                  <a:pt x="3608929" y="827785"/>
                  <a:pt x="3645886" y="901700"/>
                </a:cubicBezTo>
                <a:cubicBezTo>
                  <a:pt x="3652712" y="915352"/>
                  <a:pt x="3664460" y="926148"/>
                  <a:pt x="3671286" y="939800"/>
                </a:cubicBezTo>
                <a:cubicBezTo>
                  <a:pt x="3733423" y="1064075"/>
                  <a:pt x="3663239" y="953129"/>
                  <a:pt x="3722086" y="1041400"/>
                </a:cubicBezTo>
                <a:cubicBezTo>
                  <a:pt x="3730553" y="1075267"/>
                  <a:pt x="3734954" y="1110418"/>
                  <a:pt x="3747486" y="1143000"/>
                </a:cubicBezTo>
                <a:cubicBezTo>
                  <a:pt x="3756347" y="1166039"/>
                  <a:pt x="3775561" y="1183943"/>
                  <a:pt x="3785586" y="1206500"/>
                </a:cubicBezTo>
                <a:cubicBezTo>
                  <a:pt x="3792675" y="1222450"/>
                  <a:pt x="3793270" y="1240582"/>
                  <a:pt x="3798286" y="1257300"/>
                </a:cubicBezTo>
                <a:lnTo>
                  <a:pt x="3836386" y="1371600"/>
                </a:lnTo>
                <a:lnTo>
                  <a:pt x="3849086" y="1409700"/>
                </a:lnTo>
                <a:cubicBezTo>
                  <a:pt x="3844515" y="1491975"/>
                  <a:pt x="3852815" y="1601713"/>
                  <a:pt x="3823686" y="1689100"/>
                </a:cubicBezTo>
                <a:cubicBezTo>
                  <a:pt x="3816477" y="1710727"/>
                  <a:pt x="3806291" y="1731254"/>
                  <a:pt x="3798286" y="1752600"/>
                </a:cubicBezTo>
                <a:cubicBezTo>
                  <a:pt x="3793586" y="1765135"/>
                  <a:pt x="3789264" y="1777828"/>
                  <a:pt x="3785586" y="1790700"/>
                </a:cubicBezTo>
                <a:cubicBezTo>
                  <a:pt x="3780791" y="1807483"/>
                  <a:pt x="3779762" y="1825457"/>
                  <a:pt x="3772886" y="1841500"/>
                </a:cubicBezTo>
                <a:cubicBezTo>
                  <a:pt x="3759625" y="1872442"/>
                  <a:pt x="3732272" y="1894814"/>
                  <a:pt x="3709386" y="1917700"/>
                </a:cubicBezTo>
                <a:cubicBezTo>
                  <a:pt x="3680075" y="2034945"/>
                  <a:pt x="3721639" y="1905716"/>
                  <a:pt x="3658586" y="2006600"/>
                </a:cubicBezTo>
                <a:cubicBezTo>
                  <a:pt x="3646504" y="2025932"/>
                  <a:pt x="3643381" y="2049710"/>
                  <a:pt x="3633186" y="2070100"/>
                </a:cubicBezTo>
                <a:cubicBezTo>
                  <a:pt x="3622147" y="2092178"/>
                  <a:pt x="3606789" y="2111866"/>
                  <a:pt x="3595086" y="2133600"/>
                </a:cubicBezTo>
                <a:cubicBezTo>
                  <a:pt x="3577135" y="2166938"/>
                  <a:pt x="3565289" y="2203695"/>
                  <a:pt x="3544286" y="2235200"/>
                </a:cubicBezTo>
                <a:cubicBezTo>
                  <a:pt x="3517793" y="2274939"/>
                  <a:pt x="3477621" y="2339965"/>
                  <a:pt x="3442686" y="2374900"/>
                </a:cubicBezTo>
                <a:cubicBezTo>
                  <a:pt x="3415088" y="2402498"/>
                  <a:pt x="3383419" y="2425700"/>
                  <a:pt x="3353786" y="2451100"/>
                </a:cubicBezTo>
                <a:cubicBezTo>
                  <a:pt x="3341086" y="2501900"/>
                  <a:pt x="3323091" y="2551663"/>
                  <a:pt x="3315686" y="2603500"/>
                </a:cubicBezTo>
                <a:cubicBezTo>
                  <a:pt x="3311453" y="2633133"/>
                  <a:pt x="3306699" y="2662697"/>
                  <a:pt x="3302986" y="2692400"/>
                </a:cubicBezTo>
                <a:cubicBezTo>
                  <a:pt x="3298231" y="2730438"/>
                  <a:pt x="3294765" y="2768628"/>
                  <a:pt x="3290286" y="2806700"/>
                </a:cubicBezTo>
                <a:cubicBezTo>
                  <a:pt x="3286298" y="2840596"/>
                  <a:pt x="3281819" y="2874433"/>
                  <a:pt x="3277586" y="2908300"/>
                </a:cubicBezTo>
                <a:cubicBezTo>
                  <a:pt x="3281752" y="2966621"/>
                  <a:pt x="3285011" y="3090402"/>
                  <a:pt x="3302986" y="3162300"/>
                </a:cubicBezTo>
                <a:cubicBezTo>
                  <a:pt x="3309480" y="3188275"/>
                  <a:pt x="3319919" y="3213100"/>
                  <a:pt x="3328386" y="3238500"/>
                </a:cubicBezTo>
                <a:cubicBezTo>
                  <a:pt x="3332619" y="3251200"/>
                  <a:pt x="3335099" y="3264626"/>
                  <a:pt x="3341086" y="3276600"/>
                </a:cubicBezTo>
                <a:lnTo>
                  <a:pt x="3366486" y="3327400"/>
                </a:lnTo>
                <a:cubicBezTo>
                  <a:pt x="3362253" y="3543300"/>
                  <a:pt x="3361778" y="3759306"/>
                  <a:pt x="3353786" y="3975100"/>
                </a:cubicBezTo>
                <a:cubicBezTo>
                  <a:pt x="3353291" y="3988478"/>
                  <a:pt x="3344333" y="4000213"/>
                  <a:pt x="3341086" y="4013200"/>
                </a:cubicBezTo>
                <a:cubicBezTo>
                  <a:pt x="3327151" y="4068942"/>
                  <a:pt x="3330232" y="4098409"/>
                  <a:pt x="3302986" y="4152900"/>
                </a:cubicBezTo>
                <a:cubicBezTo>
                  <a:pt x="3294519" y="4169833"/>
                  <a:pt x="3295547" y="4197713"/>
                  <a:pt x="3277586" y="4203700"/>
                </a:cubicBezTo>
                <a:cubicBezTo>
                  <a:pt x="3212828" y="4225286"/>
                  <a:pt x="3142119" y="4220633"/>
                  <a:pt x="3074386" y="4229100"/>
                </a:cubicBezTo>
                <a:cubicBezTo>
                  <a:pt x="2988462" y="4257741"/>
                  <a:pt x="3030915" y="4249066"/>
                  <a:pt x="2871186" y="4229100"/>
                </a:cubicBezTo>
                <a:cubicBezTo>
                  <a:pt x="2857902" y="4227440"/>
                  <a:pt x="2845060" y="4222387"/>
                  <a:pt x="2833086" y="4216400"/>
                </a:cubicBezTo>
                <a:cubicBezTo>
                  <a:pt x="2819434" y="4209574"/>
                  <a:pt x="2809859" y="4194432"/>
                  <a:pt x="2794986" y="4191000"/>
                </a:cubicBezTo>
                <a:cubicBezTo>
                  <a:pt x="2753531" y="4181433"/>
                  <a:pt x="2710430" y="4181227"/>
                  <a:pt x="2667986" y="4178300"/>
                </a:cubicBezTo>
                <a:cubicBezTo>
                  <a:pt x="2587632" y="4172758"/>
                  <a:pt x="2507119" y="4169833"/>
                  <a:pt x="2426686" y="4165600"/>
                </a:cubicBezTo>
                <a:cubicBezTo>
                  <a:pt x="2272971" y="4134857"/>
                  <a:pt x="2476994" y="4173013"/>
                  <a:pt x="2198086" y="4140200"/>
                </a:cubicBezTo>
                <a:cubicBezTo>
                  <a:pt x="2164339" y="4136230"/>
                  <a:pt x="2140805" y="4123834"/>
                  <a:pt x="2109186" y="4114800"/>
                </a:cubicBezTo>
                <a:cubicBezTo>
                  <a:pt x="2092403" y="4110005"/>
                  <a:pt x="2075425" y="4105886"/>
                  <a:pt x="2058386" y="4102100"/>
                </a:cubicBezTo>
                <a:cubicBezTo>
                  <a:pt x="1958752" y="4079959"/>
                  <a:pt x="1970408" y="4087517"/>
                  <a:pt x="1829786" y="4076700"/>
                </a:cubicBezTo>
                <a:cubicBezTo>
                  <a:pt x="1812853" y="4072467"/>
                  <a:pt x="1795545" y="4069520"/>
                  <a:pt x="1778986" y="4064000"/>
                </a:cubicBezTo>
                <a:cubicBezTo>
                  <a:pt x="1703237" y="4038750"/>
                  <a:pt x="1722304" y="4033954"/>
                  <a:pt x="1639286" y="4013200"/>
                </a:cubicBezTo>
                <a:cubicBezTo>
                  <a:pt x="1613943" y="4006864"/>
                  <a:pt x="1495133" y="3991023"/>
                  <a:pt x="1474186" y="3987800"/>
                </a:cubicBezTo>
                <a:cubicBezTo>
                  <a:pt x="1448735" y="3983884"/>
                  <a:pt x="1423236" y="3980150"/>
                  <a:pt x="1397986" y="3975100"/>
                </a:cubicBezTo>
                <a:cubicBezTo>
                  <a:pt x="1380870" y="3971677"/>
                  <a:pt x="1364562" y="3964055"/>
                  <a:pt x="1347186" y="3962400"/>
                </a:cubicBezTo>
                <a:cubicBezTo>
                  <a:pt x="1275420" y="3955565"/>
                  <a:pt x="1203253" y="3953933"/>
                  <a:pt x="1131286" y="3949700"/>
                </a:cubicBezTo>
                <a:cubicBezTo>
                  <a:pt x="1046619" y="3932767"/>
                  <a:pt x="960587" y="3921618"/>
                  <a:pt x="877286" y="3898900"/>
                </a:cubicBezTo>
                <a:lnTo>
                  <a:pt x="737586" y="3860800"/>
                </a:lnTo>
                <a:cubicBezTo>
                  <a:pt x="695089" y="3848658"/>
                  <a:pt x="653171" y="3834529"/>
                  <a:pt x="610586" y="3822700"/>
                </a:cubicBezTo>
                <a:cubicBezTo>
                  <a:pt x="380262" y="3758721"/>
                  <a:pt x="659870" y="3847595"/>
                  <a:pt x="356586" y="3746500"/>
                </a:cubicBezTo>
                <a:lnTo>
                  <a:pt x="318486" y="3733800"/>
                </a:lnTo>
                <a:cubicBezTo>
                  <a:pt x="305786" y="3729567"/>
                  <a:pt x="291525" y="3728526"/>
                  <a:pt x="280386" y="3721100"/>
                </a:cubicBezTo>
                <a:cubicBezTo>
                  <a:pt x="222361" y="3682416"/>
                  <a:pt x="253079" y="3706493"/>
                  <a:pt x="191486" y="3644900"/>
                </a:cubicBezTo>
                <a:cubicBezTo>
                  <a:pt x="159564" y="3549135"/>
                  <a:pt x="202625" y="3667177"/>
                  <a:pt x="153386" y="3568700"/>
                </a:cubicBezTo>
                <a:cubicBezTo>
                  <a:pt x="140369" y="3542665"/>
                  <a:pt x="132816" y="3491252"/>
                  <a:pt x="127986" y="3467100"/>
                </a:cubicBezTo>
                <a:cubicBezTo>
                  <a:pt x="123753" y="3420533"/>
                  <a:pt x="119939" y="3373927"/>
                  <a:pt x="115286" y="3327400"/>
                </a:cubicBezTo>
                <a:cubicBezTo>
                  <a:pt x="103133" y="3205871"/>
                  <a:pt x="114001" y="3247345"/>
                  <a:pt x="89886" y="3175000"/>
                </a:cubicBezTo>
                <a:cubicBezTo>
                  <a:pt x="58867" y="2647678"/>
                  <a:pt x="98951" y="3368062"/>
                  <a:pt x="64486" y="2489200"/>
                </a:cubicBezTo>
                <a:cubicBezTo>
                  <a:pt x="63297" y="2458890"/>
                  <a:pt x="51147" y="2266084"/>
                  <a:pt x="39086" y="2209800"/>
                </a:cubicBezTo>
                <a:cubicBezTo>
                  <a:pt x="12347" y="2085019"/>
                  <a:pt x="5219" y="2194983"/>
                  <a:pt x="986" y="2120900"/>
                </a:cubicBezTo>
                <a:close/>
              </a:path>
            </a:pathLst>
          </a:custGeom>
          <a:solidFill>
            <a:srgbClr val="40BFD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8" name="Imagen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79400" y="1993900"/>
            <a:ext cx="5410200" cy="5410200"/>
          </a:xfrm>
          <a:prstGeom prst="rect">
            <a:avLst/>
          </a:prstGeom>
        </p:spPr>
      </p:pic>
      <p:sp>
        <p:nvSpPr>
          <p:cNvPr id="9" name="Forma libre 8"/>
          <p:cNvSpPr/>
          <p:nvPr userDrawn="1"/>
        </p:nvSpPr>
        <p:spPr>
          <a:xfrm>
            <a:off x="7632700" y="173454"/>
            <a:ext cx="4203700" cy="3776246"/>
          </a:xfrm>
          <a:custGeom>
            <a:avLst/>
            <a:gdLst>
              <a:gd name="connsiteX0" fmla="*/ 1371600 w 4203700"/>
              <a:gd name="connsiteY0" fmla="*/ 17046 h 3776246"/>
              <a:gd name="connsiteX1" fmla="*/ 1117600 w 4203700"/>
              <a:gd name="connsiteY1" fmla="*/ 29746 h 3776246"/>
              <a:gd name="connsiteX2" fmla="*/ 1016000 w 4203700"/>
              <a:gd name="connsiteY2" fmla="*/ 67846 h 3776246"/>
              <a:gd name="connsiteX3" fmla="*/ 927100 w 4203700"/>
              <a:gd name="connsiteY3" fmla="*/ 80546 h 3776246"/>
              <a:gd name="connsiteX4" fmla="*/ 889000 w 4203700"/>
              <a:gd name="connsiteY4" fmla="*/ 105946 h 3776246"/>
              <a:gd name="connsiteX5" fmla="*/ 749300 w 4203700"/>
              <a:gd name="connsiteY5" fmla="*/ 131346 h 3776246"/>
              <a:gd name="connsiteX6" fmla="*/ 673100 w 4203700"/>
              <a:gd name="connsiteY6" fmla="*/ 156746 h 3776246"/>
              <a:gd name="connsiteX7" fmla="*/ 596900 w 4203700"/>
              <a:gd name="connsiteY7" fmla="*/ 220246 h 3776246"/>
              <a:gd name="connsiteX8" fmla="*/ 584200 w 4203700"/>
              <a:gd name="connsiteY8" fmla="*/ 258346 h 3776246"/>
              <a:gd name="connsiteX9" fmla="*/ 482600 w 4203700"/>
              <a:gd name="connsiteY9" fmla="*/ 372646 h 3776246"/>
              <a:gd name="connsiteX10" fmla="*/ 444500 w 4203700"/>
              <a:gd name="connsiteY10" fmla="*/ 398046 h 3776246"/>
              <a:gd name="connsiteX11" fmla="*/ 342900 w 4203700"/>
              <a:gd name="connsiteY11" fmla="*/ 486946 h 3776246"/>
              <a:gd name="connsiteX12" fmla="*/ 304800 w 4203700"/>
              <a:gd name="connsiteY12" fmla="*/ 550446 h 3776246"/>
              <a:gd name="connsiteX13" fmla="*/ 266700 w 4203700"/>
              <a:gd name="connsiteY13" fmla="*/ 588546 h 3776246"/>
              <a:gd name="connsiteX14" fmla="*/ 215900 w 4203700"/>
              <a:gd name="connsiteY14" fmla="*/ 690146 h 3776246"/>
              <a:gd name="connsiteX15" fmla="*/ 190500 w 4203700"/>
              <a:gd name="connsiteY15" fmla="*/ 728246 h 3776246"/>
              <a:gd name="connsiteX16" fmla="*/ 127000 w 4203700"/>
              <a:gd name="connsiteY16" fmla="*/ 880646 h 3776246"/>
              <a:gd name="connsiteX17" fmla="*/ 114300 w 4203700"/>
              <a:gd name="connsiteY17" fmla="*/ 969546 h 3776246"/>
              <a:gd name="connsiteX18" fmla="*/ 88900 w 4203700"/>
              <a:gd name="connsiteY18" fmla="*/ 1007646 h 3776246"/>
              <a:gd name="connsiteX19" fmla="*/ 63500 w 4203700"/>
              <a:gd name="connsiteY19" fmla="*/ 1109246 h 3776246"/>
              <a:gd name="connsiteX20" fmla="*/ 50800 w 4203700"/>
              <a:gd name="connsiteY20" fmla="*/ 1325146 h 3776246"/>
              <a:gd name="connsiteX21" fmla="*/ 25400 w 4203700"/>
              <a:gd name="connsiteY21" fmla="*/ 1464846 h 3776246"/>
              <a:gd name="connsiteX22" fmla="*/ 12700 w 4203700"/>
              <a:gd name="connsiteY22" fmla="*/ 1617246 h 3776246"/>
              <a:gd name="connsiteX23" fmla="*/ 0 w 4203700"/>
              <a:gd name="connsiteY23" fmla="*/ 1718846 h 3776246"/>
              <a:gd name="connsiteX24" fmla="*/ 12700 w 4203700"/>
              <a:gd name="connsiteY24" fmla="*/ 2163346 h 3776246"/>
              <a:gd name="connsiteX25" fmla="*/ 38100 w 4203700"/>
              <a:gd name="connsiteY25" fmla="*/ 2201446 h 3776246"/>
              <a:gd name="connsiteX26" fmla="*/ 76200 w 4203700"/>
              <a:gd name="connsiteY26" fmla="*/ 2315746 h 3776246"/>
              <a:gd name="connsiteX27" fmla="*/ 101600 w 4203700"/>
              <a:gd name="connsiteY27" fmla="*/ 2379246 h 3776246"/>
              <a:gd name="connsiteX28" fmla="*/ 127000 w 4203700"/>
              <a:gd name="connsiteY28" fmla="*/ 2455446 h 3776246"/>
              <a:gd name="connsiteX29" fmla="*/ 139700 w 4203700"/>
              <a:gd name="connsiteY29" fmla="*/ 2518946 h 3776246"/>
              <a:gd name="connsiteX30" fmla="*/ 203200 w 4203700"/>
              <a:gd name="connsiteY30" fmla="*/ 2620546 h 3776246"/>
              <a:gd name="connsiteX31" fmla="*/ 254000 w 4203700"/>
              <a:gd name="connsiteY31" fmla="*/ 2722146 h 3776246"/>
              <a:gd name="connsiteX32" fmla="*/ 304800 w 4203700"/>
              <a:gd name="connsiteY32" fmla="*/ 2760246 h 3776246"/>
              <a:gd name="connsiteX33" fmla="*/ 381000 w 4203700"/>
              <a:gd name="connsiteY33" fmla="*/ 2874546 h 3776246"/>
              <a:gd name="connsiteX34" fmla="*/ 431800 w 4203700"/>
              <a:gd name="connsiteY34" fmla="*/ 2950746 h 3776246"/>
              <a:gd name="connsiteX35" fmla="*/ 444500 w 4203700"/>
              <a:gd name="connsiteY35" fmla="*/ 3014246 h 3776246"/>
              <a:gd name="connsiteX36" fmla="*/ 533400 w 4203700"/>
              <a:gd name="connsiteY36" fmla="*/ 3026946 h 3776246"/>
              <a:gd name="connsiteX37" fmla="*/ 596900 w 4203700"/>
              <a:gd name="connsiteY37" fmla="*/ 3052346 h 3776246"/>
              <a:gd name="connsiteX38" fmla="*/ 673100 w 4203700"/>
              <a:gd name="connsiteY38" fmla="*/ 3077746 h 3776246"/>
              <a:gd name="connsiteX39" fmla="*/ 889000 w 4203700"/>
              <a:gd name="connsiteY39" fmla="*/ 3204746 h 3776246"/>
              <a:gd name="connsiteX40" fmla="*/ 927100 w 4203700"/>
              <a:gd name="connsiteY40" fmla="*/ 3242846 h 3776246"/>
              <a:gd name="connsiteX41" fmla="*/ 990600 w 4203700"/>
              <a:gd name="connsiteY41" fmla="*/ 3280946 h 3776246"/>
              <a:gd name="connsiteX42" fmla="*/ 1117600 w 4203700"/>
              <a:gd name="connsiteY42" fmla="*/ 3369846 h 3776246"/>
              <a:gd name="connsiteX43" fmla="*/ 1130300 w 4203700"/>
              <a:gd name="connsiteY43" fmla="*/ 3407946 h 3776246"/>
              <a:gd name="connsiteX44" fmla="*/ 1206500 w 4203700"/>
              <a:gd name="connsiteY44" fmla="*/ 3433346 h 3776246"/>
              <a:gd name="connsiteX45" fmla="*/ 1384300 w 4203700"/>
              <a:gd name="connsiteY45" fmla="*/ 3534946 h 3776246"/>
              <a:gd name="connsiteX46" fmla="*/ 1473200 w 4203700"/>
              <a:gd name="connsiteY46" fmla="*/ 3573046 h 3776246"/>
              <a:gd name="connsiteX47" fmla="*/ 1651000 w 4203700"/>
              <a:gd name="connsiteY47" fmla="*/ 3687346 h 3776246"/>
              <a:gd name="connsiteX48" fmla="*/ 1778000 w 4203700"/>
              <a:gd name="connsiteY48" fmla="*/ 3750846 h 3776246"/>
              <a:gd name="connsiteX49" fmla="*/ 1892300 w 4203700"/>
              <a:gd name="connsiteY49" fmla="*/ 3776246 h 3776246"/>
              <a:gd name="connsiteX50" fmla="*/ 2501900 w 4203700"/>
              <a:gd name="connsiteY50" fmla="*/ 3763546 h 3776246"/>
              <a:gd name="connsiteX51" fmla="*/ 2578100 w 4203700"/>
              <a:gd name="connsiteY51" fmla="*/ 3750846 h 3776246"/>
              <a:gd name="connsiteX52" fmla="*/ 2628900 w 4203700"/>
              <a:gd name="connsiteY52" fmla="*/ 3712746 h 3776246"/>
              <a:gd name="connsiteX53" fmla="*/ 2781300 w 4203700"/>
              <a:gd name="connsiteY53" fmla="*/ 3623846 h 3776246"/>
              <a:gd name="connsiteX54" fmla="*/ 2959100 w 4203700"/>
              <a:gd name="connsiteY54" fmla="*/ 3534946 h 3776246"/>
              <a:gd name="connsiteX55" fmla="*/ 3035300 w 4203700"/>
              <a:gd name="connsiteY55" fmla="*/ 3496846 h 3776246"/>
              <a:gd name="connsiteX56" fmla="*/ 3175000 w 4203700"/>
              <a:gd name="connsiteY56" fmla="*/ 3407946 h 3776246"/>
              <a:gd name="connsiteX57" fmla="*/ 3263900 w 4203700"/>
              <a:gd name="connsiteY57" fmla="*/ 3357146 h 3776246"/>
              <a:gd name="connsiteX58" fmla="*/ 3378200 w 4203700"/>
              <a:gd name="connsiteY58" fmla="*/ 3255546 h 3776246"/>
              <a:gd name="connsiteX59" fmla="*/ 3441700 w 4203700"/>
              <a:gd name="connsiteY59" fmla="*/ 3217446 h 3776246"/>
              <a:gd name="connsiteX60" fmla="*/ 3492500 w 4203700"/>
              <a:gd name="connsiteY60" fmla="*/ 3166646 h 3776246"/>
              <a:gd name="connsiteX61" fmla="*/ 3568700 w 4203700"/>
              <a:gd name="connsiteY61" fmla="*/ 3103146 h 3776246"/>
              <a:gd name="connsiteX62" fmla="*/ 3632200 w 4203700"/>
              <a:gd name="connsiteY62" fmla="*/ 3039646 h 3776246"/>
              <a:gd name="connsiteX63" fmla="*/ 3721100 w 4203700"/>
              <a:gd name="connsiteY63" fmla="*/ 2963446 h 3776246"/>
              <a:gd name="connsiteX64" fmla="*/ 3873500 w 4203700"/>
              <a:gd name="connsiteY64" fmla="*/ 2747546 h 3776246"/>
              <a:gd name="connsiteX65" fmla="*/ 3924300 w 4203700"/>
              <a:gd name="connsiteY65" fmla="*/ 2671346 h 3776246"/>
              <a:gd name="connsiteX66" fmla="*/ 4025900 w 4203700"/>
              <a:gd name="connsiteY66" fmla="*/ 2455446 h 3776246"/>
              <a:gd name="connsiteX67" fmla="*/ 4038600 w 4203700"/>
              <a:gd name="connsiteY67" fmla="*/ 2417346 h 3776246"/>
              <a:gd name="connsiteX68" fmla="*/ 4064000 w 4203700"/>
              <a:gd name="connsiteY68" fmla="*/ 2366546 h 3776246"/>
              <a:gd name="connsiteX69" fmla="*/ 4076700 w 4203700"/>
              <a:gd name="connsiteY69" fmla="*/ 2315746 h 3776246"/>
              <a:gd name="connsiteX70" fmla="*/ 4089400 w 4203700"/>
              <a:gd name="connsiteY70" fmla="*/ 2239546 h 3776246"/>
              <a:gd name="connsiteX71" fmla="*/ 4102100 w 4203700"/>
              <a:gd name="connsiteY71" fmla="*/ 2150646 h 3776246"/>
              <a:gd name="connsiteX72" fmla="*/ 4127500 w 4203700"/>
              <a:gd name="connsiteY72" fmla="*/ 2049046 h 3776246"/>
              <a:gd name="connsiteX73" fmla="*/ 4140200 w 4203700"/>
              <a:gd name="connsiteY73" fmla="*/ 1922046 h 3776246"/>
              <a:gd name="connsiteX74" fmla="*/ 4165600 w 4203700"/>
              <a:gd name="connsiteY74" fmla="*/ 1731546 h 3776246"/>
              <a:gd name="connsiteX75" fmla="*/ 4203700 w 4203700"/>
              <a:gd name="connsiteY75" fmla="*/ 1528346 h 3776246"/>
              <a:gd name="connsiteX76" fmla="*/ 4178300 w 4203700"/>
              <a:gd name="connsiteY76" fmla="*/ 1160046 h 3776246"/>
              <a:gd name="connsiteX77" fmla="*/ 4165600 w 4203700"/>
              <a:gd name="connsiteY77" fmla="*/ 1071146 h 3776246"/>
              <a:gd name="connsiteX78" fmla="*/ 4114800 w 4203700"/>
              <a:gd name="connsiteY78" fmla="*/ 867946 h 3776246"/>
              <a:gd name="connsiteX79" fmla="*/ 4051300 w 4203700"/>
              <a:gd name="connsiteY79" fmla="*/ 715546 h 3776246"/>
              <a:gd name="connsiteX80" fmla="*/ 4025900 w 4203700"/>
              <a:gd name="connsiteY80" fmla="*/ 677446 h 3776246"/>
              <a:gd name="connsiteX81" fmla="*/ 3962400 w 4203700"/>
              <a:gd name="connsiteY81" fmla="*/ 639346 h 3776246"/>
              <a:gd name="connsiteX82" fmla="*/ 3860800 w 4203700"/>
              <a:gd name="connsiteY82" fmla="*/ 563146 h 3776246"/>
              <a:gd name="connsiteX83" fmla="*/ 3721100 w 4203700"/>
              <a:gd name="connsiteY83" fmla="*/ 423446 h 3776246"/>
              <a:gd name="connsiteX84" fmla="*/ 3632200 w 4203700"/>
              <a:gd name="connsiteY84" fmla="*/ 334546 h 3776246"/>
              <a:gd name="connsiteX85" fmla="*/ 3454400 w 4203700"/>
              <a:gd name="connsiteY85" fmla="*/ 220246 h 3776246"/>
              <a:gd name="connsiteX86" fmla="*/ 3225800 w 4203700"/>
              <a:gd name="connsiteY86" fmla="*/ 105946 h 3776246"/>
              <a:gd name="connsiteX87" fmla="*/ 3149600 w 4203700"/>
              <a:gd name="connsiteY87" fmla="*/ 80546 h 3776246"/>
              <a:gd name="connsiteX88" fmla="*/ 2755900 w 4203700"/>
              <a:gd name="connsiteY88" fmla="*/ 67846 h 3776246"/>
              <a:gd name="connsiteX89" fmla="*/ 2679700 w 4203700"/>
              <a:gd name="connsiteY89" fmla="*/ 55146 h 3776246"/>
              <a:gd name="connsiteX90" fmla="*/ 2578100 w 4203700"/>
              <a:gd name="connsiteY90" fmla="*/ 29746 h 3776246"/>
              <a:gd name="connsiteX91" fmla="*/ 1854200 w 4203700"/>
              <a:gd name="connsiteY91" fmla="*/ 17046 h 3776246"/>
              <a:gd name="connsiteX92" fmla="*/ 1409700 w 4203700"/>
              <a:gd name="connsiteY92" fmla="*/ 17046 h 3776246"/>
              <a:gd name="connsiteX93" fmla="*/ 1371600 w 4203700"/>
              <a:gd name="connsiteY93" fmla="*/ 17046 h 3776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203700" h="3776246">
                <a:moveTo>
                  <a:pt x="1371600" y="17046"/>
                </a:moveTo>
                <a:cubicBezTo>
                  <a:pt x="1322917" y="19163"/>
                  <a:pt x="1202080" y="22706"/>
                  <a:pt x="1117600" y="29746"/>
                </a:cubicBezTo>
                <a:cubicBezTo>
                  <a:pt x="1035826" y="36561"/>
                  <a:pt x="1096087" y="46004"/>
                  <a:pt x="1016000" y="67846"/>
                </a:cubicBezTo>
                <a:cubicBezTo>
                  <a:pt x="987121" y="75722"/>
                  <a:pt x="956733" y="76313"/>
                  <a:pt x="927100" y="80546"/>
                </a:cubicBezTo>
                <a:cubicBezTo>
                  <a:pt x="914400" y="89013"/>
                  <a:pt x="903029" y="99933"/>
                  <a:pt x="889000" y="105946"/>
                </a:cubicBezTo>
                <a:cubicBezTo>
                  <a:pt x="859060" y="118777"/>
                  <a:pt x="769901" y="128403"/>
                  <a:pt x="749300" y="131346"/>
                </a:cubicBezTo>
                <a:cubicBezTo>
                  <a:pt x="723900" y="139813"/>
                  <a:pt x="692032" y="137814"/>
                  <a:pt x="673100" y="156746"/>
                </a:cubicBezTo>
                <a:cubicBezTo>
                  <a:pt x="624207" y="205639"/>
                  <a:pt x="649944" y="184883"/>
                  <a:pt x="596900" y="220246"/>
                </a:cubicBezTo>
                <a:cubicBezTo>
                  <a:pt x="592667" y="232946"/>
                  <a:pt x="591626" y="247207"/>
                  <a:pt x="584200" y="258346"/>
                </a:cubicBezTo>
                <a:cubicBezTo>
                  <a:pt x="571245" y="277778"/>
                  <a:pt x="510377" y="349499"/>
                  <a:pt x="482600" y="372646"/>
                </a:cubicBezTo>
                <a:cubicBezTo>
                  <a:pt x="470874" y="382417"/>
                  <a:pt x="456920" y="389174"/>
                  <a:pt x="444500" y="398046"/>
                </a:cubicBezTo>
                <a:cubicBezTo>
                  <a:pt x="407980" y="424132"/>
                  <a:pt x="370837" y="451027"/>
                  <a:pt x="342900" y="486946"/>
                </a:cubicBezTo>
                <a:cubicBezTo>
                  <a:pt x="327745" y="506431"/>
                  <a:pt x="319611" y="530699"/>
                  <a:pt x="304800" y="550446"/>
                </a:cubicBezTo>
                <a:cubicBezTo>
                  <a:pt x="294024" y="564814"/>
                  <a:pt x="276343" y="573393"/>
                  <a:pt x="266700" y="588546"/>
                </a:cubicBezTo>
                <a:cubicBezTo>
                  <a:pt x="246372" y="620490"/>
                  <a:pt x="236903" y="658641"/>
                  <a:pt x="215900" y="690146"/>
                </a:cubicBezTo>
                <a:cubicBezTo>
                  <a:pt x="207433" y="702846"/>
                  <a:pt x="196371" y="714157"/>
                  <a:pt x="190500" y="728246"/>
                </a:cubicBezTo>
                <a:cubicBezTo>
                  <a:pt x="118955" y="899953"/>
                  <a:pt x="185554" y="792815"/>
                  <a:pt x="127000" y="880646"/>
                </a:cubicBezTo>
                <a:cubicBezTo>
                  <a:pt x="122767" y="910279"/>
                  <a:pt x="122902" y="940874"/>
                  <a:pt x="114300" y="969546"/>
                </a:cubicBezTo>
                <a:cubicBezTo>
                  <a:pt x="109914" y="984166"/>
                  <a:pt x="94116" y="993301"/>
                  <a:pt x="88900" y="1007646"/>
                </a:cubicBezTo>
                <a:cubicBezTo>
                  <a:pt x="76970" y="1040453"/>
                  <a:pt x="63500" y="1109246"/>
                  <a:pt x="63500" y="1109246"/>
                </a:cubicBezTo>
                <a:cubicBezTo>
                  <a:pt x="59267" y="1181213"/>
                  <a:pt x="57045" y="1253326"/>
                  <a:pt x="50800" y="1325146"/>
                </a:cubicBezTo>
                <a:cubicBezTo>
                  <a:pt x="48300" y="1353894"/>
                  <a:pt x="31625" y="1433722"/>
                  <a:pt x="25400" y="1464846"/>
                </a:cubicBezTo>
                <a:cubicBezTo>
                  <a:pt x="21167" y="1515646"/>
                  <a:pt x="17772" y="1566523"/>
                  <a:pt x="12700" y="1617246"/>
                </a:cubicBezTo>
                <a:cubicBezTo>
                  <a:pt x="9304" y="1651207"/>
                  <a:pt x="0" y="1684716"/>
                  <a:pt x="0" y="1718846"/>
                </a:cubicBezTo>
                <a:cubicBezTo>
                  <a:pt x="0" y="1867073"/>
                  <a:pt x="1034" y="2015579"/>
                  <a:pt x="12700" y="2163346"/>
                </a:cubicBezTo>
                <a:cubicBezTo>
                  <a:pt x="13901" y="2178562"/>
                  <a:pt x="32229" y="2187357"/>
                  <a:pt x="38100" y="2201446"/>
                </a:cubicBezTo>
                <a:cubicBezTo>
                  <a:pt x="53547" y="2238518"/>
                  <a:pt x="62692" y="2277925"/>
                  <a:pt x="76200" y="2315746"/>
                </a:cubicBezTo>
                <a:cubicBezTo>
                  <a:pt x="83868" y="2337215"/>
                  <a:pt x="93809" y="2357821"/>
                  <a:pt x="101600" y="2379246"/>
                </a:cubicBezTo>
                <a:cubicBezTo>
                  <a:pt x="110750" y="2404408"/>
                  <a:pt x="119955" y="2429615"/>
                  <a:pt x="127000" y="2455446"/>
                </a:cubicBezTo>
                <a:cubicBezTo>
                  <a:pt x="132680" y="2476271"/>
                  <a:pt x="132874" y="2498468"/>
                  <a:pt x="139700" y="2518946"/>
                </a:cubicBezTo>
                <a:cubicBezTo>
                  <a:pt x="153646" y="2560785"/>
                  <a:pt x="177130" y="2585785"/>
                  <a:pt x="203200" y="2620546"/>
                </a:cubicBezTo>
                <a:cubicBezTo>
                  <a:pt x="216824" y="2661419"/>
                  <a:pt x="221701" y="2685233"/>
                  <a:pt x="254000" y="2722146"/>
                </a:cubicBezTo>
                <a:cubicBezTo>
                  <a:pt x="267938" y="2738076"/>
                  <a:pt x="287867" y="2747546"/>
                  <a:pt x="304800" y="2760246"/>
                </a:cubicBezTo>
                <a:cubicBezTo>
                  <a:pt x="378472" y="2883032"/>
                  <a:pt x="306925" y="2768725"/>
                  <a:pt x="381000" y="2874546"/>
                </a:cubicBezTo>
                <a:cubicBezTo>
                  <a:pt x="398506" y="2899555"/>
                  <a:pt x="431800" y="2950746"/>
                  <a:pt x="431800" y="2950746"/>
                </a:cubicBezTo>
                <a:cubicBezTo>
                  <a:pt x="436033" y="2971913"/>
                  <a:pt x="427231" y="3001294"/>
                  <a:pt x="444500" y="3014246"/>
                </a:cubicBezTo>
                <a:cubicBezTo>
                  <a:pt x="468447" y="3032207"/>
                  <a:pt x="504360" y="3019686"/>
                  <a:pt x="533400" y="3026946"/>
                </a:cubicBezTo>
                <a:cubicBezTo>
                  <a:pt x="555517" y="3032475"/>
                  <a:pt x="575475" y="3044555"/>
                  <a:pt x="596900" y="3052346"/>
                </a:cubicBezTo>
                <a:cubicBezTo>
                  <a:pt x="622062" y="3061496"/>
                  <a:pt x="648386" y="3067448"/>
                  <a:pt x="673100" y="3077746"/>
                </a:cubicBezTo>
                <a:cubicBezTo>
                  <a:pt x="728241" y="3100721"/>
                  <a:pt x="862228" y="3177974"/>
                  <a:pt x="889000" y="3204746"/>
                </a:cubicBezTo>
                <a:cubicBezTo>
                  <a:pt x="901700" y="3217446"/>
                  <a:pt x="912732" y="3232070"/>
                  <a:pt x="927100" y="3242846"/>
                </a:cubicBezTo>
                <a:cubicBezTo>
                  <a:pt x="946847" y="3257657"/>
                  <a:pt x="969775" y="3267694"/>
                  <a:pt x="990600" y="3280946"/>
                </a:cubicBezTo>
                <a:cubicBezTo>
                  <a:pt x="1059395" y="3324725"/>
                  <a:pt x="1059724" y="3326439"/>
                  <a:pt x="1117600" y="3369846"/>
                </a:cubicBezTo>
                <a:cubicBezTo>
                  <a:pt x="1121833" y="3382546"/>
                  <a:pt x="1119407" y="3400165"/>
                  <a:pt x="1130300" y="3407946"/>
                </a:cubicBezTo>
                <a:cubicBezTo>
                  <a:pt x="1152087" y="3423508"/>
                  <a:pt x="1184223" y="3418494"/>
                  <a:pt x="1206500" y="3433346"/>
                </a:cubicBezTo>
                <a:cubicBezTo>
                  <a:pt x="1296884" y="3493602"/>
                  <a:pt x="1276880" y="3484817"/>
                  <a:pt x="1384300" y="3534946"/>
                </a:cubicBezTo>
                <a:cubicBezTo>
                  <a:pt x="1413515" y="3548580"/>
                  <a:pt x="1445208" y="3557050"/>
                  <a:pt x="1473200" y="3573046"/>
                </a:cubicBezTo>
                <a:cubicBezTo>
                  <a:pt x="1534374" y="3608002"/>
                  <a:pt x="1587982" y="3655837"/>
                  <a:pt x="1651000" y="3687346"/>
                </a:cubicBezTo>
                <a:cubicBezTo>
                  <a:pt x="1693333" y="3708513"/>
                  <a:pt x="1731314" y="3743065"/>
                  <a:pt x="1778000" y="3750846"/>
                </a:cubicBezTo>
                <a:cubicBezTo>
                  <a:pt x="1867405" y="3765747"/>
                  <a:pt x="1829771" y="3755403"/>
                  <a:pt x="1892300" y="3776246"/>
                </a:cubicBezTo>
                <a:lnTo>
                  <a:pt x="2501900" y="3763546"/>
                </a:lnTo>
                <a:cubicBezTo>
                  <a:pt x="2527633" y="3762593"/>
                  <a:pt x="2554191" y="3760409"/>
                  <a:pt x="2578100" y="3750846"/>
                </a:cubicBezTo>
                <a:cubicBezTo>
                  <a:pt x="2597753" y="3742985"/>
                  <a:pt x="2611288" y="3724487"/>
                  <a:pt x="2628900" y="3712746"/>
                </a:cubicBezTo>
                <a:cubicBezTo>
                  <a:pt x="2684333" y="3675791"/>
                  <a:pt x="2724275" y="3649767"/>
                  <a:pt x="2781300" y="3623846"/>
                </a:cubicBezTo>
                <a:cubicBezTo>
                  <a:pt x="2982176" y="3532539"/>
                  <a:pt x="2756877" y="3643835"/>
                  <a:pt x="2959100" y="3534946"/>
                </a:cubicBezTo>
                <a:cubicBezTo>
                  <a:pt x="2984104" y="3521482"/>
                  <a:pt x="3010823" y="3511244"/>
                  <a:pt x="3035300" y="3496846"/>
                </a:cubicBezTo>
                <a:cubicBezTo>
                  <a:pt x="3082875" y="3468861"/>
                  <a:pt x="3125631" y="3432630"/>
                  <a:pt x="3175000" y="3407946"/>
                </a:cubicBezTo>
                <a:cubicBezTo>
                  <a:pt x="3224609" y="3383142"/>
                  <a:pt x="3222015" y="3387064"/>
                  <a:pt x="3263900" y="3357146"/>
                </a:cubicBezTo>
                <a:cubicBezTo>
                  <a:pt x="3436967" y="3233527"/>
                  <a:pt x="3160688" y="3429555"/>
                  <a:pt x="3378200" y="3255546"/>
                </a:cubicBezTo>
                <a:cubicBezTo>
                  <a:pt x="3397475" y="3240126"/>
                  <a:pt x="3422215" y="3232601"/>
                  <a:pt x="3441700" y="3217446"/>
                </a:cubicBezTo>
                <a:cubicBezTo>
                  <a:pt x="3460603" y="3202744"/>
                  <a:pt x="3474700" y="3182666"/>
                  <a:pt x="3492500" y="3166646"/>
                </a:cubicBezTo>
                <a:cubicBezTo>
                  <a:pt x="3517076" y="3144528"/>
                  <a:pt x="3544235" y="3125387"/>
                  <a:pt x="3568700" y="3103146"/>
                </a:cubicBezTo>
                <a:cubicBezTo>
                  <a:pt x="3590850" y="3083010"/>
                  <a:pt x="3610134" y="3059873"/>
                  <a:pt x="3632200" y="3039646"/>
                </a:cubicBezTo>
                <a:cubicBezTo>
                  <a:pt x="3660971" y="3013273"/>
                  <a:pt x="3693502" y="2991044"/>
                  <a:pt x="3721100" y="2963446"/>
                </a:cubicBezTo>
                <a:cubicBezTo>
                  <a:pt x="3765570" y="2918976"/>
                  <a:pt x="3857027" y="2772255"/>
                  <a:pt x="3873500" y="2747546"/>
                </a:cubicBezTo>
                <a:cubicBezTo>
                  <a:pt x="3890433" y="2722146"/>
                  <a:pt x="3912275" y="2699405"/>
                  <a:pt x="3924300" y="2671346"/>
                </a:cubicBezTo>
                <a:cubicBezTo>
                  <a:pt x="4034120" y="2415099"/>
                  <a:pt x="3870064" y="2793092"/>
                  <a:pt x="4025900" y="2455446"/>
                </a:cubicBezTo>
                <a:cubicBezTo>
                  <a:pt x="4031510" y="2443291"/>
                  <a:pt x="4033327" y="2429651"/>
                  <a:pt x="4038600" y="2417346"/>
                </a:cubicBezTo>
                <a:cubicBezTo>
                  <a:pt x="4046058" y="2399945"/>
                  <a:pt x="4057353" y="2384273"/>
                  <a:pt x="4064000" y="2366546"/>
                </a:cubicBezTo>
                <a:cubicBezTo>
                  <a:pt x="4070129" y="2350203"/>
                  <a:pt x="4073277" y="2332862"/>
                  <a:pt x="4076700" y="2315746"/>
                </a:cubicBezTo>
                <a:cubicBezTo>
                  <a:pt x="4081750" y="2290496"/>
                  <a:pt x="4085484" y="2264997"/>
                  <a:pt x="4089400" y="2239546"/>
                </a:cubicBezTo>
                <a:cubicBezTo>
                  <a:pt x="4093952" y="2209960"/>
                  <a:pt x="4096229" y="2179999"/>
                  <a:pt x="4102100" y="2150646"/>
                </a:cubicBezTo>
                <a:cubicBezTo>
                  <a:pt x="4108946" y="2116415"/>
                  <a:pt x="4119033" y="2082913"/>
                  <a:pt x="4127500" y="2049046"/>
                </a:cubicBezTo>
                <a:cubicBezTo>
                  <a:pt x="4131733" y="2006713"/>
                  <a:pt x="4135502" y="1964330"/>
                  <a:pt x="4140200" y="1922046"/>
                </a:cubicBezTo>
                <a:cubicBezTo>
                  <a:pt x="4145462" y="1874687"/>
                  <a:pt x="4157853" y="1780610"/>
                  <a:pt x="4165600" y="1731546"/>
                </a:cubicBezTo>
                <a:cubicBezTo>
                  <a:pt x="4189831" y="1578083"/>
                  <a:pt x="4179878" y="1623634"/>
                  <a:pt x="4203700" y="1528346"/>
                </a:cubicBezTo>
                <a:cubicBezTo>
                  <a:pt x="4195233" y="1405579"/>
                  <a:pt x="4188519" y="1282679"/>
                  <a:pt x="4178300" y="1160046"/>
                </a:cubicBezTo>
                <a:cubicBezTo>
                  <a:pt x="4175814" y="1130215"/>
                  <a:pt x="4171959" y="1100397"/>
                  <a:pt x="4165600" y="1071146"/>
                </a:cubicBezTo>
                <a:cubicBezTo>
                  <a:pt x="4150769" y="1002922"/>
                  <a:pt x="4141653" y="932393"/>
                  <a:pt x="4114800" y="867946"/>
                </a:cubicBezTo>
                <a:cubicBezTo>
                  <a:pt x="4093633" y="817146"/>
                  <a:pt x="4081827" y="761337"/>
                  <a:pt x="4051300" y="715546"/>
                </a:cubicBezTo>
                <a:cubicBezTo>
                  <a:pt x="4042833" y="702846"/>
                  <a:pt x="4037489" y="687379"/>
                  <a:pt x="4025900" y="677446"/>
                </a:cubicBezTo>
                <a:cubicBezTo>
                  <a:pt x="4007158" y="661382"/>
                  <a:pt x="3983332" y="652429"/>
                  <a:pt x="3962400" y="639346"/>
                </a:cubicBezTo>
                <a:cubicBezTo>
                  <a:pt x="3928519" y="618170"/>
                  <a:pt x="3888672" y="589276"/>
                  <a:pt x="3860800" y="563146"/>
                </a:cubicBezTo>
                <a:cubicBezTo>
                  <a:pt x="3812756" y="518105"/>
                  <a:pt x="3767667" y="470013"/>
                  <a:pt x="3721100" y="423446"/>
                </a:cubicBezTo>
                <a:cubicBezTo>
                  <a:pt x="3691467" y="393813"/>
                  <a:pt x="3666302" y="358904"/>
                  <a:pt x="3632200" y="334546"/>
                </a:cubicBezTo>
                <a:cubicBezTo>
                  <a:pt x="3458375" y="210385"/>
                  <a:pt x="3628482" y="327373"/>
                  <a:pt x="3454400" y="220246"/>
                </a:cubicBezTo>
                <a:cubicBezTo>
                  <a:pt x="3317074" y="135737"/>
                  <a:pt x="3434026" y="186923"/>
                  <a:pt x="3225800" y="105946"/>
                </a:cubicBezTo>
                <a:cubicBezTo>
                  <a:pt x="3200847" y="96242"/>
                  <a:pt x="3176360" y="81409"/>
                  <a:pt x="3149600" y="80546"/>
                </a:cubicBezTo>
                <a:lnTo>
                  <a:pt x="2755900" y="67846"/>
                </a:lnTo>
                <a:cubicBezTo>
                  <a:pt x="2730500" y="63613"/>
                  <a:pt x="2704879" y="60541"/>
                  <a:pt x="2679700" y="55146"/>
                </a:cubicBezTo>
                <a:cubicBezTo>
                  <a:pt x="2645566" y="47832"/>
                  <a:pt x="2612972" y="31355"/>
                  <a:pt x="2578100" y="29746"/>
                </a:cubicBezTo>
                <a:cubicBezTo>
                  <a:pt x="2337020" y="18619"/>
                  <a:pt x="2095500" y="21279"/>
                  <a:pt x="1854200" y="17046"/>
                </a:cubicBezTo>
                <a:cubicBezTo>
                  <a:pt x="1654382" y="-7931"/>
                  <a:pt x="1735508" y="-3317"/>
                  <a:pt x="1409700" y="17046"/>
                </a:cubicBezTo>
                <a:cubicBezTo>
                  <a:pt x="1193216" y="30576"/>
                  <a:pt x="1420283" y="14929"/>
                  <a:pt x="1371600" y="17046"/>
                </a:cubicBezTo>
                <a:close/>
              </a:path>
            </a:pathLst>
          </a:custGeom>
          <a:solidFill>
            <a:srgbClr val="A638A6">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 name="Imagen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137400" y="-314665"/>
            <a:ext cx="5054600" cy="5054600"/>
          </a:xfrm>
          <a:prstGeom prst="rect">
            <a:avLst/>
          </a:prstGeom>
        </p:spPr>
      </p:pic>
    </p:spTree>
    <p:extLst>
      <p:ext uri="{BB962C8B-B14F-4D97-AF65-F5344CB8AC3E}">
        <p14:creationId xmlns:p14="http://schemas.microsoft.com/office/powerpoint/2010/main" val="1142635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Britannic Bold" panose="020B09030607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Simplicity" panose="02000603000000000000" pitchFamily="2" charset="0"/>
          <a:ea typeface="Simplicity" panose="02000603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implicity" panose="02000603000000000000" pitchFamily="2" charset="0"/>
          <a:ea typeface="Simplicity" panose="02000603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implicity" panose="02000603000000000000" pitchFamily="2" charset="0"/>
          <a:ea typeface="Simplicity" panose="02000603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implicity" panose="02000603000000000000" pitchFamily="2" charset="0"/>
          <a:ea typeface="Simplicity" panose="02000603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implicity" panose="02000603000000000000" pitchFamily="2" charset="0"/>
          <a:ea typeface="Simplicity" panose="02000603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feriadelaciencia.org/wp-content/uploads/sites/2/2017/05/76.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elespanol.com/como/20190114/hacer-caleidoscopio-casero-ninos-facilmente/368463639_0.html"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experimentoscaserosparaninos.blogspot.com/2014/06/electricidad-estatica-y-burbuja-de-jabon.html"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a:extLst>
              <a:ext uri="{FF2B5EF4-FFF2-40B4-BE49-F238E27FC236}">
                <a16:creationId xmlns:a16="http://schemas.microsoft.com/office/drawing/2014/main" id="{3C85C6AE-E670-4BAB-B254-BEDB0FF7C015}"/>
              </a:ext>
            </a:extLst>
          </p:cNvPr>
          <p:cNvSpPr>
            <a:spLocks noGrp="1"/>
          </p:cNvSpPr>
          <p:nvPr>
            <p:ph type="subTitle" idx="1"/>
          </p:nvPr>
        </p:nvSpPr>
        <p:spPr/>
        <p:txBody>
          <a:bodyPr/>
          <a:lstStyle/>
          <a:p>
            <a:endParaRPr lang="es-MX"/>
          </a:p>
        </p:txBody>
      </p:sp>
      <p:pic>
        <p:nvPicPr>
          <p:cNvPr id="7" name="Imagen 6">
            <a:extLst>
              <a:ext uri="{FF2B5EF4-FFF2-40B4-BE49-F238E27FC236}">
                <a16:creationId xmlns:a16="http://schemas.microsoft.com/office/drawing/2014/main" id="{664A8D56-B309-439D-A546-ECF32E31032A}"/>
              </a:ext>
            </a:extLst>
          </p:cNvPr>
          <p:cNvPicPr>
            <a:picLocks noChangeAspect="1"/>
          </p:cNvPicPr>
          <p:nvPr/>
        </p:nvPicPr>
        <p:blipFill>
          <a:blip r:embed="rId2"/>
          <a:stretch>
            <a:fillRect/>
          </a:stretch>
        </p:blipFill>
        <p:spPr>
          <a:xfrm>
            <a:off x="0" y="1673"/>
            <a:ext cx="12192000" cy="6854653"/>
          </a:xfrm>
          <a:prstGeom prst="rect">
            <a:avLst/>
          </a:prstGeom>
        </p:spPr>
      </p:pic>
    </p:spTree>
    <p:extLst>
      <p:ext uri="{BB962C8B-B14F-4D97-AF65-F5344CB8AC3E}">
        <p14:creationId xmlns:p14="http://schemas.microsoft.com/office/powerpoint/2010/main" val="322421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DDF70C-4412-4324-8230-A9F590343CE5}"/>
              </a:ext>
            </a:extLst>
          </p:cNvPr>
          <p:cNvSpPr>
            <a:spLocks noGrp="1"/>
          </p:cNvSpPr>
          <p:nvPr>
            <p:ph type="title"/>
          </p:nvPr>
        </p:nvSpPr>
        <p:spPr>
          <a:xfrm>
            <a:off x="838200" y="365125"/>
            <a:ext cx="10515600" cy="1609449"/>
          </a:xfrm>
        </p:spPr>
        <p:txBody>
          <a:bodyPr>
            <a:normAutofit fontScale="90000"/>
          </a:bodyPr>
          <a:lstStyle/>
          <a:p>
            <a:pPr algn="ctr"/>
            <a:r>
              <a:rPr lang="es-MX" sz="4000" b="1" dirty="0">
                <a:solidFill>
                  <a:srgbClr val="C5ECF1"/>
                </a:solidFill>
                <a:effectLst>
                  <a:outerShdw blurRad="38100" dist="38100" dir="2700000" algn="tl">
                    <a:srgbClr val="000000">
                      <a:alpha val="43137"/>
                    </a:srgbClr>
                  </a:outerShdw>
                </a:effectLst>
                <a:latin typeface="Berlin Sans FB" panose="020E0602020502020306" pitchFamily="34" charset="0"/>
              </a:rPr>
              <a:t>Fenómenos magnéticos </a:t>
            </a:r>
            <a:br>
              <a:rPr lang="es-MX" sz="4000" b="1" dirty="0">
                <a:solidFill>
                  <a:srgbClr val="C5ECF1"/>
                </a:solidFill>
                <a:effectLst>
                  <a:outerShdw blurRad="38100" dist="38100" dir="2700000" algn="tl">
                    <a:srgbClr val="000000">
                      <a:alpha val="43137"/>
                    </a:srgbClr>
                  </a:outerShdw>
                </a:effectLst>
                <a:latin typeface="Berlin Sans FB" panose="020E0602020502020306" pitchFamily="34" charset="0"/>
              </a:rPr>
            </a:br>
            <a:r>
              <a:rPr lang="es-MX" sz="4000" b="1" dirty="0" err="1">
                <a:solidFill>
                  <a:srgbClr val="C5ECF1"/>
                </a:solidFill>
                <a:effectLst>
                  <a:outerShdw blurRad="38100" dist="38100" dir="2700000" algn="tl">
                    <a:srgbClr val="000000">
                      <a:alpha val="43137"/>
                    </a:srgbClr>
                  </a:outerShdw>
                </a:effectLst>
                <a:latin typeface="Berlin Sans FB" panose="020E0602020502020306" pitchFamily="34" charset="0"/>
              </a:rPr>
              <a:t>Slime</a:t>
            </a:r>
            <a:r>
              <a:rPr lang="es-MX" sz="4000" b="1" dirty="0">
                <a:solidFill>
                  <a:srgbClr val="C5ECF1"/>
                </a:solidFill>
                <a:effectLst>
                  <a:outerShdw blurRad="38100" dist="38100" dir="2700000" algn="tl">
                    <a:srgbClr val="000000">
                      <a:alpha val="43137"/>
                    </a:srgbClr>
                  </a:outerShdw>
                </a:effectLst>
                <a:latin typeface="Berlin Sans FB" panose="020E0602020502020306" pitchFamily="34" charset="0"/>
              </a:rPr>
              <a:t> magnético </a:t>
            </a:r>
            <a:br>
              <a:rPr lang="es-MX" sz="4400" dirty="0">
                <a:latin typeface="Berlin Sans FB" panose="020E0602020502020306" pitchFamily="34" charset="0"/>
              </a:rPr>
            </a:br>
            <a:endParaRPr lang="es-MX" dirty="0"/>
          </a:p>
        </p:txBody>
      </p:sp>
      <p:sp>
        <p:nvSpPr>
          <p:cNvPr id="3" name="Marcador de contenido 2">
            <a:extLst>
              <a:ext uri="{FF2B5EF4-FFF2-40B4-BE49-F238E27FC236}">
                <a16:creationId xmlns:a16="http://schemas.microsoft.com/office/drawing/2014/main" id="{CBC1B828-F76B-4805-B7B8-DA42E010F167}"/>
              </a:ext>
            </a:extLst>
          </p:cNvPr>
          <p:cNvSpPr>
            <a:spLocks noGrp="1"/>
          </p:cNvSpPr>
          <p:nvPr>
            <p:ph idx="1"/>
          </p:nvPr>
        </p:nvSpPr>
        <p:spPr>
          <a:xfrm>
            <a:off x="109330" y="1375051"/>
            <a:ext cx="4687957" cy="4351338"/>
          </a:xfrm>
        </p:spPr>
        <p:txBody>
          <a:bodyPr>
            <a:normAutofit lnSpcReduction="10000"/>
          </a:bodyPr>
          <a:lstStyle/>
          <a:p>
            <a:pPr marL="0" indent="0" algn="ctr">
              <a:buNone/>
            </a:pPr>
            <a:r>
              <a:rPr lang="es-MX" dirty="0"/>
              <a:t>MATERIAL</a:t>
            </a:r>
          </a:p>
          <a:p>
            <a:pPr marL="285750" indent="-285750">
              <a:buFont typeface="Arial" panose="020B0604020202020204" pitchFamily="34" charset="0"/>
              <a:buChar char="•"/>
            </a:pPr>
            <a:r>
              <a:rPr lang="es-MX" dirty="0"/>
              <a:t>Pegamento blanco liquido</a:t>
            </a:r>
          </a:p>
          <a:p>
            <a:pPr marL="285750" indent="-285750">
              <a:buFont typeface="Arial" panose="020B0604020202020204" pitchFamily="34" charset="0"/>
              <a:buChar char="•"/>
            </a:pPr>
            <a:r>
              <a:rPr lang="es-MX" dirty="0"/>
              <a:t>Colorante vegetal</a:t>
            </a:r>
          </a:p>
          <a:p>
            <a:pPr marL="285750" indent="-285750">
              <a:buFont typeface="Arial" panose="020B0604020202020204" pitchFamily="34" charset="0"/>
              <a:buChar char="•"/>
            </a:pPr>
            <a:r>
              <a:rPr lang="es-MX" dirty="0"/>
              <a:t>Liquido para lentes de contacto</a:t>
            </a:r>
          </a:p>
          <a:p>
            <a:pPr marL="285750" indent="-285750">
              <a:buFont typeface="Arial" panose="020B0604020202020204" pitchFamily="34" charset="0"/>
              <a:buChar char="•"/>
            </a:pPr>
            <a:r>
              <a:rPr lang="es-MX" dirty="0"/>
              <a:t>Limadura de hierro</a:t>
            </a:r>
          </a:p>
          <a:p>
            <a:pPr marL="285750" indent="-285750">
              <a:buFont typeface="Arial" panose="020B0604020202020204" pitchFamily="34" charset="0"/>
              <a:buChar char="•"/>
            </a:pPr>
            <a:r>
              <a:rPr lang="es-MX" dirty="0"/>
              <a:t>Imán </a:t>
            </a:r>
          </a:p>
          <a:p>
            <a:pPr marL="285750" indent="-285750">
              <a:buFont typeface="Arial" panose="020B0604020202020204" pitchFamily="34" charset="0"/>
              <a:buChar char="•"/>
            </a:pPr>
            <a:r>
              <a:rPr lang="es-MX" dirty="0"/>
              <a:t>Jabón liquido </a:t>
            </a:r>
          </a:p>
          <a:p>
            <a:pPr marL="285750" indent="-285750">
              <a:buFont typeface="Arial" panose="020B0604020202020204" pitchFamily="34" charset="0"/>
              <a:buChar char="•"/>
            </a:pPr>
            <a:r>
              <a:rPr lang="es-MX" dirty="0"/>
              <a:t>Un recipiente</a:t>
            </a:r>
          </a:p>
          <a:p>
            <a:pPr marL="0" indent="0">
              <a:buNone/>
            </a:pPr>
            <a:endParaRPr lang="es-MX" dirty="0"/>
          </a:p>
        </p:txBody>
      </p:sp>
      <p:sp>
        <p:nvSpPr>
          <p:cNvPr id="4" name="CuadroTexto 3">
            <a:extLst>
              <a:ext uri="{FF2B5EF4-FFF2-40B4-BE49-F238E27FC236}">
                <a16:creationId xmlns:a16="http://schemas.microsoft.com/office/drawing/2014/main" id="{62017255-14A6-43FC-A389-2582ABC04A85}"/>
              </a:ext>
            </a:extLst>
          </p:cNvPr>
          <p:cNvSpPr txBox="1"/>
          <p:nvPr/>
        </p:nvSpPr>
        <p:spPr>
          <a:xfrm>
            <a:off x="6862762" y="1375051"/>
            <a:ext cx="4687957" cy="5970865"/>
          </a:xfrm>
          <a:prstGeom prst="rect">
            <a:avLst/>
          </a:prstGeom>
          <a:noFill/>
        </p:spPr>
        <p:txBody>
          <a:bodyPr wrap="square" rtlCol="0">
            <a:spAutoFit/>
          </a:bodyPr>
          <a:lstStyle/>
          <a:p>
            <a:pPr algn="ctr"/>
            <a:r>
              <a:rPr lang="es-MX" sz="2700" b="1" dirty="0">
                <a:latin typeface="Simplicity" panose="02000603000000000000" pitchFamily="2" charset="0"/>
              </a:rPr>
              <a:t>ELAVORACIÓN</a:t>
            </a:r>
          </a:p>
          <a:p>
            <a:pPr marL="342900" indent="-342900">
              <a:buAutoNum type="arabicPeriod"/>
            </a:pPr>
            <a:r>
              <a:rPr lang="es-MX" sz="2700" b="1" dirty="0">
                <a:latin typeface="Simplicity" panose="02000603000000000000" pitchFamily="2" charset="0"/>
              </a:rPr>
              <a:t>Colocar el pegamento en el recipiente</a:t>
            </a:r>
          </a:p>
          <a:p>
            <a:pPr marL="342900" indent="-342900">
              <a:buAutoNum type="arabicPeriod"/>
            </a:pPr>
            <a:r>
              <a:rPr lang="es-MX" sz="2700" b="1" dirty="0">
                <a:latin typeface="Simplicity" panose="02000603000000000000" pitchFamily="2" charset="0"/>
              </a:rPr>
              <a:t>Colocar la limadura de hierro poco a poco</a:t>
            </a:r>
          </a:p>
          <a:p>
            <a:pPr marL="342900" indent="-342900">
              <a:buAutoNum type="arabicPeriod"/>
            </a:pPr>
            <a:r>
              <a:rPr lang="es-MX" sz="2700" b="1" dirty="0">
                <a:latin typeface="Simplicity" panose="02000603000000000000" pitchFamily="2" charset="0"/>
              </a:rPr>
              <a:t>Revolver e integrar de poco de liquido para lentes</a:t>
            </a:r>
          </a:p>
          <a:p>
            <a:pPr marL="342900" indent="-342900">
              <a:buAutoNum type="arabicPeriod"/>
            </a:pPr>
            <a:r>
              <a:rPr lang="es-MX" sz="2700" b="1" dirty="0">
                <a:latin typeface="Simplicity" panose="02000603000000000000" pitchFamily="2" charset="0"/>
              </a:rPr>
              <a:t>Agregar pocas gotas de jabón</a:t>
            </a:r>
          </a:p>
          <a:p>
            <a:pPr marL="342900" indent="-342900">
              <a:buAutoNum type="arabicPeriod"/>
            </a:pPr>
            <a:r>
              <a:rPr lang="es-MX" sz="2700" b="1" dirty="0">
                <a:latin typeface="Simplicity" panose="02000603000000000000" pitchFamily="2" charset="0"/>
              </a:rPr>
              <a:t>Revolver y agregar el colorante</a:t>
            </a:r>
          </a:p>
          <a:p>
            <a:pPr marL="342900" indent="-342900">
              <a:buAutoNum type="arabicPeriod"/>
            </a:pPr>
            <a:r>
              <a:rPr lang="es-MX" sz="2700" b="1" dirty="0">
                <a:latin typeface="Simplicity" panose="02000603000000000000" pitchFamily="2" charset="0"/>
              </a:rPr>
              <a:t>Al terminar colocar el imán sobre el </a:t>
            </a:r>
            <a:r>
              <a:rPr lang="es-MX" sz="2700" b="1" dirty="0" err="1">
                <a:latin typeface="Simplicity" panose="02000603000000000000" pitchFamily="2" charset="0"/>
              </a:rPr>
              <a:t>slime</a:t>
            </a:r>
            <a:endParaRPr lang="es-MX" sz="2700" b="1" dirty="0">
              <a:latin typeface="Simplicity" panose="02000603000000000000" pitchFamily="2" charset="0"/>
            </a:endParaRPr>
          </a:p>
          <a:p>
            <a:endParaRPr lang="es-MX" dirty="0"/>
          </a:p>
        </p:txBody>
      </p:sp>
      <p:pic>
        <p:nvPicPr>
          <p:cNvPr id="1026" name="Picture 2" descr="Pruebo SLIME MAGNÉTICO por PRIMERA VEZ ¿¡ESTÁ VIVO!? | CUBY CIENTÍFICO -  YouTube">
            <a:extLst>
              <a:ext uri="{FF2B5EF4-FFF2-40B4-BE49-F238E27FC236}">
                <a16:creationId xmlns:a16="http://schemas.microsoft.com/office/drawing/2014/main" id="{B6F955F5-E811-4F7D-A4EE-21B52FF2D0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642" y="2500313"/>
            <a:ext cx="3087120" cy="2786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169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2">
            <a:extLst>
              <a:ext uri="{FF2B5EF4-FFF2-40B4-BE49-F238E27FC236}">
                <a16:creationId xmlns:a16="http://schemas.microsoft.com/office/drawing/2014/main" id="{D8CA3AB1-24F4-476B-B742-9414EBC575B3}"/>
              </a:ext>
            </a:extLst>
          </p:cNvPr>
          <p:cNvGraphicFramePr>
            <a:graphicFrameLocks noGrp="1"/>
          </p:cNvGraphicFramePr>
          <p:nvPr>
            <p:extLst>
              <p:ext uri="{D42A27DB-BD31-4B8C-83A1-F6EECF244321}">
                <p14:modId xmlns:p14="http://schemas.microsoft.com/office/powerpoint/2010/main" val="123883279"/>
              </p:ext>
            </p:extLst>
          </p:nvPr>
        </p:nvGraphicFramePr>
        <p:xfrm>
          <a:off x="600075" y="1447800"/>
          <a:ext cx="10991850" cy="3962400"/>
        </p:xfrm>
        <a:graphic>
          <a:graphicData uri="http://schemas.openxmlformats.org/drawingml/2006/table">
            <a:tbl>
              <a:tblPr firstRow="1" bandRow="1">
                <a:tableStyleId>{5C22544A-7EE6-4342-B048-85BDC9FD1C3A}</a:tableStyleId>
              </a:tblPr>
              <a:tblGrid>
                <a:gridCol w="3419060">
                  <a:extLst>
                    <a:ext uri="{9D8B030D-6E8A-4147-A177-3AD203B41FA5}">
                      <a16:colId xmlns:a16="http://schemas.microsoft.com/office/drawing/2014/main" val="4095232793"/>
                    </a:ext>
                  </a:extLst>
                </a:gridCol>
                <a:gridCol w="3786395">
                  <a:extLst>
                    <a:ext uri="{9D8B030D-6E8A-4147-A177-3AD203B41FA5}">
                      <a16:colId xmlns:a16="http://schemas.microsoft.com/office/drawing/2014/main" val="2683196523"/>
                    </a:ext>
                  </a:extLst>
                </a:gridCol>
                <a:gridCol w="3786395">
                  <a:extLst>
                    <a:ext uri="{9D8B030D-6E8A-4147-A177-3AD203B41FA5}">
                      <a16:colId xmlns:a16="http://schemas.microsoft.com/office/drawing/2014/main" val="2731439748"/>
                    </a:ext>
                  </a:extLst>
                </a:gridCol>
              </a:tblGrid>
              <a:tr h="301951">
                <a:tc>
                  <a:txBody>
                    <a:bodyPr/>
                    <a:lstStyle/>
                    <a:p>
                      <a:pPr algn="ctr"/>
                      <a:r>
                        <a:rPr lang="es-MX" dirty="0">
                          <a:solidFill>
                            <a:schemeClr val="tx1"/>
                          </a:solidFill>
                        </a:rPr>
                        <a:t>LO QUE SÉ</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QUIERO SABER</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APRENDÍ </a:t>
                      </a:r>
                      <a:endParaRPr lang="es-MX" dirty="0">
                        <a:solidFill>
                          <a:schemeClr val="tx1"/>
                        </a:solidFill>
                        <a:latin typeface="Berlin Sans FB" panose="020E0602020502020306" pitchFamily="34" charset="0"/>
                      </a:endParaRPr>
                    </a:p>
                  </a:txBody>
                  <a:tcPr/>
                </a:tc>
                <a:extLst>
                  <a:ext uri="{0D108BD9-81ED-4DB2-BD59-A6C34878D82A}">
                    <a16:rowId xmlns:a16="http://schemas.microsoft.com/office/drawing/2014/main" val="2894803043"/>
                  </a:ext>
                </a:extLst>
              </a:tr>
              <a:tr h="3127049">
                <a:tc>
                  <a:txBody>
                    <a:bodyPr/>
                    <a:lstStyle/>
                    <a:p>
                      <a:pPr algn="just"/>
                      <a:r>
                        <a:rPr lang="es-MX" sz="1800" kern="1200" dirty="0">
                          <a:solidFill>
                            <a:schemeClr val="dk1"/>
                          </a:solidFill>
                          <a:effectLst/>
                        </a:rPr>
                        <a:t>Es un fenómeno físico por el que los objetos ejercen fuerza de atracción o repulsión sobre otros materiales. </a:t>
                      </a:r>
                      <a:endParaRPr lang="es-MX" dirty="0">
                        <a:latin typeface="Berlin Sans FB" panose="020E0602020502020306" pitchFamily="34" charset="0"/>
                      </a:endParaRPr>
                    </a:p>
                  </a:txBody>
                  <a:tcPr/>
                </a:tc>
                <a:tc>
                  <a:txBody>
                    <a:bodyPr/>
                    <a:lstStyle/>
                    <a:p>
                      <a:pPr marL="285750" indent="-285750">
                        <a:buFont typeface="Arial" panose="020B0604020202020204" pitchFamily="34" charset="0"/>
                        <a:buChar char="•"/>
                      </a:pPr>
                      <a:r>
                        <a:rPr lang="es-MX" sz="1800" kern="1200" dirty="0">
                          <a:solidFill>
                            <a:schemeClr val="dk1"/>
                          </a:solidFill>
                          <a:effectLst/>
                        </a:rPr>
                        <a:t>¿Qué Es?</a:t>
                      </a:r>
                    </a:p>
                    <a:p>
                      <a:pPr marL="0" indent="0">
                        <a:buFont typeface="Arial" panose="020B0604020202020204" pitchFamily="34" charset="0"/>
                        <a:buNone/>
                      </a:pPr>
                      <a:endParaRPr lang="es-MX" sz="1800" kern="1200" dirty="0">
                        <a:solidFill>
                          <a:schemeClr val="dk1"/>
                        </a:solidFill>
                        <a:effectLst/>
                      </a:endParaRPr>
                    </a:p>
                    <a:p>
                      <a:pPr marL="285750" indent="-285750">
                        <a:buFont typeface="Arial" panose="020B0604020202020204" pitchFamily="34" charset="0"/>
                        <a:buChar char="•"/>
                      </a:pPr>
                      <a:r>
                        <a:rPr lang="es-MX" sz="1800" kern="1200" dirty="0">
                          <a:solidFill>
                            <a:schemeClr val="dk1"/>
                          </a:solidFill>
                          <a:effectLst/>
                        </a:rPr>
                        <a:t>¿Por qué tiene esa reacción ?</a:t>
                      </a:r>
                    </a:p>
                    <a:p>
                      <a:pPr marL="0" indent="0">
                        <a:buFont typeface="Arial" panose="020B0604020202020204" pitchFamily="34" charset="0"/>
                        <a:buNone/>
                      </a:pPr>
                      <a:endParaRPr lang="es-MX" sz="1800" kern="1200" dirty="0">
                        <a:solidFill>
                          <a:schemeClr val="dk1"/>
                        </a:solidFill>
                        <a:effectLst/>
                      </a:endParaRPr>
                    </a:p>
                    <a:p>
                      <a:pPr marL="285750" indent="-285750">
                        <a:buFont typeface="Arial" panose="020B0604020202020204" pitchFamily="34" charset="0"/>
                        <a:buChar char="•"/>
                      </a:pPr>
                      <a:r>
                        <a:rPr lang="es-MX" sz="1800" kern="1200" dirty="0">
                          <a:solidFill>
                            <a:schemeClr val="dk1"/>
                          </a:solidFill>
                          <a:effectLst/>
                        </a:rPr>
                        <a:t>¿Qué función cumple la solución para lentes de contacto?</a:t>
                      </a:r>
                    </a:p>
                    <a:p>
                      <a:pPr marL="0" indent="0">
                        <a:buFont typeface="Arial" panose="020B0604020202020204" pitchFamily="34" charset="0"/>
                        <a:buNone/>
                      </a:pPr>
                      <a:endParaRPr lang="es-MX" sz="1800" kern="1200" dirty="0">
                        <a:solidFill>
                          <a:schemeClr val="dk1"/>
                        </a:solidFill>
                        <a:effectLst/>
                      </a:endParaRPr>
                    </a:p>
                    <a:p>
                      <a:pPr marL="285750" indent="-285750">
                        <a:buFont typeface="Arial" panose="020B0604020202020204" pitchFamily="34" charset="0"/>
                        <a:buChar char="•"/>
                      </a:pPr>
                      <a:r>
                        <a:rPr lang="es-MX" sz="1800" kern="1200" dirty="0">
                          <a:solidFill>
                            <a:schemeClr val="dk1"/>
                          </a:solidFill>
                          <a:effectLst/>
                        </a:rPr>
                        <a:t>¿Por qué se usa el detergente?</a:t>
                      </a:r>
                    </a:p>
                    <a:p>
                      <a:pPr marL="285750" indent="-285750">
                        <a:buFont typeface="Arial" panose="020B0604020202020204" pitchFamily="34" charset="0"/>
                        <a:buChar char="•"/>
                      </a:pPr>
                      <a:endParaRPr lang="es-MX" dirty="0"/>
                    </a:p>
                  </a:txBody>
                  <a:tcPr/>
                </a:tc>
                <a:tc>
                  <a:txBody>
                    <a:bodyPr/>
                    <a:lstStyle/>
                    <a:p>
                      <a:pPr algn="just"/>
                      <a:r>
                        <a:rPr lang="es-MX" sz="1600" kern="1200" dirty="0">
                          <a:solidFill>
                            <a:schemeClr val="dk1"/>
                          </a:solidFill>
                          <a:effectLst/>
                        </a:rPr>
                        <a:t>El magnetismo es un conocido fenómeno físico que describe las fuerzas de atracción y</a:t>
                      </a:r>
                    </a:p>
                    <a:p>
                      <a:pPr algn="just"/>
                      <a:r>
                        <a:rPr lang="es-MX" sz="1600" kern="1200" dirty="0">
                          <a:solidFill>
                            <a:schemeClr val="dk1"/>
                          </a:solidFill>
                          <a:effectLst/>
                        </a:rPr>
                        <a:t>repulsión entre diferentes materiales, como el hierro y otros metales. Su</a:t>
                      </a:r>
                    </a:p>
                    <a:p>
                      <a:pPr algn="just"/>
                      <a:r>
                        <a:rPr lang="es-MX" sz="1600" kern="1200" dirty="0">
                          <a:solidFill>
                            <a:schemeClr val="dk1"/>
                          </a:solidFill>
                          <a:effectLst/>
                        </a:rPr>
                        <a:t>funcionamiento se basa en el conocido proverbio de que “los polos opuestos se</a:t>
                      </a:r>
                    </a:p>
                    <a:p>
                      <a:pPr algn="just"/>
                      <a:r>
                        <a:rPr lang="es-MX" sz="1600" kern="1200" dirty="0">
                          <a:solidFill>
                            <a:schemeClr val="dk1"/>
                          </a:solidFill>
                          <a:effectLst/>
                        </a:rPr>
                        <a:t>atraen”, mientras que los que presentan la misma carga, lógicamente, se repelen.</a:t>
                      </a:r>
                    </a:p>
                    <a:p>
                      <a:pPr algn="just"/>
                      <a:r>
                        <a:rPr lang="es-MX" sz="1600" kern="1200" dirty="0">
                          <a:solidFill>
                            <a:schemeClr val="dk1"/>
                          </a:solidFill>
                          <a:effectLst/>
                        </a:rPr>
                        <a:t>Hay materiales que presentan propiedades magnéticas detectables fácilmente.</a:t>
                      </a:r>
                    </a:p>
                    <a:p>
                      <a:pPr algn="just"/>
                      <a:r>
                        <a:rPr lang="es-MX" sz="1800" u="sng" kern="1200" dirty="0">
                          <a:solidFill>
                            <a:schemeClr val="dk1"/>
                          </a:solidFill>
                          <a:effectLst/>
                          <a:hlinkClick r:id="rId2"/>
                        </a:rPr>
                        <a:t>http://www.feriadelaciencia.org/wp-content/uploads/sites/2/2017/05/76.pdf</a:t>
                      </a:r>
                      <a:endParaRPr lang="es-MX" sz="1600" kern="1200" dirty="0">
                        <a:solidFill>
                          <a:schemeClr val="dk1"/>
                        </a:solidFill>
                        <a:effectLst/>
                        <a:latin typeface="Berlin Sans FB" panose="020E0602020502020306" pitchFamily="34" charset="0"/>
                        <a:ea typeface="+mn-ea"/>
                        <a:cs typeface="+mn-cs"/>
                      </a:endParaRPr>
                    </a:p>
                  </a:txBody>
                  <a:tcPr/>
                </a:tc>
                <a:extLst>
                  <a:ext uri="{0D108BD9-81ED-4DB2-BD59-A6C34878D82A}">
                    <a16:rowId xmlns:a16="http://schemas.microsoft.com/office/drawing/2014/main" val="908029148"/>
                  </a:ext>
                </a:extLst>
              </a:tr>
            </a:tbl>
          </a:graphicData>
        </a:graphic>
      </p:graphicFrame>
    </p:spTree>
    <p:extLst>
      <p:ext uri="{BB962C8B-B14F-4D97-AF65-F5344CB8AC3E}">
        <p14:creationId xmlns:p14="http://schemas.microsoft.com/office/powerpoint/2010/main" val="413368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A4EDFB-06CD-439F-8C10-3F0FC8C9ACFE}"/>
              </a:ext>
            </a:extLst>
          </p:cNvPr>
          <p:cNvSpPr>
            <a:spLocks noGrp="1"/>
          </p:cNvSpPr>
          <p:nvPr>
            <p:ph type="title"/>
          </p:nvPr>
        </p:nvSpPr>
        <p:spPr/>
        <p:txBody>
          <a:bodyPr>
            <a:normAutofit fontScale="90000"/>
          </a:bodyPr>
          <a:lstStyle/>
          <a:p>
            <a:pPr algn="ctr"/>
            <a:r>
              <a:rPr lang="es-MX" sz="4800" b="1" dirty="0">
                <a:solidFill>
                  <a:srgbClr val="C5ECF1"/>
                </a:solidFill>
                <a:effectLst>
                  <a:outerShdw blurRad="38100" dist="38100" dir="2700000" algn="tl">
                    <a:srgbClr val="000000">
                      <a:alpha val="43137"/>
                    </a:srgbClr>
                  </a:outerShdw>
                </a:effectLst>
                <a:latin typeface="Berlin Sans FB" panose="020E0602020502020306" pitchFamily="34" charset="0"/>
              </a:rPr>
              <a:t>Un imán debajo del agua </a:t>
            </a:r>
            <a:br>
              <a:rPr lang="es-MX" sz="4400" dirty="0">
                <a:latin typeface="Berlin Sans FB" panose="020E0602020502020306" pitchFamily="34" charset="0"/>
              </a:rPr>
            </a:br>
            <a:endParaRPr lang="es-MX" dirty="0"/>
          </a:p>
        </p:txBody>
      </p:sp>
      <p:sp>
        <p:nvSpPr>
          <p:cNvPr id="4" name="Marcador de contenido 3">
            <a:extLst>
              <a:ext uri="{FF2B5EF4-FFF2-40B4-BE49-F238E27FC236}">
                <a16:creationId xmlns:a16="http://schemas.microsoft.com/office/drawing/2014/main" id="{243B0A1A-58D8-4137-8946-31A698179E6A}"/>
              </a:ext>
            </a:extLst>
          </p:cNvPr>
          <p:cNvSpPr>
            <a:spLocks noGrp="1"/>
          </p:cNvSpPr>
          <p:nvPr>
            <p:ph sz="half" idx="2"/>
          </p:nvPr>
        </p:nvSpPr>
        <p:spPr>
          <a:xfrm>
            <a:off x="190502" y="2190750"/>
            <a:ext cx="5157787" cy="3684588"/>
          </a:xfrm>
        </p:spPr>
        <p:txBody>
          <a:bodyPr>
            <a:normAutofit lnSpcReduction="10000"/>
          </a:bodyPr>
          <a:lstStyle/>
          <a:p>
            <a:pPr marL="0" indent="0" algn="ctr">
              <a:buNone/>
            </a:pPr>
            <a:r>
              <a:rPr lang="es-MX" dirty="0"/>
              <a:t>MATERIAL </a:t>
            </a:r>
          </a:p>
          <a:p>
            <a:pPr marL="342900" indent="-342900">
              <a:buFont typeface="Arial" panose="020B0604020202020204" pitchFamily="34" charset="0"/>
              <a:buChar char="•"/>
            </a:pPr>
            <a:r>
              <a:rPr lang="es-MX" dirty="0"/>
              <a:t>Un vaso con agua</a:t>
            </a:r>
          </a:p>
          <a:p>
            <a:pPr marL="342900" indent="-342900">
              <a:buFont typeface="Arial" panose="020B0604020202020204" pitchFamily="34" charset="0"/>
              <a:buChar char="•"/>
            </a:pPr>
            <a:r>
              <a:rPr lang="es-MX" dirty="0"/>
              <a:t>Clips</a:t>
            </a:r>
          </a:p>
          <a:p>
            <a:pPr marL="342900" indent="-342900">
              <a:buFont typeface="Arial" panose="020B0604020202020204" pitchFamily="34" charset="0"/>
              <a:buChar char="•"/>
            </a:pPr>
            <a:r>
              <a:rPr lang="es-MX" dirty="0"/>
              <a:t>Imán</a:t>
            </a:r>
          </a:p>
          <a:p>
            <a:pPr marL="0" indent="0">
              <a:buNone/>
            </a:pPr>
            <a:endParaRPr lang="es-MX" dirty="0"/>
          </a:p>
        </p:txBody>
      </p:sp>
      <p:sp>
        <p:nvSpPr>
          <p:cNvPr id="6" name="Marcador de contenido 5">
            <a:extLst>
              <a:ext uri="{FF2B5EF4-FFF2-40B4-BE49-F238E27FC236}">
                <a16:creationId xmlns:a16="http://schemas.microsoft.com/office/drawing/2014/main" id="{FDD3A258-1FB4-4376-9F2A-8EC785975B2C}"/>
              </a:ext>
            </a:extLst>
          </p:cNvPr>
          <p:cNvSpPr>
            <a:spLocks noGrp="1"/>
          </p:cNvSpPr>
          <p:nvPr>
            <p:ph sz="quarter" idx="4"/>
          </p:nvPr>
        </p:nvSpPr>
        <p:spPr>
          <a:xfrm>
            <a:off x="6843712" y="2190750"/>
            <a:ext cx="5183188" cy="3684588"/>
          </a:xfrm>
        </p:spPr>
        <p:txBody>
          <a:bodyPr>
            <a:normAutofit lnSpcReduction="10000"/>
          </a:bodyPr>
          <a:lstStyle/>
          <a:p>
            <a:pPr marL="0" indent="0" algn="ctr">
              <a:buNone/>
            </a:pPr>
            <a:r>
              <a:rPr lang="es-MX" sz="2800" b="1" dirty="0">
                <a:latin typeface="Simplicity" panose="02000603000000000000" pitchFamily="2" charset="0"/>
              </a:rPr>
              <a:t>ELAVORACIÓN</a:t>
            </a:r>
            <a:endParaRPr lang="es-MX" dirty="0"/>
          </a:p>
          <a:p>
            <a:pPr marL="342900" indent="-342900">
              <a:buAutoNum type="arabicPeriod"/>
            </a:pPr>
            <a:r>
              <a:rPr lang="es-MX" dirty="0"/>
              <a:t>Agregar agua al vaso</a:t>
            </a:r>
          </a:p>
          <a:p>
            <a:pPr marL="342900" indent="-342900">
              <a:buAutoNum type="arabicPeriod"/>
            </a:pPr>
            <a:r>
              <a:rPr lang="es-MX" dirty="0"/>
              <a:t>Colocar los clips dentro del vaso con agua</a:t>
            </a:r>
          </a:p>
          <a:p>
            <a:pPr marL="342900" indent="-342900">
              <a:buAutoNum type="arabicPeriod"/>
            </a:pPr>
            <a:r>
              <a:rPr lang="es-MX" dirty="0"/>
              <a:t>Acercar el imán al vaso</a:t>
            </a:r>
          </a:p>
          <a:p>
            <a:pPr marL="342900" indent="-342900">
              <a:buAutoNum type="arabicPeriod"/>
            </a:pPr>
            <a:r>
              <a:rPr lang="es-MX" dirty="0"/>
              <a:t>Pronto verás como los clips se juntan</a:t>
            </a:r>
          </a:p>
          <a:p>
            <a:pPr marL="342900" indent="-342900">
              <a:buAutoNum type="arabicPeriod"/>
            </a:pPr>
            <a:r>
              <a:rPr lang="es-MX" dirty="0"/>
              <a:t>Mover el imán de arriba, abajo</a:t>
            </a:r>
          </a:p>
          <a:p>
            <a:pPr marL="0" indent="0">
              <a:buNone/>
            </a:pPr>
            <a:endParaRPr lang="es-MX" dirty="0"/>
          </a:p>
        </p:txBody>
      </p:sp>
      <p:pic>
        <p:nvPicPr>
          <p:cNvPr id="2050" name="Picture 2" descr="Magnetos permanentes. Cómo hacer un imán. Experimentos con agujas. La  desaparición del magnetismo. Péndulo magnético. Experimentos. Experimenta  con el imán y el campo de la tierra.">
            <a:extLst>
              <a:ext uri="{FF2B5EF4-FFF2-40B4-BE49-F238E27FC236}">
                <a16:creationId xmlns:a16="http://schemas.microsoft.com/office/drawing/2014/main" id="{61995843-E9C9-4F83-BE43-04201FAE08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951" y="2455017"/>
            <a:ext cx="3114675" cy="342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972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2">
            <a:extLst>
              <a:ext uri="{FF2B5EF4-FFF2-40B4-BE49-F238E27FC236}">
                <a16:creationId xmlns:a16="http://schemas.microsoft.com/office/drawing/2014/main" id="{6DAB24B4-62A3-4854-B151-8C49591F90CD}"/>
              </a:ext>
            </a:extLst>
          </p:cNvPr>
          <p:cNvGraphicFramePr>
            <a:graphicFrameLocks noGrp="1"/>
          </p:cNvGraphicFramePr>
          <p:nvPr>
            <p:extLst>
              <p:ext uri="{D42A27DB-BD31-4B8C-83A1-F6EECF244321}">
                <p14:modId xmlns:p14="http://schemas.microsoft.com/office/powerpoint/2010/main" val="3057668610"/>
              </p:ext>
            </p:extLst>
          </p:nvPr>
        </p:nvGraphicFramePr>
        <p:xfrm>
          <a:off x="953259" y="1689100"/>
          <a:ext cx="10285482" cy="3479800"/>
        </p:xfrm>
        <a:graphic>
          <a:graphicData uri="http://schemas.openxmlformats.org/drawingml/2006/table">
            <a:tbl>
              <a:tblPr firstRow="1" bandRow="1">
                <a:tableStyleId>{5C22544A-7EE6-4342-B048-85BDC9FD1C3A}</a:tableStyleId>
              </a:tblPr>
              <a:tblGrid>
                <a:gridCol w="3428494">
                  <a:extLst>
                    <a:ext uri="{9D8B030D-6E8A-4147-A177-3AD203B41FA5}">
                      <a16:colId xmlns:a16="http://schemas.microsoft.com/office/drawing/2014/main" val="3562951962"/>
                    </a:ext>
                  </a:extLst>
                </a:gridCol>
                <a:gridCol w="3428494">
                  <a:extLst>
                    <a:ext uri="{9D8B030D-6E8A-4147-A177-3AD203B41FA5}">
                      <a16:colId xmlns:a16="http://schemas.microsoft.com/office/drawing/2014/main" val="1949357816"/>
                    </a:ext>
                  </a:extLst>
                </a:gridCol>
                <a:gridCol w="3428494">
                  <a:extLst>
                    <a:ext uri="{9D8B030D-6E8A-4147-A177-3AD203B41FA5}">
                      <a16:colId xmlns:a16="http://schemas.microsoft.com/office/drawing/2014/main" val="251787784"/>
                    </a:ext>
                  </a:extLst>
                </a:gridCol>
              </a:tblGrid>
              <a:tr h="370840">
                <a:tc>
                  <a:txBody>
                    <a:bodyPr/>
                    <a:lstStyle/>
                    <a:p>
                      <a:pPr algn="ctr"/>
                      <a:r>
                        <a:rPr lang="es-MX" dirty="0">
                          <a:solidFill>
                            <a:schemeClr val="tx1"/>
                          </a:solidFill>
                        </a:rPr>
                        <a:t>LO QUE SÉ </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QUIERO SABER</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APRENDÍ</a:t>
                      </a:r>
                      <a:endParaRPr lang="es-MX" dirty="0">
                        <a:solidFill>
                          <a:schemeClr val="tx1"/>
                        </a:solidFill>
                        <a:latin typeface="Berlin Sans FB" panose="020E0602020502020306" pitchFamily="34" charset="0"/>
                      </a:endParaRPr>
                    </a:p>
                  </a:txBody>
                  <a:tcPr/>
                </a:tc>
                <a:extLst>
                  <a:ext uri="{0D108BD9-81ED-4DB2-BD59-A6C34878D82A}">
                    <a16:rowId xmlns:a16="http://schemas.microsoft.com/office/drawing/2014/main" val="3380923762"/>
                  </a:ext>
                </a:extLst>
              </a:tr>
              <a:tr h="370840">
                <a:tc>
                  <a:txBody>
                    <a:bodyPr/>
                    <a:lstStyle/>
                    <a:p>
                      <a:pPr algn="just"/>
                      <a:r>
                        <a:rPr lang="es-MX" sz="1800" b="0" kern="1200" dirty="0">
                          <a:solidFill>
                            <a:schemeClr val="dk1"/>
                          </a:solidFill>
                          <a:effectLst/>
                        </a:rPr>
                        <a:t>La fuerza magnética pasa a través del agua, del plástico, del vidrio y de muchos materiales más.</a:t>
                      </a:r>
                    </a:p>
                    <a:p>
                      <a:pPr algn="just"/>
                      <a:endParaRPr lang="es-MX" b="0" dirty="0">
                        <a:latin typeface="Berlin Sans FB" panose="020E0602020502020306" pitchFamily="34" charset="0"/>
                      </a:endParaRPr>
                    </a:p>
                  </a:txBody>
                  <a:tcPr/>
                </a:tc>
                <a:tc>
                  <a:txBody>
                    <a:bodyPr/>
                    <a:lstStyle/>
                    <a:p>
                      <a:pPr marL="0" indent="0" algn="just">
                        <a:buFont typeface="Arial" panose="020B0604020202020204" pitchFamily="34" charset="0"/>
                        <a:buNone/>
                      </a:pPr>
                      <a:r>
                        <a:rPr lang="es-MX" sz="1800" b="0" kern="1200" dirty="0">
                          <a:solidFill>
                            <a:schemeClr val="dk1"/>
                          </a:solidFill>
                          <a:effectLst/>
                        </a:rPr>
                        <a:t>¿Cómo se transfiere la fuerza a través de el agua?</a:t>
                      </a:r>
                    </a:p>
                    <a:p>
                      <a:pPr marL="0" indent="0" algn="just">
                        <a:buFont typeface="Arial" panose="020B0604020202020204" pitchFamily="34" charset="0"/>
                        <a:buNone/>
                      </a:pPr>
                      <a:endParaRPr lang="es-MX" sz="1800" b="0" kern="1200" dirty="0">
                        <a:solidFill>
                          <a:schemeClr val="dk1"/>
                        </a:solidFill>
                        <a:effectLst/>
                      </a:endParaRPr>
                    </a:p>
                    <a:p>
                      <a:pPr marL="0" indent="0" algn="just">
                        <a:buFont typeface="Arial" panose="020B0604020202020204" pitchFamily="34" charset="0"/>
                        <a:buNone/>
                      </a:pPr>
                      <a:r>
                        <a:rPr lang="es-MX" sz="1800" b="0" kern="1200" dirty="0">
                          <a:solidFill>
                            <a:schemeClr val="dk1"/>
                          </a:solidFill>
                          <a:effectLst/>
                        </a:rPr>
                        <a:t>¿Solo funciona con clips?</a:t>
                      </a:r>
                    </a:p>
                    <a:p>
                      <a:pPr marL="0" indent="0" algn="just">
                        <a:buFont typeface="Arial" panose="020B0604020202020204" pitchFamily="34" charset="0"/>
                        <a:buNone/>
                      </a:pPr>
                      <a:endParaRPr lang="es-MX" sz="1800" b="0" kern="1200" dirty="0">
                        <a:solidFill>
                          <a:schemeClr val="dk1"/>
                        </a:solidFill>
                        <a:effectLst/>
                      </a:endParaRPr>
                    </a:p>
                    <a:p>
                      <a:pPr marL="0" indent="0" algn="just">
                        <a:buFont typeface="Arial" panose="020B0604020202020204" pitchFamily="34" charset="0"/>
                        <a:buNone/>
                      </a:pPr>
                      <a:r>
                        <a:rPr lang="es-MX" sz="1800" b="0" kern="1200" dirty="0">
                          <a:solidFill>
                            <a:schemeClr val="dk1"/>
                          </a:solidFill>
                          <a:effectLst/>
                        </a:rPr>
                        <a:t>¿Solo funciona con el agua?</a:t>
                      </a:r>
                      <a:endParaRPr lang="es-MX" dirty="0">
                        <a:latin typeface="Berlin Sans FB" panose="020E0602020502020306" pitchFamily="34" charset="0"/>
                      </a:endParaRPr>
                    </a:p>
                  </a:txBody>
                  <a:tcPr/>
                </a:tc>
                <a:tc>
                  <a:txBody>
                    <a:bodyPr/>
                    <a:lstStyle/>
                    <a:p>
                      <a:pPr algn="just"/>
                      <a:r>
                        <a:rPr lang="es-MX" dirty="0"/>
                        <a:t>Las formas de las líneas del campo magnético de un imán de barra son cerradas. Por convención, se toma la dirección del campo saliendo del polo norte y entrando por el polo sur del imán. Con los materiales ferromagnéticos se pueden hacer imanes permanentes.</a:t>
                      </a:r>
                    </a:p>
                    <a:p>
                      <a:pPr algn="just"/>
                      <a:endParaRPr lang="es-MX" sz="1800" b="0" kern="1200" dirty="0">
                        <a:solidFill>
                          <a:schemeClr val="dk1"/>
                        </a:solidFill>
                        <a:effectLst/>
                      </a:endParaRPr>
                    </a:p>
                    <a:p>
                      <a:pPr algn="just"/>
                      <a:endParaRPr lang="es-MX" b="0" dirty="0">
                        <a:latin typeface="Berlin Sans FB" panose="020E0602020502020306" pitchFamily="34" charset="0"/>
                      </a:endParaRPr>
                    </a:p>
                  </a:txBody>
                  <a:tcPr/>
                </a:tc>
                <a:extLst>
                  <a:ext uri="{0D108BD9-81ED-4DB2-BD59-A6C34878D82A}">
                    <a16:rowId xmlns:a16="http://schemas.microsoft.com/office/drawing/2014/main" val="2466040460"/>
                  </a:ext>
                </a:extLst>
              </a:tr>
            </a:tbl>
          </a:graphicData>
        </a:graphic>
      </p:graphicFrame>
    </p:spTree>
    <p:extLst>
      <p:ext uri="{BB962C8B-B14F-4D97-AF65-F5344CB8AC3E}">
        <p14:creationId xmlns:p14="http://schemas.microsoft.com/office/powerpoint/2010/main" val="163115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2492CE-51D2-4FCF-8D49-F9F21475C0E8}"/>
              </a:ext>
            </a:extLst>
          </p:cNvPr>
          <p:cNvSpPr>
            <a:spLocks noGrp="1"/>
          </p:cNvSpPr>
          <p:nvPr>
            <p:ph type="title"/>
          </p:nvPr>
        </p:nvSpPr>
        <p:spPr/>
        <p:txBody>
          <a:bodyPr/>
          <a:lstStyle/>
          <a:p>
            <a:pPr algn="ctr"/>
            <a:r>
              <a:rPr lang="es-MX" sz="4300" b="1" dirty="0">
                <a:solidFill>
                  <a:srgbClr val="C5ECF1"/>
                </a:solidFill>
                <a:effectLst>
                  <a:outerShdw blurRad="38100" dist="38100" dir="2700000" algn="tl">
                    <a:srgbClr val="000000">
                      <a:alpha val="43137"/>
                    </a:srgbClr>
                  </a:outerShdw>
                </a:effectLst>
                <a:latin typeface="Berlin Sans FB" panose="020E0602020502020306" pitchFamily="34" charset="0"/>
              </a:rPr>
              <a:t>Calidoscopio</a:t>
            </a:r>
            <a:br>
              <a:rPr lang="es-MX" sz="4300" b="1" dirty="0">
                <a:solidFill>
                  <a:srgbClr val="C5ECF1"/>
                </a:solidFill>
                <a:effectLst>
                  <a:outerShdw blurRad="38100" dist="38100" dir="2700000" algn="tl">
                    <a:srgbClr val="000000">
                      <a:alpha val="43137"/>
                    </a:srgbClr>
                  </a:outerShdw>
                </a:effectLst>
                <a:latin typeface="Berlin Sans FB" panose="020E0602020502020306" pitchFamily="34" charset="0"/>
              </a:rPr>
            </a:br>
            <a:endParaRPr lang="es-MX" sz="4300" b="1" dirty="0">
              <a:solidFill>
                <a:srgbClr val="C5ECF1"/>
              </a:solidFill>
              <a:effectLst>
                <a:outerShdw blurRad="38100" dist="38100" dir="2700000" algn="tl">
                  <a:srgbClr val="000000">
                    <a:alpha val="43137"/>
                  </a:srgbClr>
                </a:outerShdw>
              </a:effectLst>
              <a:latin typeface="Berlin Sans FB" panose="020E0602020502020306" pitchFamily="34" charset="0"/>
            </a:endParaRPr>
          </a:p>
        </p:txBody>
      </p:sp>
      <p:sp>
        <p:nvSpPr>
          <p:cNvPr id="3" name="Marcador de texto 2">
            <a:extLst>
              <a:ext uri="{FF2B5EF4-FFF2-40B4-BE49-F238E27FC236}">
                <a16:creationId xmlns:a16="http://schemas.microsoft.com/office/drawing/2014/main" id="{2A2D4CC0-BDF4-4170-AE6B-FC92F78523D0}"/>
              </a:ext>
            </a:extLst>
          </p:cNvPr>
          <p:cNvSpPr>
            <a:spLocks noGrp="1"/>
          </p:cNvSpPr>
          <p:nvPr>
            <p:ph type="body" idx="1"/>
          </p:nvPr>
        </p:nvSpPr>
        <p:spPr>
          <a:xfrm>
            <a:off x="94060" y="1681163"/>
            <a:ext cx="5157787" cy="823912"/>
          </a:xfrm>
        </p:spPr>
        <p:txBody>
          <a:bodyPr/>
          <a:lstStyle/>
          <a:p>
            <a:pPr algn="ctr"/>
            <a:r>
              <a:rPr lang="es-MX" dirty="0"/>
              <a:t>MATERIAL</a:t>
            </a:r>
          </a:p>
        </p:txBody>
      </p:sp>
      <p:sp>
        <p:nvSpPr>
          <p:cNvPr id="4" name="Marcador de contenido 3">
            <a:extLst>
              <a:ext uri="{FF2B5EF4-FFF2-40B4-BE49-F238E27FC236}">
                <a16:creationId xmlns:a16="http://schemas.microsoft.com/office/drawing/2014/main" id="{22F7254C-CD18-4268-8023-9C5303EFF604}"/>
              </a:ext>
            </a:extLst>
          </p:cNvPr>
          <p:cNvSpPr>
            <a:spLocks noGrp="1"/>
          </p:cNvSpPr>
          <p:nvPr>
            <p:ph sz="half" idx="2"/>
          </p:nvPr>
        </p:nvSpPr>
        <p:spPr>
          <a:xfrm>
            <a:off x="0" y="2514600"/>
            <a:ext cx="5157787" cy="3684588"/>
          </a:xfrm>
        </p:spPr>
        <p:txBody>
          <a:bodyPr>
            <a:normAutofit fontScale="70000" lnSpcReduction="20000"/>
          </a:bodyPr>
          <a:lstStyle/>
          <a:p>
            <a:pPr marL="285750" indent="-285750"/>
            <a:r>
              <a:rPr lang="es-MX" sz="3100" dirty="0"/>
              <a:t>Un tubo de papel higiénico o de cocina</a:t>
            </a:r>
          </a:p>
          <a:p>
            <a:pPr marL="285750" indent="-285750"/>
            <a:r>
              <a:rPr lang="es-MX" sz="3100" dirty="0"/>
              <a:t>1 CD o cartoncillo con aluminio</a:t>
            </a:r>
          </a:p>
          <a:p>
            <a:pPr marL="285750" indent="-285750"/>
            <a:r>
              <a:rPr lang="es-MX" sz="3100" dirty="0"/>
              <a:t>Marcador</a:t>
            </a:r>
          </a:p>
          <a:p>
            <a:pPr marL="285750" indent="-285750"/>
            <a:r>
              <a:rPr lang="es-MX" sz="3100" dirty="0"/>
              <a:t>Cuentas o pequeños diamantes</a:t>
            </a:r>
          </a:p>
          <a:p>
            <a:pPr marL="285750" indent="-285750"/>
            <a:r>
              <a:rPr lang="es-MX" sz="3100" dirty="0"/>
              <a:t>Silicón</a:t>
            </a:r>
          </a:p>
          <a:p>
            <a:pPr marL="285750" indent="-285750"/>
            <a:r>
              <a:rPr lang="es-MX" sz="3100" dirty="0"/>
              <a:t>Botella de plástico </a:t>
            </a:r>
          </a:p>
          <a:p>
            <a:pPr marL="285750" indent="-285750"/>
            <a:r>
              <a:rPr lang="es-MX" sz="3100" dirty="0"/>
              <a:t>Tijeras</a:t>
            </a:r>
          </a:p>
          <a:p>
            <a:endParaRPr lang="es-MX" dirty="0"/>
          </a:p>
        </p:txBody>
      </p:sp>
      <p:sp>
        <p:nvSpPr>
          <p:cNvPr id="5" name="Marcador de texto 4">
            <a:extLst>
              <a:ext uri="{FF2B5EF4-FFF2-40B4-BE49-F238E27FC236}">
                <a16:creationId xmlns:a16="http://schemas.microsoft.com/office/drawing/2014/main" id="{C930693B-2F68-4901-9EDB-A91E6B54B0CF}"/>
              </a:ext>
            </a:extLst>
          </p:cNvPr>
          <p:cNvSpPr>
            <a:spLocks noGrp="1"/>
          </p:cNvSpPr>
          <p:nvPr>
            <p:ph type="body" sz="quarter" idx="3"/>
          </p:nvPr>
        </p:nvSpPr>
        <p:spPr>
          <a:xfrm>
            <a:off x="7125493" y="1690688"/>
            <a:ext cx="5183188" cy="823912"/>
          </a:xfrm>
        </p:spPr>
        <p:txBody>
          <a:bodyPr/>
          <a:lstStyle/>
          <a:p>
            <a:pPr algn="ctr"/>
            <a:r>
              <a:rPr lang="es-MX" sz="2400" b="1" dirty="0">
                <a:latin typeface="Simplicity" panose="02000603000000000000" pitchFamily="2" charset="0"/>
              </a:rPr>
              <a:t>ELAVORACIÓN</a:t>
            </a:r>
            <a:endParaRPr lang="es-MX" dirty="0"/>
          </a:p>
        </p:txBody>
      </p:sp>
      <p:sp>
        <p:nvSpPr>
          <p:cNvPr id="6" name="Marcador de contenido 5">
            <a:extLst>
              <a:ext uri="{FF2B5EF4-FFF2-40B4-BE49-F238E27FC236}">
                <a16:creationId xmlns:a16="http://schemas.microsoft.com/office/drawing/2014/main" id="{D46B88DA-0330-49B2-8350-81A8922DC3A2}"/>
              </a:ext>
            </a:extLst>
          </p:cNvPr>
          <p:cNvSpPr>
            <a:spLocks noGrp="1"/>
          </p:cNvSpPr>
          <p:nvPr>
            <p:ph sz="quarter" idx="4"/>
          </p:nvPr>
        </p:nvSpPr>
        <p:spPr>
          <a:xfrm>
            <a:off x="7008812" y="2505075"/>
            <a:ext cx="5183188" cy="3684588"/>
          </a:xfrm>
        </p:spPr>
        <p:txBody>
          <a:bodyPr>
            <a:normAutofit fontScale="70000" lnSpcReduction="20000"/>
          </a:bodyPr>
          <a:lstStyle/>
          <a:p>
            <a:pPr marL="285750" indent="-285750"/>
            <a:r>
              <a:rPr lang="es-MX" sz="3100" dirty="0"/>
              <a:t>Cortar en tres partes el CD</a:t>
            </a:r>
          </a:p>
          <a:p>
            <a:pPr marL="285750" indent="-285750"/>
            <a:r>
              <a:rPr lang="es-MX" sz="3100" dirty="0"/>
              <a:t>Formar un triangulo con las tres partes del CD </a:t>
            </a:r>
          </a:p>
          <a:p>
            <a:pPr marL="285750" indent="-285750"/>
            <a:r>
              <a:rPr lang="es-MX" sz="3100" dirty="0"/>
              <a:t>Pegar el triangulo en el tubo higiénico </a:t>
            </a:r>
          </a:p>
          <a:p>
            <a:pPr marL="285750" indent="-285750"/>
            <a:r>
              <a:rPr lang="es-MX" sz="3100" dirty="0"/>
              <a:t>Con la ayuda de un marcador dibujar en la botella dos círculos</a:t>
            </a:r>
          </a:p>
          <a:p>
            <a:pPr marL="285750" indent="-285750"/>
            <a:r>
              <a:rPr lang="es-MX" sz="3100" dirty="0"/>
              <a:t>Pegar un circulo en el tubo con el silicón</a:t>
            </a:r>
          </a:p>
          <a:p>
            <a:pPr marL="285750" indent="-285750"/>
            <a:r>
              <a:rPr lang="es-MX" sz="3100" dirty="0"/>
              <a:t>Colocar las cuentas o pequeños diamantes</a:t>
            </a:r>
          </a:p>
          <a:p>
            <a:pPr marL="285750" indent="-285750"/>
            <a:r>
              <a:rPr lang="es-MX" sz="3100" dirty="0"/>
              <a:t>Pegar el otro circulo con silicón </a:t>
            </a:r>
          </a:p>
          <a:p>
            <a:endParaRPr lang="es-MX" dirty="0"/>
          </a:p>
        </p:txBody>
      </p:sp>
      <p:pic>
        <p:nvPicPr>
          <p:cNvPr id="3074" name="Picture 2" descr="✂ Construye fácilmente un caleidoscopio casero | Fixo Kids">
            <a:extLst>
              <a:ext uri="{FF2B5EF4-FFF2-40B4-BE49-F238E27FC236}">
                <a16:creationId xmlns:a16="http://schemas.microsoft.com/office/drawing/2014/main" id="{2E386C3E-4AB1-4C94-AB70-626158D8D2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4890" y="300672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733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63AA5E-234A-43C1-9638-9A7B5B9A8302}"/>
              </a:ext>
            </a:extLst>
          </p:cNvPr>
          <p:cNvSpPr>
            <a:spLocks noGrp="1"/>
          </p:cNvSpPr>
          <p:nvPr>
            <p:ph type="title"/>
          </p:nvPr>
        </p:nvSpPr>
        <p:spPr/>
        <p:txBody>
          <a:bodyPr/>
          <a:lstStyle/>
          <a:p>
            <a:endParaRPr lang="es-MX"/>
          </a:p>
        </p:txBody>
      </p:sp>
      <p:sp>
        <p:nvSpPr>
          <p:cNvPr id="3" name="Marcador de texto 2">
            <a:extLst>
              <a:ext uri="{FF2B5EF4-FFF2-40B4-BE49-F238E27FC236}">
                <a16:creationId xmlns:a16="http://schemas.microsoft.com/office/drawing/2014/main" id="{586486AD-8806-4AF6-8745-F3EBCB1D8F59}"/>
              </a:ext>
            </a:extLst>
          </p:cNvPr>
          <p:cNvSpPr>
            <a:spLocks noGrp="1"/>
          </p:cNvSpPr>
          <p:nvPr>
            <p:ph type="body" idx="1"/>
          </p:nvPr>
        </p:nvSpPr>
        <p:spPr/>
        <p:txBody>
          <a:bodyPr/>
          <a:lstStyle/>
          <a:p>
            <a:endParaRPr lang="es-MX"/>
          </a:p>
        </p:txBody>
      </p:sp>
      <p:sp>
        <p:nvSpPr>
          <p:cNvPr id="4" name="Marcador de contenido 3">
            <a:extLst>
              <a:ext uri="{FF2B5EF4-FFF2-40B4-BE49-F238E27FC236}">
                <a16:creationId xmlns:a16="http://schemas.microsoft.com/office/drawing/2014/main" id="{334E5F96-DC14-4802-8D67-583693BBA4EE}"/>
              </a:ext>
            </a:extLst>
          </p:cNvPr>
          <p:cNvSpPr>
            <a:spLocks noGrp="1"/>
          </p:cNvSpPr>
          <p:nvPr>
            <p:ph sz="half" idx="2"/>
          </p:nvPr>
        </p:nvSpPr>
        <p:spPr/>
        <p:txBody>
          <a:bodyPr/>
          <a:lstStyle/>
          <a:p>
            <a:endParaRPr lang="es-MX"/>
          </a:p>
        </p:txBody>
      </p:sp>
      <p:sp>
        <p:nvSpPr>
          <p:cNvPr id="5" name="Marcador de texto 4">
            <a:extLst>
              <a:ext uri="{FF2B5EF4-FFF2-40B4-BE49-F238E27FC236}">
                <a16:creationId xmlns:a16="http://schemas.microsoft.com/office/drawing/2014/main" id="{85271079-2C28-4C2D-A441-7A17CD7D8435}"/>
              </a:ext>
            </a:extLst>
          </p:cNvPr>
          <p:cNvSpPr>
            <a:spLocks noGrp="1"/>
          </p:cNvSpPr>
          <p:nvPr>
            <p:ph type="body" sz="quarter" idx="3"/>
          </p:nvPr>
        </p:nvSpPr>
        <p:spPr/>
        <p:txBody>
          <a:bodyPr/>
          <a:lstStyle/>
          <a:p>
            <a:endParaRPr lang="es-MX"/>
          </a:p>
        </p:txBody>
      </p:sp>
      <p:sp>
        <p:nvSpPr>
          <p:cNvPr id="6" name="Marcador de contenido 5">
            <a:extLst>
              <a:ext uri="{FF2B5EF4-FFF2-40B4-BE49-F238E27FC236}">
                <a16:creationId xmlns:a16="http://schemas.microsoft.com/office/drawing/2014/main" id="{1C40074B-A0A0-45E0-9F9F-6A2E1FE70017}"/>
              </a:ext>
            </a:extLst>
          </p:cNvPr>
          <p:cNvSpPr>
            <a:spLocks noGrp="1"/>
          </p:cNvSpPr>
          <p:nvPr>
            <p:ph sz="quarter" idx="4"/>
          </p:nvPr>
        </p:nvSpPr>
        <p:spPr/>
        <p:txBody>
          <a:bodyPr/>
          <a:lstStyle/>
          <a:p>
            <a:endParaRPr lang="es-MX"/>
          </a:p>
        </p:txBody>
      </p:sp>
      <p:graphicFrame>
        <p:nvGraphicFramePr>
          <p:cNvPr id="7" name="Tabla 2">
            <a:extLst>
              <a:ext uri="{FF2B5EF4-FFF2-40B4-BE49-F238E27FC236}">
                <a16:creationId xmlns:a16="http://schemas.microsoft.com/office/drawing/2014/main" id="{3103E06E-16D7-41ED-B028-C0A06568DB94}"/>
              </a:ext>
            </a:extLst>
          </p:cNvPr>
          <p:cNvGraphicFramePr>
            <a:graphicFrameLocks noGrp="1"/>
          </p:cNvGraphicFramePr>
          <p:nvPr>
            <p:extLst>
              <p:ext uri="{D42A27DB-BD31-4B8C-83A1-F6EECF244321}">
                <p14:modId xmlns:p14="http://schemas.microsoft.com/office/powerpoint/2010/main" val="2867538810"/>
              </p:ext>
            </p:extLst>
          </p:nvPr>
        </p:nvGraphicFramePr>
        <p:xfrm>
          <a:off x="756339" y="454660"/>
          <a:ext cx="10482471" cy="5948680"/>
        </p:xfrm>
        <a:graphic>
          <a:graphicData uri="http://schemas.openxmlformats.org/drawingml/2006/table">
            <a:tbl>
              <a:tblPr firstRow="1" bandRow="1">
                <a:tableStyleId>{5C22544A-7EE6-4342-B048-85BDC9FD1C3A}</a:tableStyleId>
              </a:tblPr>
              <a:tblGrid>
                <a:gridCol w="3494157">
                  <a:extLst>
                    <a:ext uri="{9D8B030D-6E8A-4147-A177-3AD203B41FA5}">
                      <a16:colId xmlns:a16="http://schemas.microsoft.com/office/drawing/2014/main" val="1384120820"/>
                    </a:ext>
                  </a:extLst>
                </a:gridCol>
                <a:gridCol w="3494157">
                  <a:extLst>
                    <a:ext uri="{9D8B030D-6E8A-4147-A177-3AD203B41FA5}">
                      <a16:colId xmlns:a16="http://schemas.microsoft.com/office/drawing/2014/main" val="341509853"/>
                    </a:ext>
                  </a:extLst>
                </a:gridCol>
                <a:gridCol w="3494157">
                  <a:extLst>
                    <a:ext uri="{9D8B030D-6E8A-4147-A177-3AD203B41FA5}">
                      <a16:colId xmlns:a16="http://schemas.microsoft.com/office/drawing/2014/main" val="1329829008"/>
                    </a:ext>
                  </a:extLst>
                </a:gridCol>
              </a:tblGrid>
              <a:tr h="370840">
                <a:tc>
                  <a:txBody>
                    <a:bodyPr/>
                    <a:lstStyle/>
                    <a:p>
                      <a:pPr algn="ctr"/>
                      <a:r>
                        <a:rPr lang="es-MX" dirty="0">
                          <a:solidFill>
                            <a:schemeClr val="tx1"/>
                          </a:solidFill>
                        </a:rPr>
                        <a:t>LO QUE SÉ </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QUIERO SABER</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APRENDÍ</a:t>
                      </a:r>
                      <a:endParaRPr lang="es-MX" dirty="0">
                        <a:solidFill>
                          <a:schemeClr val="tx1"/>
                        </a:solidFill>
                        <a:latin typeface="Berlin Sans FB" panose="020E0602020502020306" pitchFamily="34" charset="0"/>
                      </a:endParaRPr>
                    </a:p>
                  </a:txBody>
                  <a:tcPr/>
                </a:tc>
                <a:extLst>
                  <a:ext uri="{0D108BD9-81ED-4DB2-BD59-A6C34878D82A}">
                    <a16:rowId xmlns:a16="http://schemas.microsoft.com/office/drawing/2014/main" val="1441391316"/>
                  </a:ext>
                </a:extLst>
              </a:tr>
              <a:tr h="370840">
                <a:tc>
                  <a:txBody>
                    <a:bodyPr/>
                    <a:lstStyle/>
                    <a:p>
                      <a:pPr algn="just"/>
                      <a:r>
                        <a:rPr lang="es-MX" dirty="0"/>
                        <a:t>Se que es un “juguete” que te al utilizarlo te hace ver imágenes multiplicadas creando una visión sorprendente.</a:t>
                      </a:r>
                      <a:endParaRPr lang="es-MX" dirty="0">
                        <a:latin typeface="Berlin Sans FB" panose="020E0602020502020306" pitchFamily="34" charset="0"/>
                      </a:endParaRPr>
                    </a:p>
                  </a:txBody>
                  <a:tcPr/>
                </a:tc>
                <a:tc>
                  <a:txBody>
                    <a:bodyPr/>
                    <a:lstStyle/>
                    <a:p>
                      <a:pPr algn="just"/>
                      <a:r>
                        <a:rPr lang="es-MX" dirty="0"/>
                        <a:t>¿Cómo funciona?</a:t>
                      </a:r>
                    </a:p>
                    <a:p>
                      <a:pPr algn="just"/>
                      <a:r>
                        <a:rPr lang="es-MX" dirty="0"/>
                        <a:t>¿para que nos sirve?</a:t>
                      </a:r>
                    </a:p>
                    <a:p>
                      <a:pPr algn="just"/>
                      <a:r>
                        <a:rPr lang="es-MX" dirty="0"/>
                        <a:t>¿Cualquier persona lo puede utilizar?</a:t>
                      </a:r>
                    </a:p>
                    <a:p>
                      <a:pPr algn="just"/>
                      <a:endParaRPr lang="es-MX" dirty="0">
                        <a:latin typeface="Berlin Sans FB" panose="020E0602020502020306" pitchFamily="34" charset="0"/>
                      </a:endParaRPr>
                    </a:p>
                  </a:txBody>
                  <a:tcPr/>
                </a:tc>
                <a:tc>
                  <a:txBody>
                    <a:bodyPr/>
                    <a:lstStyle/>
                    <a:p>
                      <a:pPr algn="just"/>
                      <a:r>
                        <a:rPr lang="es-MX" dirty="0"/>
                        <a:t>Un caleidoscopio es un tubo que cuenta con diferentes espejos inclinados en su interior y en uno de sus extremos suelen hacer dos láminas de vidrio. Entre ellas, se pueden encontrar diferentes objetos irregulares y de diferentes colores. Cuando se observa el interior del tubo desde el otro extremo, las imágenes de estos objetos quedan multiplicadas de modo simétrico, creando una visión verdaderamente sorprendente.</a:t>
                      </a:r>
                    </a:p>
                    <a:p>
                      <a:pPr algn="just"/>
                      <a:endParaRPr lang="es-MX" dirty="0"/>
                    </a:p>
                    <a:p>
                      <a:pPr algn="just"/>
                      <a:r>
                        <a:rPr lang="es-MX" dirty="0">
                          <a:hlinkClick r:id="rId2"/>
                        </a:rPr>
                        <a:t>https://www.elespanol.com/como/20190114/hacer-caleidoscopio-casero-ninos-facilmente/368463639_0.html</a:t>
                      </a:r>
                      <a:endParaRPr lang="es-MX" dirty="0"/>
                    </a:p>
                    <a:p>
                      <a:pPr algn="just"/>
                      <a:endParaRPr lang="es-MX" dirty="0">
                        <a:latin typeface="Berlin Sans FB" panose="020E0602020502020306" pitchFamily="34" charset="0"/>
                      </a:endParaRPr>
                    </a:p>
                  </a:txBody>
                  <a:tcPr/>
                </a:tc>
                <a:extLst>
                  <a:ext uri="{0D108BD9-81ED-4DB2-BD59-A6C34878D82A}">
                    <a16:rowId xmlns:a16="http://schemas.microsoft.com/office/drawing/2014/main" val="1899237290"/>
                  </a:ext>
                </a:extLst>
              </a:tr>
            </a:tbl>
          </a:graphicData>
        </a:graphic>
      </p:graphicFrame>
    </p:spTree>
    <p:extLst>
      <p:ext uri="{BB962C8B-B14F-4D97-AF65-F5344CB8AC3E}">
        <p14:creationId xmlns:p14="http://schemas.microsoft.com/office/powerpoint/2010/main" val="87222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D64E94-3A3E-48BB-9C32-DF47FD72DDF8}"/>
              </a:ext>
            </a:extLst>
          </p:cNvPr>
          <p:cNvSpPr>
            <a:spLocks noGrp="1"/>
          </p:cNvSpPr>
          <p:nvPr>
            <p:ph type="title"/>
          </p:nvPr>
        </p:nvSpPr>
        <p:spPr/>
        <p:txBody>
          <a:bodyPr/>
          <a:lstStyle/>
          <a:p>
            <a:pPr algn="ctr"/>
            <a:r>
              <a:rPr lang="es-MX" sz="4300" b="1" dirty="0">
                <a:solidFill>
                  <a:srgbClr val="C5ECF1"/>
                </a:solidFill>
                <a:effectLst>
                  <a:outerShdw blurRad="38100" dist="38100" dir="2700000" algn="tl">
                    <a:srgbClr val="000000">
                      <a:alpha val="43137"/>
                    </a:srgbClr>
                  </a:outerShdw>
                </a:effectLst>
                <a:latin typeface="Berlin Sans FB" panose="020E0602020502020306" pitchFamily="34" charset="0"/>
              </a:rPr>
              <a:t>Burbujas electromagnéticas </a:t>
            </a:r>
            <a:br>
              <a:rPr lang="es-MX" sz="4300" b="1" dirty="0">
                <a:solidFill>
                  <a:srgbClr val="C5ECF1"/>
                </a:solidFill>
                <a:effectLst>
                  <a:outerShdw blurRad="38100" dist="38100" dir="2700000" algn="tl">
                    <a:srgbClr val="000000">
                      <a:alpha val="43137"/>
                    </a:srgbClr>
                  </a:outerShdw>
                </a:effectLst>
                <a:latin typeface="Berlin Sans FB" panose="020E0602020502020306" pitchFamily="34" charset="0"/>
              </a:rPr>
            </a:br>
            <a:endParaRPr lang="es-MX" sz="4300" b="1" dirty="0">
              <a:solidFill>
                <a:srgbClr val="C5ECF1"/>
              </a:solidFill>
              <a:effectLst>
                <a:outerShdw blurRad="38100" dist="38100" dir="2700000" algn="tl">
                  <a:srgbClr val="000000">
                    <a:alpha val="43137"/>
                  </a:srgbClr>
                </a:outerShdw>
              </a:effectLst>
              <a:latin typeface="Berlin Sans FB" panose="020E0602020502020306" pitchFamily="34" charset="0"/>
            </a:endParaRPr>
          </a:p>
        </p:txBody>
      </p:sp>
      <p:sp>
        <p:nvSpPr>
          <p:cNvPr id="3" name="Marcador de texto 2">
            <a:extLst>
              <a:ext uri="{FF2B5EF4-FFF2-40B4-BE49-F238E27FC236}">
                <a16:creationId xmlns:a16="http://schemas.microsoft.com/office/drawing/2014/main" id="{17AD7FFD-DE5E-4EE8-BC56-DFF6CC858B1D}"/>
              </a:ext>
            </a:extLst>
          </p:cNvPr>
          <p:cNvSpPr>
            <a:spLocks noGrp="1"/>
          </p:cNvSpPr>
          <p:nvPr>
            <p:ph type="body" idx="1"/>
          </p:nvPr>
        </p:nvSpPr>
        <p:spPr/>
        <p:txBody>
          <a:bodyPr/>
          <a:lstStyle/>
          <a:p>
            <a:pPr algn="ctr"/>
            <a:r>
              <a:rPr lang="es-MX" dirty="0"/>
              <a:t>MATERIAL</a:t>
            </a:r>
          </a:p>
        </p:txBody>
      </p:sp>
      <p:sp>
        <p:nvSpPr>
          <p:cNvPr id="4" name="Marcador de contenido 3">
            <a:extLst>
              <a:ext uri="{FF2B5EF4-FFF2-40B4-BE49-F238E27FC236}">
                <a16:creationId xmlns:a16="http://schemas.microsoft.com/office/drawing/2014/main" id="{D5A94E23-205E-4F03-877E-237C885F088A}"/>
              </a:ext>
            </a:extLst>
          </p:cNvPr>
          <p:cNvSpPr>
            <a:spLocks noGrp="1"/>
          </p:cNvSpPr>
          <p:nvPr>
            <p:ph sz="half" idx="2"/>
          </p:nvPr>
        </p:nvSpPr>
        <p:spPr/>
        <p:txBody>
          <a:bodyPr>
            <a:normAutofit/>
          </a:bodyPr>
          <a:lstStyle/>
          <a:p>
            <a:pPr marL="285750" indent="-285750">
              <a:buFont typeface="Arial" panose="020B0604020202020204" pitchFamily="34" charset="0"/>
              <a:buChar char="•"/>
            </a:pPr>
            <a:r>
              <a:rPr lang="es-MX" sz="2400" dirty="0"/>
              <a:t>Vaso con agua</a:t>
            </a:r>
          </a:p>
          <a:p>
            <a:pPr marL="285750" indent="-285750">
              <a:buFont typeface="Arial" panose="020B0604020202020204" pitchFamily="34" charset="0"/>
              <a:buChar char="•"/>
            </a:pPr>
            <a:r>
              <a:rPr lang="es-MX" sz="2400" dirty="0"/>
              <a:t>Jabón para trastes</a:t>
            </a:r>
          </a:p>
          <a:p>
            <a:pPr marL="285750" indent="-285750">
              <a:buFont typeface="Arial" panose="020B0604020202020204" pitchFamily="34" charset="0"/>
              <a:buChar char="•"/>
            </a:pPr>
            <a:r>
              <a:rPr lang="es-MX" sz="2400" dirty="0"/>
              <a:t>Un popote</a:t>
            </a:r>
          </a:p>
          <a:p>
            <a:pPr marL="285750" indent="-285750">
              <a:buFont typeface="Arial" panose="020B0604020202020204" pitchFamily="34" charset="0"/>
              <a:buChar char="•"/>
            </a:pPr>
            <a:r>
              <a:rPr lang="es-MX" sz="2400" dirty="0"/>
              <a:t>Un globo</a:t>
            </a:r>
          </a:p>
          <a:p>
            <a:endParaRPr lang="es-MX" dirty="0"/>
          </a:p>
        </p:txBody>
      </p:sp>
      <p:sp>
        <p:nvSpPr>
          <p:cNvPr id="5" name="Marcador de texto 4">
            <a:extLst>
              <a:ext uri="{FF2B5EF4-FFF2-40B4-BE49-F238E27FC236}">
                <a16:creationId xmlns:a16="http://schemas.microsoft.com/office/drawing/2014/main" id="{AA7DF06F-D333-48FB-8266-03F2B390FF1C}"/>
              </a:ext>
            </a:extLst>
          </p:cNvPr>
          <p:cNvSpPr>
            <a:spLocks noGrp="1"/>
          </p:cNvSpPr>
          <p:nvPr>
            <p:ph type="body" sz="quarter" idx="3"/>
          </p:nvPr>
        </p:nvSpPr>
        <p:spPr>
          <a:xfrm>
            <a:off x="7008812" y="1681163"/>
            <a:ext cx="5183188" cy="823912"/>
          </a:xfrm>
        </p:spPr>
        <p:txBody>
          <a:bodyPr/>
          <a:lstStyle/>
          <a:p>
            <a:pPr algn="ctr"/>
            <a:r>
              <a:rPr lang="es-MX" dirty="0"/>
              <a:t>ELAVORACIÓN</a:t>
            </a:r>
          </a:p>
        </p:txBody>
      </p:sp>
      <p:sp>
        <p:nvSpPr>
          <p:cNvPr id="6" name="Marcador de contenido 5">
            <a:extLst>
              <a:ext uri="{FF2B5EF4-FFF2-40B4-BE49-F238E27FC236}">
                <a16:creationId xmlns:a16="http://schemas.microsoft.com/office/drawing/2014/main" id="{17062508-DCC2-4242-A257-8118F7ED6E79}"/>
              </a:ext>
            </a:extLst>
          </p:cNvPr>
          <p:cNvSpPr>
            <a:spLocks noGrp="1"/>
          </p:cNvSpPr>
          <p:nvPr>
            <p:ph sz="quarter" idx="4"/>
          </p:nvPr>
        </p:nvSpPr>
        <p:spPr>
          <a:xfrm>
            <a:off x="6843713" y="2405062"/>
            <a:ext cx="5183188" cy="3684588"/>
          </a:xfrm>
        </p:spPr>
        <p:txBody>
          <a:bodyPr>
            <a:normAutofit/>
          </a:bodyPr>
          <a:lstStyle/>
          <a:p>
            <a:pPr marL="285750" indent="-285750">
              <a:lnSpc>
                <a:spcPct val="100000"/>
              </a:lnSpc>
            </a:pPr>
            <a:r>
              <a:rPr lang="es-MX" sz="2400" dirty="0"/>
              <a:t>Colocar el jabón en el agua</a:t>
            </a:r>
          </a:p>
          <a:p>
            <a:pPr marL="285750" indent="-285750">
              <a:lnSpc>
                <a:spcPct val="100000"/>
              </a:lnSpc>
            </a:pPr>
            <a:r>
              <a:rPr lang="es-MX" sz="2400" dirty="0"/>
              <a:t>Revolver </a:t>
            </a:r>
          </a:p>
          <a:p>
            <a:pPr marL="285750" indent="-285750">
              <a:lnSpc>
                <a:spcPct val="100000"/>
              </a:lnSpc>
            </a:pPr>
            <a:r>
              <a:rPr lang="es-MX" sz="2400" dirty="0"/>
              <a:t>Inflar un globo y con la ayuda de nuestro cabello lo frotamos </a:t>
            </a:r>
          </a:p>
          <a:p>
            <a:pPr marL="285750" indent="-285750">
              <a:lnSpc>
                <a:spcPct val="100000"/>
              </a:lnSpc>
            </a:pPr>
            <a:r>
              <a:rPr lang="es-MX" sz="2400" dirty="0"/>
              <a:t>Con la ayuda del popote hacer burbujas</a:t>
            </a:r>
          </a:p>
          <a:p>
            <a:pPr marL="285750" indent="-285750">
              <a:lnSpc>
                <a:spcPct val="100000"/>
              </a:lnSpc>
            </a:pPr>
            <a:r>
              <a:rPr lang="es-MX" sz="2400" dirty="0"/>
              <a:t>Acercar el globo a la burbuja</a:t>
            </a:r>
          </a:p>
          <a:p>
            <a:endParaRPr lang="es-MX" dirty="0"/>
          </a:p>
        </p:txBody>
      </p:sp>
      <p:pic>
        <p:nvPicPr>
          <p:cNvPr id="4098" name="Picture 2">
            <a:extLst>
              <a:ext uri="{FF2B5EF4-FFF2-40B4-BE49-F238E27FC236}">
                <a16:creationId xmlns:a16="http://schemas.microsoft.com/office/drawing/2014/main" id="{0DAA9B20-DC64-488C-B4C8-CE06A01EE1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1114" y="3006726"/>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55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7F513B-78F9-4A11-8412-5EF4A31830FB}"/>
              </a:ext>
            </a:extLst>
          </p:cNvPr>
          <p:cNvSpPr>
            <a:spLocks noGrp="1"/>
          </p:cNvSpPr>
          <p:nvPr>
            <p:ph type="title"/>
          </p:nvPr>
        </p:nvSpPr>
        <p:spPr/>
        <p:txBody>
          <a:bodyPr/>
          <a:lstStyle/>
          <a:p>
            <a:endParaRPr lang="es-MX"/>
          </a:p>
        </p:txBody>
      </p:sp>
      <p:sp>
        <p:nvSpPr>
          <p:cNvPr id="3" name="Marcador de texto 2">
            <a:extLst>
              <a:ext uri="{FF2B5EF4-FFF2-40B4-BE49-F238E27FC236}">
                <a16:creationId xmlns:a16="http://schemas.microsoft.com/office/drawing/2014/main" id="{BDFA20E1-E842-4C0F-B2FE-466B7A911A04}"/>
              </a:ext>
            </a:extLst>
          </p:cNvPr>
          <p:cNvSpPr>
            <a:spLocks noGrp="1"/>
          </p:cNvSpPr>
          <p:nvPr>
            <p:ph type="body" idx="1"/>
          </p:nvPr>
        </p:nvSpPr>
        <p:spPr/>
        <p:txBody>
          <a:bodyPr/>
          <a:lstStyle/>
          <a:p>
            <a:endParaRPr lang="es-MX"/>
          </a:p>
        </p:txBody>
      </p:sp>
      <p:sp>
        <p:nvSpPr>
          <p:cNvPr id="4" name="Marcador de contenido 3">
            <a:extLst>
              <a:ext uri="{FF2B5EF4-FFF2-40B4-BE49-F238E27FC236}">
                <a16:creationId xmlns:a16="http://schemas.microsoft.com/office/drawing/2014/main" id="{58727D73-6642-4816-995B-F562BDCD651D}"/>
              </a:ext>
            </a:extLst>
          </p:cNvPr>
          <p:cNvSpPr>
            <a:spLocks noGrp="1"/>
          </p:cNvSpPr>
          <p:nvPr>
            <p:ph sz="half" idx="2"/>
          </p:nvPr>
        </p:nvSpPr>
        <p:spPr/>
        <p:txBody>
          <a:bodyPr/>
          <a:lstStyle/>
          <a:p>
            <a:endParaRPr lang="es-MX"/>
          </a:p>
        </p:txBody>
      </p:sp>
      <p:sp>
        <p:nvSpPr>
          <p:cNvPr id="5" name="Marcador de texto 4">
            <a:extLst>
              <a:ext uri="{FF2B5EF4-FFF2-40B4-BE49-F238E27FC236}">
                <a16:creationId xmlns:a16="http://schemas.microsoft.com/office/drawing/2014/main" id="{C4F1CE9B-9504-4155-AF72-50D97FF6A306}"/>
              </a:ext>
            </a:extLst>
          </p:cNvPr>
          <p:cNvSpPr>
            <a:spLocks noGrp="1"/>
          </p:cNvSpPr>
          <p:nvPr>
            <p:ph type="body" sz="quarter" idx="3"/>
          </p:nvPr>
        </p:nvSpPr>
        <p:spPr/>
        <p:txBody>
          <a:bodyPr/>
          <a:lstStyle/>
          <a:p>
            <a:endParaRPr lang="es-MX"/>
          </a:p>
        </p:txBody>
      </p:sp>
      <p:sp>
        <p:nvSpPr>
          <p:cNvPr id="6" name="Marcador de contenido 5">
            <a:extLst>
              <a:ext uri="{FF2B5EF4-FFF2-40B4-BE49-F238E27FC236}">
                <a16:creationId xmlns:a16="http://schemas.microsoft.com/office/drawing/2014/main" id="{D0EBB1C2-A886-47BA-93F3-75D29E4065C5}"/>
              </a:ext>
            </a:extLst>
          </p:cNvPr>
          <p:cNvSpPr>
            <a:spLocks noGrp="1"/>
          </p:cNvSpPr>
          <p:nvPr>
            <p:ph sz="quarter" idx="4"/>
          </p:nvPr>
        </p:nvSpPr>
        <p:spPr/>
        <p:txBody>
          <a:bodyPr/>
          <a:lstStyle/>
          <a:p>
            <a:endParaRPr lang="es-MX"/>
          </a:p>
        </p:txBody>
      </p:sp>
      <p:graphicFrame>
        <p:nvGraphicFramePr>
          <p:cNvPr id="7" name="Tabla 2">
            <a:extLst>
              <a:ext uri="{FF2B5EF4-FFF2-40B4-BE49-F238E27FC236}">
                <a16:creationId xmlns:a16="http://schemas.microsoft.com/office/drawing/2014/main" id="{CB83338E-1699-4378-8BA7-14005612B2A8}"/>
              </a:ext>
            </a:extLst>
          </p:cNvPr>
          <p:cNvGraphicFramePr>
            <a:graphicFrameLocks noGrp="1"/>
          </p:cNvGraphicFramePr>
          <p:nvPr>
            <p:extLst>
              <p:ext uri="{D42A27DB-BD31-4B8C-83A1-F6EECF244321}">
                <p14:modId xmlns:p14="http://schemas.microsoft.com/office/powerpoint/2010/main" val="1975952629"/>
              </p:ext>
            </p:extLst>
          </p:nvPr>
        </p:nvGraphicFramePr>
        <p:xfrm>
          <a:off x="570810" y="365125"/>
          <a:ext cx="10853529" cy="6223000"/>
        </p:xfrm>
        <a:graphic>
          <a:graphicData uri="http://schemas.openxmlformats.org/drawingml/2006/table">
            <a:tbl>
              <a:tblPr firstRow="1" bandRow="1">
                <a:tableStyleId>{5C22544A-7EE6-4342-B048-85BDC9FD1C3A}</a:tableStyleId>
              </a:tblPr>
              <a:tblGrid>
                <a:gridCol w="3617843">
                  <a:extLst>
                    <a:ext uri="{9D8B030D-6E8A-4147-A177-3AD203B41FA5}">
                      <a16:colId xmlns:a16="http://schemas.microsoft.com/office/drawing/2014/main" val="3780737068"/>
                    </a:ext>
                  </a:extLst>
                </a:gridCol>
                <a:gridCol w="3617843">
                  <a:extLst>
                    <a:ext uri="{9D8B030D-6E8A-4147-A177-3AD203B41FA5}">
                      <a16:colId xmlns:a16="http://schemas.microsoft.com/office/drawing/2014/main" val="2051019222"/>
                    </a:ext>
                  </a:extLst>
                </a:gridCol>
                <a:gridCol w="3617843">
                  <a:extLst>
                    <a:ext uri="{9D8B030D-6E8A-4147-A177-3AD203B41FA5}">
                      <a16:colId xmlns:a16="http://schemas.microsoft.com/office/drawing/2014/main" val="1388550389"/>
                    </a:ext>
                  </a:extLst>
                </a:gridCol>
              </a:tblGrid>
              <a:tr h="370840">
                <a:tc>
                  <a:txBody>
                    <a:bodyPr/>
                    <a:lstStyle/>
                    <a:p>
                      <a:pPr algn="ctr"/>
                      <a:r>
                        <a:rPr lang="es-MX" dirty="0">
                          <a:solidFill>
                            <a:schemeClr val="tx1"/>
                          </a:solidFill>
                        </a:rPr>
                        <a:t>LO QUE SÉ</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QUIERO SABER</a:t>
                      </a:r>
                      <a:endParaRPr lang="es-MX" dirty="0">
                        <a:solidFill>
                          <a:schemeClr val="tx1"/>
                        </a:solidFill>
                        <a:latin typeface="Berlin Sans FB" panose="020E0602020502020306" pitchFamily="34" charset="0"/>
                      </a:endParaRPr>
                    </a:p>
                  </a:txBody>
                  <a:tcPr/>
                </a:tc>
                <a:tc>
                  <a:txBody>
                    <a:bodyPr/>
                    <a:lstStyle/>
                    <a:p>
                      <a:pPr algn="ctr"/>
                      <a:r>
                        <a:rPr lang="es-MX" dirty="0">
                          <a:solidFill>
                            <a:schemeClr val="tx1"/>
                          </a:solidFill>
                        </a:rPr>
                        <a:t>LO QUE APRENDÍ</a:t>
                      </a:r>
                      <a:endParaRPr lang="es-MX" dirty="0">
                        <a:solidFill>
                          <a:schemeClr val="tx1"/>
                        </a:solidFill>
                        <a:latin typeface="Berlin Sans FB" panose="020E0602020502020306" pitchFamily="34" charset="0"/>
                      </a:endParaRPr>
                    </a:p>
                  </a:txBody>
                  <a:tcPr/>
                </a:tc>
                <a:extLst>
                  <a:ext uri="{0D108BD9-81ED-4DB2-BD59-A6C34878D82A}">
                    <a16:rowId xmlns:a16="http://schemas.microsoft.com/office/drawing/2014/main" val="2220388324"/>
                  </a:ext>
                </a:extLst>
              </a:tr>
              <a:tr h="370840">
                <a:tc>
                  <a:txBody>
                    <a:bodyPr/>
                    <a:lstStyle/>
                    <a:p>
                      <a:pPr algn="just"/>
                      <a:r>
                        <a:rPr lang="es-MX" sz="1800" b="0" kern="1200" dirty="0">
                          <a:solidFill>
                            <a:schemeClr val="dk1"/>
                          </a:solidFill>
                          <a:effectLst/>
                        </a:rPr>
                        <a:t>Se carga el globo con electricidad estática con la fricción del globo y nuestro cabello. Cuando acercamos el globo a la burbuja de jabón, el globo lo atrae.</a:t>
                      </a:r>
                      <a:endParaRPr lang="es-MX" dirty="0">
                        <a:latin typeface="Berlin Sans FB" panose="020E0602020502020306" pitchFamily="34" charset="0"/>
                      </a:endParaRPr>
                    </a:p>
                  </a:txBody>
                  <a:tcPr/>
                </a:tc>
                <a:tc>
                  <a:txBody>
                    <a:bodyPr/>
                    <a:lstStyle/>
                    <a:p>
                      <a:pPr algn="just"/>
                      <a:r>
                        <a:rPr lang="es-MX" dirty="0"/>
                        <a:t>¿Por qué se transfiere la energía?</a:t>
                      </a:r>
                    </a:p>
                    <a:p>
                      <a:pPr algn="just"/>
                      <a:endParaRPr lang="es-MX" dirty="0"/>
                    </a:p>
                    <a:p>
                      <a:pPr algn="just"/>
                      <a:r>
                        <a:rPr lang="es-MX" dirty="0"/>
                        <a:t>¿Qué otras cosas pueden transferir energía?</a:t>
                      </a:r>
                    </a:p>
                    <a:p>
                      <a:pPr algn="just"/>
                      <a:endParaRPr lang="es-MX" dirty="0"/>
                    </a:p>
                    <a:p>
                      <a:pPr algn="just"/>
                      <a:r>
                        <a:rPr lang="es-MX" dirty="0"/>
                        <a:t>¿Por qué al transferir la energía desde nuestro cabello, nuestro cabello se levanta?</a:t>
                      </a:r>
                      <a:endParaRPr lang="es-MX" dirty="0">
                        <a:latin typeface="Berlin Sans FB" panose="020E0602020502020306" pitchFamily="34" charset="0"/>
                      </a:endParaRPr>
                    </a:p>
                  </a:txBody>
                  <a:tcPr/>
                </a:tc>
                <a:tc>
                  <a:txBody>
                    <a:bodyPr/>
                    <a:lstStyle/>
                    <a:p>
                      <a:pPr algn="just"/>
                      <a:r>
                        <a:rPr lang="es-MX" sz="1800" b="0" kern="1200" dirty="0">
                          <a:solidFill>
                            <a:schemeClr val="dk1"/>
                          </a:solidFill>
                          <a:effectLst/>
                        </a:rPr>
                        <a:t>Cuando cargamos el globo con electricidad estática, lo que sucede es que al frotarlo se transfieren electrones del globo al otro material. Esto genera una carga eléctrica en el globo, que se mantiene así durante un tiempo porque es de plástico (material aislante).</a:t>
                      </a:r>
                      <a:br>
                        <a:rPr lang="es-MX" dirty="0"/>
                      </a:br>
                      <a:br>
                        <a:rPr lang="es-MX" dirty="0"/>
                      </a:br>
                      <a:r>
                        <a:rPr lang="es-MX" sz="1800" b="0" kern="1200" dirty="0">
                          <a:solidFill>
                            <a:schemeClr val="dk1"/>
                          </a:solidFill>
                          <a:effectLst/>
                        </a:rPr>
                        <a:t>Cuando acercamos el globo a la burbuja de jabón, el globo la atrae. Esto se debe a que en el agua (en nuestro caso de grifo) hay iones, o partículas con carga eléctrica, que son atraídas por las cargas que también tiene el globo.</a:t>
                      </a:r>
                    </a:p>
                    <a:p>
                      <a:endParaRPr lang="es-MX" sz="1800" b="0" kern="1200" dirty="0">
                        <a:solidFill>
                          <a:schemeClr val="dk1"/>
                        </a:solidFill>
                        <a:effectLst/>
                      </a:endParaRPr>
                    </a:p>
                    <a:p>
                      <a:r>
                        <a:rPr lang="es-MX" dirty="0">
                          <a:hlinkClick r:id="rId2"/>
                        </a:rPr>
                        <a:t>http://experimentoscaserosparaninos.blogspot.com/2014/06/electricidad-estatica-y-burbuja-de-jabon.html</a:t>
                      </a:r>
                      <a:endParaRPr lang="es-MX" dirty="0"/>
                    </a:p>
                    <a:p>
                      <a:endParaRPr lang="es-MX" dirty="0">
                        <a:latin typeface="Berlin Sans FB" panose="020E0602020502020306" pitchFamily="34" charset="0"/>
                      </a:endParaRPr>
                    </a:p>
                  </a:txBody>
                  <a:tcPr/>
                </a:tc>
                <a:extLst>
                  <a:ext uri="{0D108BD9-81ED-4DB2-BD59-A6C34878D82A}">
                    <a16:rowId xmlns:a16="http://schemas.microsoft.com/office/drawing/2014/main" val="672990979"/>
                  </a:ext>
                </a:extLst>
              </a:tr>
            </a:tbl>
          </a:graphicData>
        </a:graphic>
      </p:graphicFrame>
    </p:spTree>
    <p:extLst>
      <p:ext uri="{BB962C8B-B14F-4D97-AF65-F5344CB8AC3E}">
        <p14:creationId xmlns:p14="http://schemas.microsoft.com/office/powerpoint/2010/main" val="2671305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809</Words>
  <Application>Microsoft Office PowerPoint</Application>
  <PresentationFormat>Panorámica</PresentationFormat>
  <Paragraphs>105</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Berlin Sans FB</vt:lpstr>
      <vt:lpstr>Britannic Bold</vt:lpstr>
      <vt:lpstr>Calibri</vt:lpstr>
      <vt:lpstr>Simplicity</vt:lpstr>
      <vt:lpstr>Tema de Office</vt:lpstr>
      <vt:lpstr>Presentación de PowerPoint</vt:lpstr>
      <vt:lpstr>Fenómenos magnéticos  Slime magnético  </vt:lpstr>
      <vt:lpstr>Presentación de PowerPoint</vt:lpstr>
      <vt:lpstr>Un imán debajo del agua  </vt:lpstr>
      <vt:lpstr>Presentación de PowerPoint</vt:lpstr>
      <vt:lpstr>Calidoscopio </vt:lpstr>
      <vt:lpstr>Presentación de PowerPoint</vt:lpstr>
      <vt:lpstr>Burbujas electromagnéticas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2</dc:title>
  <dc:creator>Toshiba</dc:creator>
  <cp:lastModifiedBy>NATALIA GUADALUPE ANGUIANO PEREZ</cp:lastModifiedBy>
  <cp:revision>9</cp:revision>
  <dcterms:created xsi:type="dcterms:W3CDTF">2021-02-14T03:49:03Z</dcterms:created>
  <dcterms:modified xsi:type="dcterms:W3CDTF">2021-06-14T05:46:06Z</dcterms:modified>
</cp:coreProperties>
</file>