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CFD5EA"/>
    <a:srgbClr val="FFFFFF"/>
    <a:srgbClr val="33CCCC"/>
    <a:srgbClr val="00CC99"/>
    <a:srgbClr val="00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603A71-BC53-420C-8E04-38BA5974DDC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2D08929-14B9-4A1B-BD5E-316A5F1823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5C396A38-8E3F-4B50-AE55-CEA062B1219F}"/>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5" name="Marcador de pie de página 4">
            <a:extLst>
              <a:ext uri="{FF2B5EF4-FFF2-40B4-BE49-F238E27FC236}">
                <a16:creationId xmlns:a16="http://schemas.microsoft.com/office/drawing/2014/main" id="{D1527627-13FF-4CE4-9F88-23B655C9758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A3870E6-5652-426D-8B9C-DCFC72FBDF65}"/>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3455390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E51C9-16CB-43D2-9675-FAB7D94181C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F61FF2B-C076-4F4E-B7B4-4488727111F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6F5C22-E817-405A-AF88-0921803100F1}"/>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5" name="Marcador de pie de página 4">
            <a:extLst>
              <a:ext uri="{FF2B5EF4-FFF2-40B4-BE49-F238E27FC236}">
                <a16:creationId xmlns:a16="http://schemas.microsoft.com/office/drawing/2014/main" id="{36CEA4EC-1F98-47B0-8823-CC2ED04AD01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19C4B82-D1AC-4269-8A28-D2E1E3403DC2}"/>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29887394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FD77493-FDD5-4EBA-8D85-9E10A04D7F1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7158E02-9520-4432-9F68-9C997CD00A6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D4A4AD9-C869-490E-8CE0-5CBD25000BBE}"/>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5" name="Marcador de pie de página 4">
            <a:extLst>
              <a:ext uri="{FF2B5EF4-FFF2-40B4-BE49-F238E27FC236}">
                <a16:creationId xmlns:a16="http://schemas.microsoft.com/office/drawing/2014/main" id="{60FA5A40-F311-4C4B-9427-1435B3B26FD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9689B18-4C90-405B-984B-D5F92D5E7D3B}"/>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42487368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9AD1F-0DFE-4C69-8145-E62CE089E52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3DDA535-9559-41F5-97CA-459DC180B23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216573D-EC47-4B9A-BE05-8E8A61B34677}"/>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5" name="Marcador de pie de página 4">
            <a:extLst>
              <a:ext uri="{FF2B5EF4-FFF2-40B4-BE49-F238E27FC236}">
                <a16:creationId xmlns:a16="http://schemas.microsoft.com/office/drawing/2014/main" id="{C822686C-7DE7-4028-AA2B-6CDDFB94C82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F15BA08-A90E-48F5-83E0-E7701431F31E}"/>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29407444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F2BAF5-79E7-479F-8317-FE742100315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C372CD1-4E71-4F2C-96BA-16CF82C179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782FA60-B095-4D3B-B8DE-14DC3C88BFAF}"/>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5" name="Marcador de pie de página 4">
            <a:extLst>
              <a:ext uri="{FF2B5EF4-FFF2-40B4-BE49-F238E27FC236}">
                <a16:creationId xmlns:a16="http://schemas.microsoft.com/office/drawing/2014/main" id="{75603BA9-83EF-47CD-AA6F-021E19D967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6757BC2-C64B-4CFD-9A5A-11FD7DE5066E}"/>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4208934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A26507-7A02-45F7-AD9A-C4D99D96D73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E4E3A84-EC8B-4626-9C75-9ADE66800D3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D49765A-E5C2-4CFB-947D-EABA9F74B8C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F6DDC72-BD8B-4F55-945E-CB3CC2FB7636}"/>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6" name="Marcador de pie de página 5">
            <a:extLst>
              <a:ext uri="{FF2B5EF4-FFF2-40B4-BE49-F238E27FC236}">
                <a16:creationId xmlns:a16="http://schemas.microsoft.com/office/drawing/2014/main" id="{A1834C7E-767C-4D94-9058-389AE8C7A3A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3B009CF-F155-44BE-BC12-D0C4941995EC}"/>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6748157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B42DD0-F834-4B0D-A98F-00E6A657BE1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3A8B4A0-2071-4FA9-9B3E-81D6C53B80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CA80244-FC5E-4168-8ECF-37C6003AF13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1D31D52B-E97C-4954-B917-E37E7AEBF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03A679B-FE86-4DA7-8AED-B53C92207D0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CDEBB1AE-BCBE-4E6D-BEE7-A2A4398BD66A}"/>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8" name="Marcador de pie de página 7">
            <a:extLst>
              <a:ext uri="{FF2B5EF4-FFF2-40B4-BE49-F238E27FC236}">
                <a16:creationId xmlns:a16="http://schemas.microsoft.com/office/drawing/2014/main" id="{763E24CF-3866-4729-8DC0-17AEC0425E2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5A87E6B-3BDF-40C0-BA57-9E6E6D53A3EC}"/>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40420899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89A353-2C94-4249-B776-303014E716D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59AD87E4-7E56-4519-86BE-E96B881B5B55}"/>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4" name="Marcador de pie de página 3">
            <a:extLst>
              <a:ext uri="{FF2B5EF4-FFF2-40B4-BE49-F238E27FC236}">
                <a16:creationId xmlns:a16="http://schemas.microsoft.com/office/drawing/2014/main" id="{637BB14A-16F2-4E68-9414-151A5185EDCC}"/>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B38145D-6CFC-43D8-9EA6-6D8084004D61}"/>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42751665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3E1D8E-32E8-4FA3-8434-2136DE4C205E}"/>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3" name="Marcador de pie de página 2">
            <a:extLst>
              <a:ext uri="{FF2B5EF4-FFF2-40B4-BE49-F238E27FC236}">
                <a16:creationId xmlns:a16="http://schemas.microsoft.com/office/drawing/2014/main" id="{93162DF6-D604-43C6-BD82-B963957A41F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0D1299A-EFA0-4B7A-BEF9-F18D36577363}"/>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25585507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770FFF-1827-4FD6-917C-C8775827439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9861D79-FFA6-4C7B-9C5B-5CB394A52A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1A5192B-C371-4CDA-9648-81880771F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6F50F3E-C14A-4B6E-AB3C-BCACD03A8AF8}"/>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6" name="Marcador de pie de página 5">
            <a:extLst>
              <a:ext uri="{FF2B5EF4-FFF2-40B4-BE49-F238E27FC236}">
                <a16:creationId xmlns:a16="http://schemas.microsoft.com/office/drawing/2014/main" id="{378DAE28-CAD2-48F5-8DEA-5433199F202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58BD3CC-FCAE-4A59-8C3A-EDE73878B451}"/>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32129654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97793C-8DB5-4DB8-81C0-7C82624CEF5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B130D6E-1432-4F32-92F3-91714739FD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A25401A-3ECA-43BC-9278-443EE490E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5B36EB8-104D-49CC-806F-B03861553F18}"/>
              </a:ext>
            </a:extLst>
          </p:cNvPr>
          <p:cNvSpPr>
            <a:spLocks noGrp="1"/>
          </p:cNvSpPr>
          <p:nvPr>
            <p:ph type="dt" sz="half" idx="10"/>
          </p:nvPr>
        </p:nvSpPr>
        <p:spPr/>
        <p:txBody>
          <a:bodyPr/>
          <a:lstStyle/>
          <a:p>
            <a:fld id="{CBF20197-769C-4672-A4D0-A80AB010B88E}" type="datetimeFigureOut">
              <a:rPr lang="es-MX" smtClean="0"/>
              <a:t>13/06/2021</a:t>
            </a:fld>
            <a:endParaRPr lang="es-MX"/>
          </a:p>
        </p:txBody>
      </p:sp>
      <p:sp>
        <p:nvSpPr>
          <p:cNvPr id="6" name="Marcador de pie de página 5">
            <a:extLst>
              <a:ext uri="{FF2B5EF4-FFF2-40B4-BE49-F238E27FC236}">
                <a16:creationId xmlns:a16="http://schemas.microsoft.com/office/drawing/2014/main" id="{AFE0D099-AB8B-4DC8-A881-41007AE38F8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3F87AD-7C31-4BC3-9D3D-F606D0C8F213}"/>
              </a:ext>
            </a:extLst>
          </p:cNvPr>
          <p:cNvSpPr>
            <a:spLocks noGrp="1"/>
          </p:cNvSpPr>
          <p:nvPr>
            <p:ph type="sldNum" sz="quarter" idx="12"/>
          </p:nvPr>
        </p:nvSpPr>
        <p:spPr/>
        <p:txBody>
          <a:bodyPr/>
          <a:lstStyle/>
          <a:p>
            <a:fld id="{C4E5CFCA-4843-43DB-AE77-06BF7584FDEA}" type="slidenum">
              <a:rPr lang="es-MX" smtClean="0"/>
              <a:t>‹Nº›</a:t>
            </a:fld>
            <a:endParaRPr lang="es-MX"/>
          </a:p>
        </p:txBody>
      </p:sp>
    </p:spTree>
    <p:extLst>
      <p:ext uri="{BB962C8B-B14F-4D97-AF65-F5344CB8AC3E}">
        <p14:creationId xmlns:p14="http://schemas.microsoft.com/office/powerpoint/2010/main" val="30920629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3000">
              <a:srgbClr val="00B050"/>
            </a:gs>
            <a:gs pos="15000">
              <a:schemeClr val="accent6">
                <a:lumMod val="75000"/>
              </a:schemeClr>
            </a:gs>
            <a:gs pos="51000">
              <a:srgbClr val="00CC99"/>
            </a:gs>
            <a:gs pos="68000">
              <a:srgbClr val="00B0F0"/>
            </a:gs>
            <a:gs pos="89000">
              <a:srgbClr val="0070C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6A75DE3-E7D9-4FFF-848A-30224022B2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7A5CE60-3C33-417C-8358-DBD39C9823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534896C-BA4D-4300-841E-80323D2ADD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20197-769C-4672-A4D0-A80AB010B88E}" type="datetimeFigureOut">
              <a:rPr lang="es-MX" smtClean="0"/>
              <a:t>13/06/2021</a:t>
            </a:fld>
            <a:endParaRPr lang="es-MX"/>
          </a:p>
        </p:txBody>
      </p:sp>
      <p:sp>
        <p:nvSpPr>
          <p:cNvPr id="5" name="Marcador de pie de página 4">
            <a:extLst>
              <a:ext uri="{FF2B5EF4-FFF2-40B4-BE49-F238E27FC236}">
                <a16:creationId xmlns:a16="http://schemas.microsoft.com/office/drawing/2014/main" id="{79080380-CB8D-4E9E-BB9C-B87B300F75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1D035768-477E-4F2C-AA12-335525F1F0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5CFCA-4843-43DB-AE77-06BF7584FDEA}" type="slidenum">
              <a:rPr lang="es-MX" smtClean="0"/>
              <a:t>‹Nº›</a:t>
            </a:fld>
            <a:endParaRPr lang="es-MX"/>
          </a:p>
        </p:txBody>
      </p:sp>
    </p:spTree>
    <p:extLst>
      <p:ext uri="{BB962C8B-B14F-4D97-AF65-F5344CB8AC3E}">
        <p14:creationId xmlns:p14="http://schemas.microsoft.com/office/powerpoint/2010/main" val="3934537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1.jpe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experimentosmempluz.wordpress.com/experimentando/espectro-de-luz-con-cd/" TargetMode="External"/><Relationship Id="rId7" Type="http://schemas.openxmlformats.org/officeDocument/2006/relationships/slide" Target="slide3.xml"/><Relationship Id="rId2" Type="http://schemas.openxmlformats.org/officeDocument/2006/relationships/hyperlink" Target="http://rsefalicante.umh.es/LaboratorioLuz/luz-colores/Colores_CD.pdf" TargetMode="External"/><Relationship Id="rId1" Type="http://schemas.openxmlformats.org/officeDocument/2006/relationships/slideLayout" Target="../slideLayouts/slideLayout7.xml"/><Relationship Id="rId6" Type="http://schemas.openxmlformats.org/officeDocument/2006/relationships/hyperlink" Target="https://retoexperimenta.es/2020/como-mover-pompas-jabon-globo/" TargetMode="External"/><Relationship Id="rId5" Type="http://schemas.openxmlformats.org/officeDocument/2006/relationships/hyperlink" Target="https://educaconbigbang.com/2016/08/pincha-globo-una-lupa-calor-del-sol/" TargetMode="External"/><Relationship Id="rId4" Type="http://schemas.openxmlformats.org/officeDocument/2006/relationships/hyperlink" Target="https://educaciondivertida.com/experimento-los-vasos-musicales-2/" TargetMode="External"/><Relationship Id="rId9"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image" Target="../media/image12.svg"/><Relationship Id="rId18" Type="http://schemas.openxmlformats.org/officeDocument/2006/relationships/image" Target="../media/image13.png"/><Relationship Id="rId3" Type="http://schemas.openxmlformats.org/officeDocument/2006/relationships/image" Target="../media/image5.png"/><Relationship Id="rId7" Type="http://schemas.openxmlformats.org/officeDocument/2006/relationships/image" Target="../media/image8.svg"/><Relationship Id="rId12" Type="http://schemas.openxmlformats.org/officeDocument/2006/relationships/image" Target="../media/image11.png"/><Relationship Id="rId17" Type="http://schemas.openxmlformats.org/officeDocument/2006/relationships/slide" Target="slide14.xml"/><Relationship Id="rId2" Type="http://schemas.openxmlformats.org/officeDocument/2006/relationships/slide" Target="slide4.xml"/><Relationship Id="rId16" Type="http://schemas.openxmlformats.org/officeDocument/2006/relationships/image" Target="../media/image4.sv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slide" Target="slide12.xml"/><Relationship Id="rId5" Type="http://schemas.openxmlformats.org/officeDocument/2006/relationships/slide" Target="slide8.xml"/><Relationship Id="rId15" Type="http://schemas.openxmlformats.org/officeDocument/2006/relationships/image" Target="../media/image3.png"/><Relationship Id="rId10" Type="http://schemas.openxmlformats.org/officeDocument/2006/relationships/image" Target="../media/image10.svg"/><Relationship Id="rId19" Type="http://schemas.openxmlformats.org/officeDocument/2006/relationships/image" Target="../media/image14.svg"/><Relationship Id="rId4" Type="http://schemas.openxmlformats.org/officeDocument/2006/relationships/image" Target="../media/image6.svg"/><Relationship Id="rId9" Type="http://schemas.openxmlformats.org/officeDocument/2006/relationships/image" Target="../media/image9.png"/><Relationship Id="rId14"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8.jpe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rma libre: forma 8">
            <a:extLst>
              <a:ext uri="{FF2B5EF4-FFF2-40B4-BE49-F238E27FC236}">
                <a16:creationId xmlns:a16="http://schemas.microsoft.com/office/drawing/2014/main" id="{E0F74855-33A1-4C61-912A-39322AF815D4}"/>
              </a:ext>
            </a:extLst>
          </p:cNvPr>
          <p:cNvSpPr/>
          <p:nvPr/>
        </p:nvSpPr>
        <p:spPr>
          <a:xfrm>
            <a:off x="200416" y="288099"/>
            <a:ext cx="11761940" cy="6338169"/>
          </a:xfrm>
          <a:custGeom>
            <a:avLst/>
            <a:gdLst>
              <a:gd name="connsiteX0" fmla="*/ 0 w 11711835"/>
              <a:gd name="connsiteY0" fmla="*/ 0 h 6400800"/>
              <a:gd name="connsiteX1" fmla="*/ 11711835 w 11711835"/>
              <a:gd name="connsiteY1" fmla="*/ 0 h 6400800"/>
              <a:gd name="connsiteX2" fmla="*/ 11711835 w 11711835"/>
              <a:gd name="connsiteY2" fmla="*/ 6400800 h 6400800"/>
              <a:gd name="connsiteX3" fmla="*/ 0 w 11711835"/>
              <a:gd name="connsiteY3" fmla="*/ 6400800 h 6400800"/>
              <a:gd name="connsiteX4" fmla="*/ 0 w 11711835"/>
              <a:gd name="connsiteY4" fmla="*/ 0 h 6400800"/>
              <a:gd name="connsiteX5" fmla="*/ 152401 w 11711835"/>
              <a:gd name="connsiteY5" fmla="*/ 152400 h 6400800"/>
              <a:gd name="connsiteX6" fmla="*/ 152401 w 11711835"/>
              <a:gd name="connsiteY6" fmla="*/ 6225435 h 6400800"/>
              <a:gd name="connsiteX7" fmla="*/ 11538559 w 11711835"/>
              <a:gd name="connsiteY7" fmla="*/ 6225435 h 6400800"/>
              <a:gd name="connsiteX8" fmla="*/ 11538559 w 11711835"/>
              <a:gd name="connsiteY8" fmla="*/ 152400 h 6400800"/>
              <a:gd name="connsiteX9" fmla="*/ 152401 w 11711835"/>
              <a:gd name="connsiteY9" fmla="*/ 152400 h 640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711835" h="6400800">
                <a:moveTo>
                  <a:pt x="0" y="0"/>
                </a:moveTo>
                <a:lnTo>
                  <a:pt x="11711835" y="0"/>
                </a:lnTo>
                <a:lnTo>
                  <a:pt x="11711835" y="6400800"/>
                </a:lnTo>
                <a:lnTo>
                  <a:pt x="0" y="6400800"/>
                </a:lnTo>
                <a:lnTo>
                  <a:pt x="0" y="0"/>
                </a:lnTo>
                <a:close/>
                <a:moveTo>
                  <a:pt x="152401" y="152400"/>
                </a:moveTo>
                <a:lnTo>
                  <a:pt x="152401" y="6225435"/>
                </a:lnTo>
                <a:lnTo>
                  <a:pt x="11538559" y="6225435"/>
                </a:lnTo>
                <a:lnTo>
                  <a:pt x="11538559" y="152400"/>
                </a:lnTo>
                <a:lnTo>
                  <a:pt x="152401" y="152400"/>
                </a:lnTo>
                <a:close/>
              </a:path>
            </a:pathLst>
          </a:cu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MX"/>
          </a:p>
        </p:txBody>
      </p:sp>
      <p:sp>
        <p:nvSpPr>
          <p:cNvPr id="12" name="Rectángulo 11">
            <a:extLst>
              <a:ext uri="{FF2B5EF4-FFF2-40B4-BE49-F238E27FC236}">
                <a16:creationId xmlns:a16="http://schemas.microsoft.com/office/drawing/2014/main" id="{1A8A7A42-4EC6-4268-993C-357B186C464A}"/>
              </a:ext>
            </a:extLst>
          </p:cNvPr>
          <p:cNvSpPr/>
          <p:nvPr/>
        </p:nvSpPr>
        <p:spPr>
          <a:xfrm>
            <a:off x="576198" y="613775"/>
            <a:ext cx="11022904" cy="5711869"/>
          </a:xfrm>
          <a:prstGeom prst="rect">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A29F81ED-C249-447F-9867-7C5897249FBD}"/>
              </a:ext>
            </a:extLst>
          </p:cNvPr>
          <p:cNvSpPr txBox="1"/>
          <p:nvPr/>
        </p:nvSpPr>
        <p:spPr>
          <a:xfrm>
            <a:off x="726510" y="779588"/>
            <a:ext cx="10722279" cy="5509200"/>
          </a:xfrm>
          <a:prstGeom prst="rect">
            <a:avLst/>
          </a:prstGeom>
          <a:noFill/>
        </p:spPr>
        <p:txBody>
          <a:bodyPr wrap="square" rtlCol="0">
            <a:spAutoFit/>
          </a:bodyPr>
          <a:lstStyle/>
          <a:p>
            <a:pPr algn="ctr"/>
            <a:r>
              <a:rPr lang="es-MX" sz="1600" b="1" dirty="0">
                <a:latin typeface="Times New Roman" panose="02020603050405020304" pitchFamily="18" charset="0"/>
                <a:cs typeface="Times New Roman" panose="02020603050405020304" pitchFamily="18" charset="0"/>
              </a:rPr>
              <a:t>Escuela Normal de Educación Preescolar</a:t>
            </a:r>
          </a:p>
          <a:p>
            <a:pPr algn="ctr"/>
            <a:r>
              <a:rPr lang="es-MX" sz="1600" dirty="0">
                <a:latin typeface="Times New Roman" panose="02020603050405020304" pitchFamily="18" charset="0"/>
                <a:cs typeface="Times New Roman" panose="02020603050405020304" pitchFamily="18" charset="0"/>
              </a:rPr>
              <a:t>Licenciatura en educación Preescolar</a:t>
            </a: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r>
              <a:rPr lang="es-MX" sz="1400" dirty="0">
                <a:latin typeface="Times New Roman" panose="02020603050405020304" pitchFamily="18" charset="0"/>
                <a:cs typeface="Times New Roman" panose="02020603050405020304" pitchFamily="18" charset="0"/>
              </a:rPr>
              <a:t>Curso: Estrategias del mundo natural</a:t>
            </a:r>
          </a:p>
          <a:p>
            <a:pPr algn="ctr"/>
            <a:r>
              <a:rPr lang="es-MX" sz="1400" dirty="0">
                <a:latin typeface="Times New Roman" panose="02020603050405020304" pitchFamily="18" charset="0"/>
                <a:cs typeface="Times New Roman" panose="02020603050405020304" pitchFamily="18" charset="0"/>
              </a:rPr>
              <a:t>Docente: Yixie Karelia Laguna Montañez</a:t>
            </a:r>
          </a:p>
          <a:p>
            <a:pPr algn="ctr"/>
            <a:r>
              <a:rPr lang="es-MX" sz="1400" dirty="0">
                <a:latin typeface="Times New Roman" panose="02020603050405020304" pitchFamily="18" charset="0"/>
                <a:cs typeface="Times New Roman" panose="02020603050405020304" pitchFamily="18" charset="0"/>
              </a:rPr>
              <a:t>Alumna: Jimena Sarahi Gaytan Espinoza   N.L. 9</a:t>
            </a:r>
          </a:p>
          <a:p>
            <a:pPr algn="ctr"/>
            <a:r>
              <a:rPr lang="es-MX" sz="1400" dirty="0">
                <a:latin typeface="Times New Roman" panose="02020603050405020304" pitchFamily="18" charset="0"/>
                <a:cs typeface="Times New Roman" panose="02020603050405020304" pitchFamily="18" charset="0"/>
              </a:rPr>
              <a:t>Segundo semestre                           Sección A</a:t>
            </a:r>
          </a:p>
          <a:p>
            <a:pPr algn="ctr"/>
            <a:endParaRPr lang="es-MX" sz="1400" dirty="0">
              <a:latin typeface="Times New Roman" panose="02020603050405020304" pitchFamily="18" charset="0"/>
              <a:cs typeface="Times New Roman" panose="02020603050405020304" pitchFamily="18" charset="0"/>
            </a:endParaRPr>
          </a:p>
          <a:p>
            <a:r>
              <a:rPr lang="es-MX" sz="1400" dirty="0">
                <a:latin typeface="Times New Roman" panose="02020603050405020304" pitchFamily="18" charset="0"/>
                <a:cs typeface="Times New Roman" panose="02020603050405020304" pitchFamily="18" charset="0"/>
              </a:rPr>
              <a:t>Competencias de la unidad:</a:t>
            </a:r>
          </a:p>
          <a:p>
            <a:pPr marL="285750" lvl="0" indent="-285750">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Utiliza metodologías pertinentes y actualizadas para promover el aprendizaje de los conocimientos científicos de los alumnos en el campo Exploración y comprensión del mundo natural y social que propone el currículum, considerando los contextos y su desarrollo. </a:t>
            </a:r>
          </a:p>
          <a:p>
            <a:pPr marL="285750" lvl="0" indent="-285750">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 Incorpora los recursos y medios didácticos para que sus alumnos utilicen el conocimiento científico para describir, explicar y predecir fenómenos naturales; para comprender los rasgos característicos de la ciencia; para formular e investigar problemas e hipótesis; así como para documentarse, argumentar y tomar decisiones personales y sociales sobre el mundo natural y los cambios que la actividad humana provoca en él. </a:t>
            </a:r>
          </a:p>
          <a:p>
            <a:pPr marL="285750" lvl="0" indent="-285750">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Selecciona estrategias derivadas de la didáctica de las ciencias que favorecen el desarrollo intelectual, físico, social y emocional de los alumnos para procurar el logro de los aprendizajes. </a:t>
            </a:r>
          </a:p>
          <a:p>
            <a:pPr marL="285750" lvl="0" indent="-285750">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Usa los resultados de la investigación en didáctica de las ciencias para profundizar en el conocimiento y los procesos de aprendizaje de sus alumnos.</a:t>
            </a:r>
          </a:p>
          <a:p>
            <a:pPr algn="r"/>
            <a:endParaRPr lang="es-MX" sz="1400" dirty="0">
              <a:latin typeface="Times New Roman" panose="02020603050405020304" pitchFamily="18" charset="0"/>
              <a:cs typeface="Times New Roman" panose="02020603050405020304" pitchFamily="18" charset="0"/>
            </a:endParaRPr>
          </a:p>
          <a:p>
            <a:pPr algn="r"/>
            <a:r>
              <a:rPr lang="es-MX" sz="1400" dirty="0">
                <a:latin typeface="Times New Roman" panose="02020603050405020304" pitchFamily="18" charset="0"/>
                <a:cs typeface="Times New Roman" panose="02020603050405020304" pitchFamily="18" charset="0"/>
              </a:rPr>
              <a:t>Fecha de entrega: 13 /Junio / 2021</a:t>
            </a:r>
          </a:p>
        </p:txBody>
      </p:sp>
      <p:pic>
        <p:nvPicPr>
          <p:cNvPr id="15" name="Imagen 14">
            <a:extLst>
              <a:ext uri="{FF2B5EF4-FFF2-40B4-BE49-F238E27FC236}">
                <a16:creationId xmlns:a16="http://schemas.microsoft.com/office/drawing/2014/main" id="{F47F24A4-BB07-4219-A1E9-9B8D4CE5E05B}"/>
              </a:ext>
            </a:extLst>
          </p:cNvPr>
          <p:cNvPicPr/>
          <p:nvPr/>
        </p:nvPicPr>
        <p:blipFill>
          <a:blip r:embed="rId2">
            <a:extLst>
              <a:ext uri="{28A0092B-C50C-407E-A947-70E740481C1C}">
                <a14:useLocalDpi xmlns:a14="http://schemas.microsoft.com/office/drawing/2010/main" val="0"/>
              </a:ext>
            </a:extLst>
          </a:blip>
          <a:stretch>
            <a:fillRect/>
          </a:stretch>
        </p:blipFill>
        <p:spPr>
          <a:xfrm>
            <a:off x="5152698" y="1510886"/>
            <a:ext cx="1857375" cy="1381125"/>
          </a:xfrm>
          <a:prstGeom prst="rect">
            <a:avLst/>
          </a:prstGeom>
        </p:spPr>
      </p:pic>
    </p:spTree>
    <p:extLst>
      <p:ext uri="{BB962C8B-B14F-4D97-AF65-F5344CB8AC3E}">
        <p14:creationId xmlns:p14="http://schemas.microsoft.com/office/powerpoint/2010/main" val="1249076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CB3EB88-F230-4C8F-A670-C4B6E398D898}"/>
              </a:ext>
            </a:extLst>
          </p:cNvPr>
          <p:cNvSpPr txBox="1"/>
          <p:nvPr/>
        </p:nvSpPr>
        <p:spPr>
          <a:xfrm>
            <a:off x="3503112" y="240769"/>
            <a:ext cx="5185775" cy="400110"/>
          </a:xfrm>
          <a:prstGeom prst="rect">
            <a:avLst/>
          </a:prstGeom>
          <a:noFill/>
          <a:ln w="19050">
            <a:solidFill>
              <a:schemeClr val="tx1"/>
            </a:solidFill>
          </a:ln>
        </p:spPr>
        <p:txBody>
          <a:bodyPr wrap="square" rtlCol="0">
            <a:spAutoFit/>
          </a:bodyPr>
          <a:lstStyle/>
          <a:p>
            <a:pPr algn="ctr"/>
            <a:r>
              <a:rPr lang="es-MX" sz="2000" b="1" dirty="0">
                <a:latin typeface="Times New Roman" panose="02020603050405020304" pitchFamily="18" charset="0"/>
                <a:cs typeface="Times New Roman" panose="02020603050405020304" pitchFamily="18" charset="0"/>
              </a:rPr>
              <a:t>FENÓMENOS DEL SONIDO</a:t>
            </a:r>
          </a:p>
        </p:txBody>
      </p:sp>
      <p:graphicFrame>
        <p:nvGraphicFramePr>
          <p:cNvPr id="3" name="Tabla 2">
            <a:extLst>
              <a:ext uri="{FF2B5EF4-FFF2-40B4-BE49-F238E27FC236}">
                <a16:creationId xmlns:a16="http://schemas.microsoft.com/office/drawing/2014/main" id="{FD3F73D7-81CB-478B-B846-5D4CCB74D0AF}"/>
              </a:ext>
            </a:extLst>
          </p:cNvPr>
          <p:cNvGraphicFramePr>
            <a:graphicFrameLocks noGrp="1"/>
          </p:cNvGraphicFramePr>
          <p:nvPr>
            <p:extLst>
              <p:ext uri="{D42A27DB-BD31-4B8C-83A1-F6EECF244321}">
                <p14:modId xmlns:p14="http://schemas.microsoft.com/office/powerpoint/2010/main" val="3802013705"/>
              </p:ext>
            </p:extLst>
          </p:nvPr>
        </p:nvGraphicFramePr>
        <p:xfrm>
          <a:off x="1077238" y="1149219"/>
          <a:ext cx="10108505" cy="4642767"/>
        </p:xfrm>
        <a:graphic>
          <a:graphicData uri="http://schemas.openxmlformats.org/drawingml/2006/table">
            <a:tbl>
              <a:tblPr firstRow="1" bandRow="1">
                <a:tableStyleId>{5C22544A-7EE6-4342-B048-85BDC9FD1C3A}</a:tableStyleId>
              </a:tblPr>
              <a:tblGrid>
                <a:gridCol w="1929009">
                  <a:extLst>
                    <a:ext uri="{9D8B030D-6E8A-4147-A177-3AD203B41FA5}">
                      <a16:colId xmlns:a16="http://schemas.microsoft.com/office/drawing/2014/main" val="2855896042"/>
                    </a:ext>
                  </a:extLst>
                </a:gridCol>
                <a:gridCol w="2116898">
                  <a:extLst>
                    <a:ext uri="{9D8B030D-6E8A-4147-A177-3AD203B41FA5}">
                      <a16:colId xmlns:a16="http://schemas.microsoft.com/office/drawing/2014/main" val="1644488401"/>
                    </a:ext>
                  </a:extLst>
                </a:gridCol>
                <a:gridCol w="6062598">
                  <a:extLst>
                    <a:ext uri="{9D8B030D-6E8A-4147-A177-3AD203B41FA5}">
                      <a16:colId xmlns:a16="http://schemas.microsoft.com/office/drawing/2014/main" val="756088306"/>
                    </a:ext>
                  </a:extLst>
                </a:gridCol>
              </a:tblGrid>
              <a:tr h="188376">
                <a:tc>
                  <a:txBody>
                    <a:bodyPr/>
                    <a:lstStyle/>
                    <a:p>
                      <a:pPr algn="ctr">
                        <a:lnSpc>
                          <a:spcPct val="107000"/>
                        </a:lnSpc>
                        <a:spcAft>
                          <a:spcPts val="800"/>
                        </a:spcAft>
                      </a:pPr>
                      <a:r>
                        <a:rPr lang="es-MX" sz="1200">
                          <a:solidFill>
                            <a:schemeClr val="tx1"/>
                          </a:solidFill>
                          <a:effectLst/>
                          <a:latin typeface="Times New Roman" panose="02020603050405020304" pitchFamily="18" charset="0"/>
                          <a:cs typeface="Times New Roman" panose="02020603050405020304" pitchFamily="18" charset="0"/>
                        </a:rPr>
                        <a:t>Lo que se</a:t>
                      </a:r>
                      <a:endParaRPr lang="es-MX" sz="1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522" marR="59522" marT="0" marB="0">
                    <a:solidFill>
                      <a:srgbClr val="00B0F0"/>
                    </a:solidFill>
                  </a:tcPr>
                </a:tc>
                <a:tc>
                  <a:txBody>
                    <a:bodyPr/>
                    <a:lstStyle/>
                    <a:p>
                      <a:pPr algn="ctr">
                        <a:lnSpc>
                          <a:spcPct val="107000"/>
                        </a:lnSpc>
                        <a:spcAft>
                          <a:spcPts val="800"/>
                        </a:spcAft>
                      </a:pPr>
                      <a:r>
                        <a:rPr lang="es-MX" sz="1200">
                          <a:solidFill>
                            <a:schemeClr val="tx1"/>
                          </a:solidFill>
                          <a:effectLst/>
                          <a:latin typeface="Times New Roman" panose="02020603050405020304" pitchFamily="18" charset="0"/>
                          <a:cs typeface="Times New Roman" panose="02020603050405020304" pitchFamily="18" charset="0"/>
                        </a:rPr>
                        <a:t>Lo que quiero saber</a:t>
                      </a:r>
                      <a:endParaRPr lang="es-MX" sz="1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522" marR="59522" marT="0" marB="0">
                    <a:solidFill>
                      <a:srgbClr val="00B0F0"/>
                    </a:solidFill>
                  </a:tcPr>
                </a:tc>
                <a:tc>
                  <a:txBody>
                    <a:bodyPr/>
                    <a:lstStyle/>
                    <a:p>
                      <a:pPr algn="ctr">
                        <a:lnSpc>
                          <a:spcPct val="107000"/>
                        </a:lnSpc>
                        <a:spcAft>
                          <a:spcPts val="800"/>
                        </a:spcAft>
                      </a:pPr>
                      <a:r>
                        <a:rPr lang="es-MX" sz="1200" dirty="0">
                          <a:solidFill>
                            <a:schemeClr val="tx1"/>
                          </a:solidFill>
                          <a:effectLst/>
                          <a:latin typeface="Times New Roman" panose="02020603050405020304" pitchFamily="18" charset="0"/>
                          <a:cs typeface="Times New Roman" panose="02020603050405020304" pitchFamily="18" charset="0"/>
                        </a:rPr>
                        <a:t>Lo que aprendí</a:t>
                      </a:r>
                    </a:p>
                    <a:p>
                      <a:pPr algn="ctr">
                        <a:lnSpc>
                          <a:spcPct val="107000"/>
                        </a:lnSpc>
                        <a:spcAft>
                          <a:spcPts val="800"/>
                        </a:spcAft>
                      </a:pPr>
                      <a:endParaRPr lang="es-MX"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522" marR="59522" marT="0" marB="0">
                    <a:solidFill>
                      <a:srgbClr val="00B0F0"/>
                    </a:solidFill>
                  </a:tcPr>
                </a:tc>
                <a:extLst>
                  <a:ext uri="{0D108BD9-81ED-4DB2-BD59-A6C34878D82A}">
                    <a16:rowId xmlns:a16="http://schemas.microsoft.com/office/drawing/2014/main" val="1407436330"/>
                  </a:ext>
                </a:extLst>
              </a:tr>
              <a:tr h="4162961">
                <a:tc>
                  <a:txBody>
                    <a:bodyPr/>
                    <a:lstStyle/>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El sonido se transmite a través de ondas, por lo que al golpear un vaso le extienden estas ondas para escuchar un sonido distinto según la cantidad de agua que haya en el vaso.</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522" marR="59522" marT="0" marB="0">
                    <a:solidFill>
                      <a:srgbClr val="F8F8F8">
                        <a:alpha val="50196"/>
                      </a:srgbClr>
                    </a:solidFill>
                  </a:tcPr>
                </a:tc>
                <a:tc>
                  <a:txBody>
                    <a:bodyPr/>
                    <a:lstStyle/>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¿Qué tiene que ver la cantidad de agua con el sonido producido?</a:t>
                      </a:r>
                    </a:p>
                    <a:p>
                      <a:pPr>
                        <a:lnSpc>
                          <a:spcPct val="107000"/>
                        </a:lnSpc>
                        <a:spcAft>
                          <a:spcPts val="80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¿Se puede realizar si usamos vasos de otro material?</a:t>
                      </a:r>
                    </a:p>
                    <a:p>
                      <a:pPr>
                        <a:lnSpc>
                          <a:spcPct val="107000"/>
                        </a:lnSpc>
                        <a:spcAft>
                          <a:spcPts val="800"/>
                        </a:spcAft>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¿Es un sonido diferente si golpeamos los vasos con diferentes objetos?</a:t>
                      </a:r>
                    </a:p>
                  </a:txBody>
                  <a:tcPr marL="59522" marR="59522" marT="0" marB="0">
                    <a:solidFill>
                      <a:srgbClr val="F8F8F8">
                        <a:alpha val="50196"/>
                      </a:srgbClr>
                    </a:solidFill>
                  </a:tcPr>
                </a:tc>
                <a:tc>
                  <a:txBody>
                    <a:bodyPr/>
                    <a:lstStyle/>
                    <a:p>
                      <a:pPr>
                        <a:lnSpc>
                          <a:spcPct val="107000"/>
                        </a:lnSpc>
                        <a:spcAft>
                          <a:spcPts val="800"/>
                        </a:spcAft>
                      </a:pPr>
                      <a:r>
                        <a:rPr lang="es-MX" sz="1200" b="1" dirty="0">
                          <a:effectLst/>
                          <a:latin typeface="Times New Roman" panose="02020603050405020304" pitchFamily="18" charset="0"/>
                          <a:cs typeface="Times New Roman" panose="02020603050405020304" pitchFamily="18" charset="0"/>
                        </a:rPr>
                        <a:t>Fuente 1: </a:t>
                      </a:r>
                      <a:r>
                        <a:rPr lang="es-MX" sz="1200" dirty="0">
                          <a:effectLst/>
                          <a:latin typeface="Times New Roman" panose="02020603050405020304" pitchFamily="18" charset="0"/>
                          <a:cs typeface="Times New Roman" panose="02020603050405020304" pitchFamily="18" charset="0"/>
                        </a:rPr>
                        <a:t>La masa de agua cambia la frecuencia de resonancia de los vasos.</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El vaso vacío, de acuerdo a sus dimensiones, tiene una frecuencia natural de resonancia (es decir que vibra a una determinada frecuencia a la que es “sensible”). Al ser golpeada vacía, da un determinado tono.</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El agua, de acuerdo a la altura a que se encuentre, modifica las dimensiones de la superficie vibrante de vidrio, amortiguando y absorbiendo aquellas que están sumergidas.</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Va convirtiendo los vasos en una, cada vez más pequeña</a:t>
                      </a:r>
                    </a:p>
                    <a:p>
                      <a:pPr>
                        <a:lnSpc>
                          <a:spcPct val="107000"/>
                        </a:lnSpc>
                        <a:spcAft>
                          <a:spcPts val="800"/>
                        </a:spcAft>
                      </a:pPr>
                      <a:r>
                        <a:rPr lang="es-MX" sz="1200" b="1" dirty="0">
                          <a:effectLst/>
                          <a:latin typeface="Times New Roman" panose="02020603050405020304" pitchFamily="18" charset="0"/>
                          <a:ea typeface="Calibri" panose="020F0502020204030204" pitchFamily="34" charset="0"/>
                          <a:cs typeface="Times New Roman" panose="02020603050405020304" pitchFamily="18" charset="0"/>
                        </a:rPr>
                        <a:t>Fuente 2: </a:t>
                      </a:r>
                      <a:r>
                        <a:rPr lang="es-MX" sz="1200" b="0" i="0" kern="1200" dirty="0">
                          <a:solidFill>
                            <a:schemeClr val="dk1"/>
                          </a:solidFill>
                          <a:effectLst/>
                          <a:latin typeface="Times New Roman" panose="02020603050405020304" pitchFamily="18" charset="0"/>
                          <a:ea typeface="+mn-ea"/>
                          <a:cs typeface="Times New Roman" panose="02020603050405020304" pitchFamily="18" charset="0"/>
                        </a:rPr>
                        <a:t>Al percutir las botellas con el palillo el cristal comienza a vibrar y se produce el sonido. El agua amortigua esas vibraciones. Por eso, cuando hay menos agua la botella vibra más rápido y el sonido es más agudo.</a:t>
                      </a:r>
                      <a:endParaRPr lang="es-MX"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522" marR="59522" marT="0" marB="0">
                    <a:solidFill>
                      <a:srgbClr val="F8F8F8">
                        <a:alpha val="50196"/>
                      </a:srgbClr>
                    </a:solidFill>
                  </a:tcPr>
                </a:tc>
                <a:extLst>
                  <a:ext uri="{0D108BD9-81ED-4DB2-BD59-A6C34878D82A}">
                    <a16:rowId xmlns:a16="http://schemas.microsoft.com/office/drawing/2014/main" val="3216971694"/>
                  </a:ext>
                </a:extLst>
              </a:tr>
            </a:tbl>
          </a:graphicData>
        </a:graphic>
      </p:graphicFrame>
    </p:spTree>
    <p:extLst>
      <p:ext uri="{BB962C8B-B14F-4D97-AF65-F5344CB8AC3E}">
        <p14:creationId xmlns:p14="http://schemas.microsoft.com/office/powerpoint/2010/main" val="2463699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35AC91E-5611-464C-9A72-4509307CD0E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470907" y="3895973"/>
            <a:ext cx="2615565" cy="1270635"/>
          </a:xfrm>
          <a:prstGeom prst="rect">
            <a:avLst/>
          </a:prstGeom>
          <a:effectLst>
            <a:softEdge rad="127000"/>
          </a:effectLst>
        </p:spPr>
      </p:pic>
      <p:pic>
        <p:nvPicPr>
          <p:cNvPr id="3" name="Imagen 2">
            <a:extLst>
              <a:ext uri="{FF2B5EF4-FFF2-40B4-BE49-F238E27FC236}">
                <a16:creationId xmlns:a16="http://schemas.microsoft.com/office/drawing/2014/main" id="{AC3F1957-2F98-43C6-B6F4-D342D12A2E2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470907" y="1523048"/>
            <a:ext cx="2615565" cy="1270635"/>
          </a:xfrm>
          <a:prstGeom prst="rect">
            <a:avLst/>
          </a:prstGeom>
          <a:effectLst>
            <a:softEdge rad="127000"/>
          </a:effectLst>
        </p:spPr>
      </p:pic>
      <p:sp>
        <p:nvSpPr>
          <p:cNvPr id="4" name="CuadroTexto 3">
            <a:extLst>
              <a:ext uri="{FF2B5EF4-FFF2-40B4-BE49-F238E27FC236}">
                <a16:creationId xmlns:a16="http://schemas.microsoft.com/office/drawing/2014/main" id="{D15E78B4-FAC0-41BC-BF0D-782F0F8B54EB}"/>
              </a:ext>
            </a:extLst>
          </p:cNvPr>
          <p:cNvSpPr txBox="1"/>
          <p:nvPr/>
        </p:nvSpPr>
        <p:spPr>
          <a:xfrm>
            <a:off x="4723502" y="764088"/>
            <a:ext cx="6764055" cy="5509200"/>
          </a:xfrm>
          <a:prstGeom prst="rect">
            <a:avLst/>
          </a:prstGeom>
          <a:noFill/>
        </p:spPr>
        <p:txBody>
          <a:bodyPr wrap="square" rtlCol="0">
            <a:spAutoFit/>
          </a:bodyPr>
          <a:lstStyle/>
          <a:p>
            <a:r>
              <a:rPr lang="es-MX" sz="2000" b="1" dirty="0">
                <a:latin typeface="Times New Roman" panose="02020603050405020304" pitchFamily="18" charset="0"/>
                <a:cs typeface="Times New Roman" panose="02020603050405020304" pitchFamily="18" charset="0"/>
              </a:rPr>
              <a:t>Materiales:</a:t>
            </a:r>
          </a:p>
          <a:p>
            <a:r>
              <a:rPr lang="es-MX" sz="2000" dirty="0">
                <a:latin typeface="Times New Roman" panose="02020603050405020304" pitchFamily="18" charset="0"/>
                <a:cs typeface="Times New Roman" panose="02020603050405020304" pitchFamily="18" charset="0"/>
              </a:rPr>
              <a:t>Vasos de vidrio</a:t>
            </a:r>
          </a:p>
          <a:p>
            <a:r>
              <a:rPr lang="es-MX" sz="2000" dirty="0">
                <a:latin typeface="Times New Roman" panose="02020603050405020304" pitchFamily="18" charset="0"/>
                <a:cs typeface="Times New Roman" panose="02020603050405020304" pitchFamily="18" charset="0"/>
              </a:rPr>
              <a:t>Agua</a:t>
            </a:r>
          </a:p>
          <a:p>
            <a:r>
              <a:rPr lang="es-MX" sz="2000" dirty="0">
                <a:latin typeface="Times New Roman" panose="02020603050405020304" pitchFamily="18" charset="0"/>
                <a:cs typeface="Times New Roman" panose="02020603050405020304" pitchFamily="18" charset="0"/>
              </a:rPr>
              <a:t>Colorante</a:t>
            </a:r>
          </a:p>
          <a:p>
            <a:r>
              <a:rPr lang="es-MX" sz="2000" dirty="0">
                <a:latin typeface="Times New Roman" panose="02020603050405020304" pitchFamily="18" charset="0"/>
                <a:cs typeface="Times New Roman" panose="02020603050405020304" pitchFamily="18" charset="0"/>
              </a:rPr>
              <a:t>Una cuchara o algo para golpear los vasos</a:t>
            </a:r>
          </a:p>
          <a:p>
            <a:endParaRPr lang="es-MX" sz="2000" dirty="0">
              <a:latin typeface="Times New Roman" panose="02020603050405020304" pitchFamily="18" charset="0"/>
              <a:cs typeface="Times New Roman" panose="02020603050405020304" pitchFamily="18" charset="0"/>
            </a:endParaRPr>
          </a:p>
          <a:p>
            <a:r>
              <a:rPr lang="es-MX" sz="2000" b="1" dirty="0">
                <a:latin typeface="Times New Roman" panose="02020603050405020304" pitchFamily="18" charset="0"/>
                <a:cs typeface="Times New Roman" panose="02020603050405020304" pitchFamily="18" charset="0"/>
              </a:rPr>
              <a:t>Observaciones:</a:t>
            </a:r>
            <a:br>
              <a:rPr lang="es-MX" sz="2000" b="1" dirty="0">
                <a:latin typeface="Times New Roman" panose="02020603050405020304" pitchFamily="18" charset="0"/>
                <a:cs typeface="Times New Roman" panose="02020603050405020304" pitchFamily="18" charset="0"/>
              </a:rPr>
            </a:br>
            <a:r>
              <a:rPr lang="es-MX" sz="2000" dirty="0">
                <a:latin typeface="Times New Roman" panose="02020603050405020304" pitchFamily="18" charset="0"/>
                <a:cs typeface="Times New Roman" panose="02020603050405020304" pitchFamily="18" charset="0"/>
              </a:rPr>
              <a:t>1. Colocar en los vasos la cantidad de agua que se señala:</a:t>
            </a:r>
            <a:endParaRPr lang="es-MX"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Al primero una octava parte de vaso de agua</a:t>
            </a:r>
          </a:p>
          <a:p>
            <a:pPr marL="342900" indent="-34290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Al segundo, medio de vaso de agua</a:t>
            </a:r>
          </a:p>
          <a:p>
            <a:pPr marL="342900" indent="-34290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Al tercero, tres cuartos de un vaso de agua</a:t>
            </a:r>
          </a:p>
          <a:p>
            <a:pPr marL="342900" indent="-34290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Al último, llenamos el vaso</a:t>
            </a:r>
          </a:p>
          <a:p>
            <a:r>
              <a:rPr lang="es-MX" sz="2000" dirty="0">
                <a:latin typeface="Times New Roman" panose="02020603050405020304" pitchFamily="18" charset="0"/>
                <a:cs typeface="Times New Roman" panose="02020603050405020304" pitchFamily="18" charset="0"/>
              </a:rPr>
              <a:t>2. Colorear el agua con el colorante</a:t>
            </a:r>
          </a:p>
          <a:p>
            <a:r>
              <a:rPr lang="es-MX" sz="2000" dirty="0">
                <a:latin typeface="Times New Roman" panose="02020603050405020304" pitchFamily="18" charset="0"/>
                <a:cs typeface="Times New Roman" panose="02020603050405020304" pitchFamily="18" charset="0"/>
              </a:rPr>
              <a:t>3. Con la cuchara golpear suavemente el vaso y escuchar. En este punto se notará la diferencia del sonido desde agudo a grave.</a:t>
            </a:r>
          </a:p>
          <a:p>
            <a:r>
              <a:rPr lang="es-MX" sz="2000" dirty="0">
                <a:latin typeface="Times New Roman" panose="02020603050405020304" pitchFamily="18" charset="0"/>
                <a:cs typeface="Times New Roman" panose="02020603050405020304" pitchFamily="18" charset="0"/>
              </a:rPr>
              <a:t>4. Si así lo decides agrega un poco más de agua a los primeros dos vasos y comprueba nuevamente el sonido.</a:t>
            </a:r>
          </a:p>
        </p:txBody>
      </p:sp>
      <p:pic>
        <p:nvPicPr>
          <p:cNvPr id="5" name="Gráfico 4" descr="Casa">
            <a:hlinkClick r:id="rId4" action="ppaction://hlinksldjump"/>
            <a:extLst>
              <a:ext uri="{FF2B5EF4-FFF2-40B4-BE49-F238E27FC236}">
                <a16:creationId xmlns:a16="http://schemas.microsoft.com/office/drawing/2014/main" id="{A373810E-71D5-4A4A-9006-1B49714346C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711429" y="484200"/>
            <a:ext cx="914400" cy="914400"/>
          </a:xfrm>
          <a:prstGeom prst="rect">
            <a:avLst/>
          </a:prstGeom>
        </p:spPr>
      </p:pic>
    </p:spTree>
    <p:extLst>
      <p:ext uri="{BB962C8B-B14F-4D97-AF65-F5344CB8AC3E}">
        <p14:creationId xmlns:p14="http://schemas.microsoft.com/office/powerpoint/2010/main" val="25029234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p15:prstTrans prst="pageCurlDouble"/>
      </p:transition>
    </mc:Choice>
    <mc:Fallback>
      <p:transition spd="slow" advClick="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0C60F37-28CB-4150-BDE6-382AC4AB5294}"/>
              </a:ext>
            </a:extLst>
          </p:cNvPr>
          <p:cNvSpPr txBox="1"/>
          <p:nvPr/>
        </p:nvSpPr>
        <p:spPr>
          <a:xfrm>
            <a:off x="3503112" y="240769"/>
            <a:ext cx="5185775" cy="400110"/>
          </a:xfrm>
          <a:prstGeom prst="rect">
            <a:avLst/>
          </a:prstGeom>
          <a:noFill/>
          <a:ln w="19050">
            <a:solidFill>
              <a:schemeClr val="tx1"/>
            </a:solidFill>
          </a:ln>
        </p:spPr>
        <p:txBody>
          <a:bodyPr wrap="square" rtlCol="0">
            <a:spAutoFit/>
          </a:bodyPr>
          <a:lstStyle/>
          <a:p>
            <a:pPr algn="ctr"/>
            <a:r>
              <a:rPr lang="es-MX" sz="2000" b="1" dirty="0">
                <a:latin typeface="Times New Roman" panose="02020603050405020304" pitchFamily="18" charset="0"/>
                <a:cs typeface="Times New Roman" panose="02020603050405020304" pitchFamily="18" charset="0"/>
              </a:rPr>
              <a:t>FENÓMENOS ELÉCTRICOS</a:t>
            </a:r>
          </a:p>
        </p:txBody>
      </p:sp>
      <p:graphicFrame>
        <p:nvGraphicFramePr>
          <p:cNvPr id="3" name="Tabla 2">
            <a:extLst>
              <a:ext uri="{FF2B5EF4-FFF2-40B4-BE49-F238E27FC236}">
                <a16:creationId xmlns:a16="http://schemas.microsoft.com/office/drawing/2014/main" id="{F4057B49-1CE5-499A-911D-AD0C26F85586}"/>
              </a:ext>
            </a:extLst>
          </p:cNvPr>
          <p:cNvGraphicFramePr>
            <a:graphicFrameLocks noGrp="1"/>
          </p:cNvGraphicFramePr>
          <p:nvPr>
            <p:extLst>
              <p:ext uri="{D42A27DB-BD31-4B8C-83A1-F6EECF244321}">
                <p14:modId xmlns:p14="http://schemas.microsoft.com/office/powerpoint/2010/main" val="1446784400"/>
              </p:ext>
            </p:extLst>
          </p:nvPr>
        </p:nvGraphicFramePr>
        <p:xfrm>
          <a:off x="703543" y="1039215"/>
          <a:ext cx="10784911" cy="4779570"/>
        </p:xfrm>
        <a:graphic>
          <a:graphicData uri="http://schemas.openxmlformats.org/drawingml/2006/table">
            <a:tbl>
              <a:tblPr firstRow="1" bandRow="1">
                <a:tableStyleId>{5C22544A-7EE6-4342-B048-85BDC9FD1C3A}</a:tableStyleId>
              </a:tblPr>
              <a:tblGrid>
                <a:gridCol w="1979112">
                  <a:extLst>
                    <a:ext uri="{9D8B030D-6E8A-4147-A177-3AD203B41FA5}">
                      <a16:colId xmlns:a16="http://schemas.microsoft.com/office/drawing/2014/main" val="4100517421"/>
                    </a:ext>
                  </a:extLst>
                </a:gridCol>
                <a:gridCol w="1954060">
                  <a:extLst>
                    <a:ext uri="{9D8B030D-6E8A-4147-A177-3AD203B41FA5}">
                      <a16:colId xmlns:a16="http://schemas.microsoft.com/office/drawing/2014/main" val="3908736976"/>
                    </a:ext>
                  </a:extLst>
                </a:gridCol>
                <a:gridCol w="6851739">
                  <a:extLst>
                    <a:ext uri="{9D8B030D-6E8A-4147-A177-3AD203B41FA5}">
                      <a16:colId xmlns:a16="http://schemas.microsoft.com/office/drawing/2014/main" val="3944769046"/>
                    </a:ext>
                  </a:extLst>
                </a:gridCol>
              </a:tblGrid>
              <a:tr h="114630">
                <a:tc>
                  <a:txBody>
                    <a:bodyPr/>
                    <a:lstStyle/>
                    <a:p>
                      <a:pPr algn="ctr">
                        <a:lnSpc>
                          <a:spcPct val="107000"/>
                        </a:lnSpc>
                        <a:spcAft>
                          <a:spcPts val="800"/>
                        </a:spcAft>
                      </a:pPr>
                      <a:r>
                        <a:rPr lang="es-MX" sz="1400">
                          <a:solidFill>
                            <a:schemeClr val="tx1"/>
                          </a:solidFill>
                          <a:effectLst/>
                          <a:latin typeface="Times New Roman" panose="02020603050405020304" pitchFamily="18" charset="0"/>
                          <a:cs typeface="Times New Roman" panose="02020603050405020304" pitchFamily="18" charset="0"/>
                        </a:rPr>
                        <a:t>Lo que se</a:t>
                      </a:r>
                      <a:endParaRPr lang="es-MX"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220" marR="36220" marT="0" marB="0">
                    <a:solidFill>
                      <a:srgbClr val="00B0F0"/>
                    </a:solidFill>
                  </a:tcPr>
                </a:tc>
                <a:tc>
                  <a:txBody>
                    <a:bodyPr/>
                    <a:lstStyle/>
                    <a:p>
                      <a:pPr algn="ctr">
                        <a:lnSpc>
                          <a:spcPct val="107000"/>
                        </a:lnSpc>
                        <a:spcAft>
                          <a:spcPts val="800"/>
                        </a:spcAft>
                      </a:pPr>
                      <a:r>
                        <a:rPr lang="es-MX" sz="1400">
                          <a:solidFill>
                            <a:schemeClr val="tx1"/>
                          </a:solidFill>
                          <a:effectLst/>
                          <a:latin typeface="Times New Roman" panose="02020603050405020304" pitchFamily="18" charset="0"/>
                          <a:cs typeface="Times New Roman" panose="02020603050405020304" pitchFamily="18" charset="0"/>
                        </a:rPr>
                        <a:t>Lo que quiero saber</a:t>
                      </a:r>
                      <a:endParaRPr lang="es-MX"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220" marR="36220" marT="0" marB="0">
                    <a:solidFill>
                      <a:srgbClr val="00B0F0"/>
                    </a:solidFill>
                  </a:tcPr>
                </a:tc>
                <a:tc>
                  <a:txBody>
                    <a:bodyPr/>
                    <a:lstStyle/>
                    <a:p>
                      <a:pPr algn="ctr">
                        <a:lnSpc>
                          <a:spcPct val="107000"/>
                        </a:lnSpc>
                        <a:spcAft>
                          <a:spcPts val="800"/>
                        </a:spcAft>
                      </a:pPr>
                      <a:r>
                        <a:rPr lang="es-MX" sz="1400" dirty="0">
                          <a:solidFill>
                            <a:schemeClr val="tx1"/>
                          </a:solidFill>
                          <a:effectLst/>
                          <a:latin typeface="Times New Roman" panose="02020603050405020304" pitchFamily="18" charset="0"/>
                          <a:cs typeface="Times New Roman" panose="02020603050405020304" pitchFamily="18" charset="0"/>
                        </a:rPr>
                        <a:t>Lo que aprendí</a:t>
                      </a:r>
                    </a:p>
                    <a:p>
                      <a:pPr algn="ctr">
                        <a:lnSpc>
                          <a:spcPct val="107000"/>
                        </a:lnSpc>
                        <a:spcAft>
                          <a:spcPts val="800"/>
                        </a:spcAft>
                      </a:pPr>
                      <a:endParaRPr lang="es-MX"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220" marR="36220" marT="0" marB="0">
                    <a:solidFill>
                      <a:srgbClr val="00B0F0"/>
                    </a:solidFill>
                  </a:tcPr>
                </a:tc>
                <a:extLst>
                  <a:ext uri="{0D108BD9-81ED-4DB2-BD59-A6C34878D82A}">
                    <a16:rowId xmlns:a16="http://schemas.microsoft.com/office/drawing/2014/main" val="134428003"/>
                  </a:ext>
                </a:extLst>
              </a:tr>
              <a:tr h="4236708">
                <a:tc>
                  <a:txBody>
                    <a:bodyPr/>
                    <a:lstStyle/>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Los cuerpos están compuestos por átomos y estos a su vez cuentan con electrones (carga negativa), neutrones (carga neutra)  y protones (carga positiva).</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Al frotar ciertos materiales, estos se cargan con electrones , y al acercar dicho objeto a otro, se realiza el mismo procedimiento de transferencia de electrones y neutrones, lo que provoca que surja una energía eléctrica, o en este caso, electrostática.</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220" marR="36220" marT="0" marB="0">
                    <a:solidFill>
                      <a:srgbClr val="F8F8F8">
                        <a:alpha val="50196"/>
                      </a:srgbClr>
                    </a:solidFill>
                  </a:tcPr>
                </a:tc>
                <a:tc>
                  <a:txBody>
                    <a:bodyPr/>
                    <a:lstStyle/>
                    <a:p>
                      <a:pPr marL="171450" indent="-171450">
                        <a:lnSpc>
                          <a:spcPct val="107000"/>
                        </a:lnSpc>
                        <a:spcAft>
                          <a:spcPts val="800"/>
                        </a:spcAft>
                        <a:buFont typeface="Arial" panose="020B0604020202020204" pitchFamily="34" charset="0"/>
                        <a:buChar char="•"/>
                      </a:pPr>
                      <a:r>
                        <a:rPr lang="es-MX" sz="1200" dirty="0">
                          <a:effectLst/>
                          <a:latin typeface="Times New Roman" panose="02020603050405020304" pitchFamily="18" charset="0"/>
                          <a:cs typeface="Times New Roman" panose="02020603050405020304" pitchFamily="18" charset="0"/>
                        </a:rPr>
                        <a:t>¿De qué manera el globo se carga de electrones y esto como es que atrae a la burbuja?</a:t>
                      </a:r>
                    </a:p>
                    <a:p>
                      <a:pPr marL="171450" indent="-171450">
                        <a:lnSpc>
                          <a:spcPct val="107000"/>
                        </a:lnSpc>
                        <a:spcAft>
                          <a:spcPts val="800"/>
                        </a:spcAft>
                        <a:buFont typeface="Arial" panose="020B0604020202020204" pitchFamily="34" charset="0"/>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¿Se puede hacer con otro material que no sea el globo?</a:t>
                      </a:r>
                    </a:p>
                    <a:p>
                      <a:pPr marL="171450" indent="-171450">
                        <a:lnSpc>
                          <a:spcPct val="107000"/>
                        </a:lnSpc>
                        <a:spcAft>
                          <a:spcPts val="800"/>
                        </a:spcAft>
                        <a:buFont typeface="Arial" panose="020B0604020202020204" pitchFamily="34" charset="0"/>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¿Porqué se revientan algunas burbujas en vez de atraerse?</a:t>
                      </a:r>
                    </a:p>
                  </a:txBody>
                  <a:tcPr marL="36220" marR="36220" marT="0" marB="0">
                    <a:solidFill>
                      <a:srgbClr val="F8F8F8">
                        <a:alpha val="50196"/>
                      </a:srgbClr>
                    </a:solidFill>
                  </a:tcPr>
                </a:tc>
                <a:tc>
                  <a:txBody>
                    <a:bodyPr/>
                    <a:lstStyle/>
                    <a:p>
                      <a:pPr>
                        <a:lnSpc>
                          <a:spcPct val="107000"/>
                        </a:lnSpc>
                        <a:spcAft>
                          <a:spcPts val="800"/>
                        </a:spcAft>
                      </a:pPr>
                      <a:r>
                        <a:rPr lang="es-MX" sz="1200" b="1" dirty="0">
                          <a:effectLst/>
                          <a:latin typeface="Times New Roman" panose="02020603050405020304" pitchFamily="18" charset="0"/>
                          <a:cs typeface="Times New Roman" panose="02020603050405020304" pitchFamily="18" charset="0"/>
                        </a:rPr>
                        <a:t>Fuente 1: </a:t>
                      </a:r>
                      <a:r>
                        <a:rPr lang="es-MX" sz="1200" dirty="0">
                          <a:effectLst/>
                          <a:latin typeface="Times New Roman" panose="02020603050405020304" pitchFamily="18" charset="0"/>
                          <a:cs typeface="Times New Roman" panose="02020603050405020304" pitchFamily="18" charset="0"/>
                        </a:rPr>
                        <a:t>En nuestro experimento cargamos el globo con electricidad estática con la fricción del globo y nuestro cabello. El cabello pierde electrones que pasan al globo que ahora está cargado con carga negativa. Cuando acercamos el globo a la burbuja de jabón, el globo lo atrae. Esto se debe a que las moléculas de agua (contenidas en el preparado de jabón de burbujas) son polares (tienen una carga negativa en el centro y una carga positiva en los extremos). Cuando el globo (cargado negativamente) se acerca a la burbuja, la parte positiva de las moléculas de agua se siente atraída hacia el globo y se observa que la burbuja se mueve acercándose al globo.</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Los efectos de la electricidad estática son temporales. El globo se irá descargando poco a poco porque los electrones se irán disipando a través del agua que se encuentra en el aire. De ahí que los experimentos de electricidad estática funcionan mucho mejor en días secos que en días en los que hay una gran humedad en el ambiente.</a:t>
                      </a:r>
                    </a:p>
                    <a:p>
                      <a:pPr>
                        <a:lnSpc>
                          <a:spcPct val="107000"/>
                        </a:lnSpc>
                        <a:spcAft>
                          <a:spcPts val="800"/>
                        </a:spcAft>
                      </a:pPr>
                      <a:r>
                        <a:rPr lang="es-MX" sz="1200" b="1" dirty="0">
                          <a:effectLst/>
                          <a:latin typeface="Times New Roman" panose="02020603050405020304" pitchFamily="18" charset="0"/>
                          <a:cs typeface="Times New Roman" panose="02020603050405020304" pitchFamily="18" charset="0"/>
                        </a:rPr>
                        <a:t>Fuente 2: </a:t>
                      </a:r>
                      <a:r>
                        <a:rPr lang="es-MX" sz="1200" dirty="0"/>
                        <a:t>esto se debe a que hemos llenado el globo de electricidad estática y la pompa sigue el rastro de este cada vez que se aproxima.</a:t>
                      </a:r>
                      <a:r>
                        <a:rPr lang="es-MX" sz="1800" b="1" i="0" kern="1200" dirty="0">
                          <a:solidFill>
                            <a:schemeClr val="dk1"/>
                          </a:solidFill>
                          <a:effectLst/>
                          <a:latin typeface="+mn-lt"/>
                          <a:ea typeface="+mn-ea"/>
                          <a:cs typeface="+mn-cs"/>
                        </a:rPr>
                        <a:t> </a:t>
                      </a:r>
                      <a:endParaRPr lang="es-MX" sz="1200" b="1"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220" marR="36220" marT="0" marB="0">
                    <a:solidFill>
                      <a:srgbClr val="F8F8F8">
                        <a:alpha val="50196"/>
                      </a:srgbClr>
                    </a:solidFill>
                  </a:tcPr>
                </a:tc>
                <a:extLst>
                  <a:ext uri="{0D108BD9-81ED-4DB2-BD59-A6C34878D82A}">
                    <a16:rowId xmlns:a16="http://schemas.microsoft.com/office/drawing/2014/main" val="3768299200"/>
                  </a:ext>
                </a:extLst>
              </a:tr>
            </a:tbl>
          </a:graphicData>
        </a:graphic>
      </p:graphicFrame>
    </p:spTree>
    <p:extLst>
      <p:ext uri="{BB962C8B-B14F-4D97-AF65-F5344CB8AC3E}">
        <p14:creationId xmlns:p14="http://schemas.microsoft.com/office/powerpoint/2010/main" val="3464458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176A48B-08DD-4BDA-B2C4-A49C1B810F6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346139" y="1203173"/>
            <a:ext cx="2284730" cy="4702175"/>
          </a:xfrm>
          <a:prstGeom prst="rect">
            <a:avLst/>
          </a:prstGeom>
          <a:effectLst>
            <a:softEdge rad="127000"/>
          </a:effectLst>
        </p:spPr>
      </p:pic>
      <p:sp>
        <p:nvSpPr>
          <p:cNvPr id="3" name="CuadroTexto 2">
            <a:extLst>
              <a:ext uri="{FF2B5EF4-FFF2-40B4-BE49-F238E27FC236}">
                <a16:creationId xmlns:a16="http://schemas.microsoft.com/office/drawing/2014/main" id="{43E73628-07F6-4D91-A5DF-A5E8E8043F84}"/>
              </a:ext>
            </a:extLst>
          </p:cNvPr>
          <p:cNvSpPr txBox="1"/>
          <p:nvPr/>
        </p:nvSpPr>
        <p:spPr>
          <a:xfrm>
            <a:off x="4033381" y="766732"/>
            <a:ext cx="7503090" cy="5324535"/>
          </a:xfrm>
          <a:prstGeom prst="rect">
            <a:avLst/>
          </a:prstGeom>
          <a:noFill/>
        </p:spPr>
        <p:txBody>
          <a:bodyPr wrap="square" rtlCol="0">
            <a:spAutoFit/>
          </a:bodyPr>
          <a:lstStyle/>
          <a:p>
            <a:r>
              <a:rPr lang="es-MX" sz="2000" b="1" dirty="0">
                <a:latin typeface="Times New Roman" panose="02020603050405020304" pitchFamily="18" charset="0"/>
                <a:cs typeface="Times New Roman" panose="02020603050405020304" pitchFamily="18" charset="0"/>
              </a:rPr>
              <a:t>Materiales:</a:t>
            </a:r>
          </a:p>
          <a:p>
            <a:r>
              <a:rPr lang="es-MX" sz="2000" dirty="0">
                <a:latin typeface="Times New Roman" panose="02020603050405020304" pitchFamily="18" charset="0"/>
                <a:cs typeface="Times New Roman" panose="02020603050405020304" pitchFamily="18" charset="0"/>
              </a:rPr>
              <a:t>Un globo</a:t>
            </a:r>
          </a:p>
          <a:p>
            <a:r>
              <a:rPr lang="es-MX" sz="2000" dirty="0">
                <a:latin typeface="Times New Roman" panose="02020603050405020304" pitchFamily="18" charset="0"/>
                <a:cs typeface="Times New Roman" panose="02020603050405020304" pitchFamily="18" charset="0"/>
              </a:rPr>
              <a:t>Un vaso de agua</a:t>
            </a:r>
          </a:p>
          <a:p>
            <a:r>
              <a:rPr lang="es-MX" sz="2000" dirty="0">
                <a:latin typeface="Times New Roman" panose="02020603050405020304" pitchFamily="18" charset="0"/>
                <a:cs typeface="Times New Roman" panose="02020603050405020304" pitchFamily="18" charset="0"/>
              </a:rPr>
              <a:t>Un plato hondo</a:t>
            </a:r>
          </a:p>
          <a:p>
            <a:r>
              <a:rPr lang="es-MX" sz="2000" dirty="0">
                <a:latin typeface="Times New Roman" panose="02020603050405020304" pitchFamily="18" charset="0"/>
                <a:cs typeface="Times New Roman" panose="02020603050405020304" pitchFamily="18" charset="0"/>
              </a:rPr>
              <a:t>Un popote</a:t>
            </a:r>
          </a:p>
          <a:p>
            <a:r>
              <a:rPr lang="es-MX" sz="2000" dirty="0">
                <a:latin typeface="Times New Roman" panose="02020603050405020304" pitchFamily="18" charset="0"/>
                <a:cs typeface="Times New Roman" panose="02020603050405020304" pitchFamily="18" charset="0"/>
              </a:rPr>
              <a:t>Jabón o Shampoo</a:t>
            </a:r>
          </a:p>
          <a:p>
            <a:r>
              <a:rPr lang="es-MX" sz="2000" dirty="0">
                <a:latin typeface="Times New Roman" panose="02020603050405020304" pitchFamily="18" charset="0"/>
                <a:cs typeface="Times New Roman" panose="02020603050405020304" pitchFamily="18" charset="0"/>
              </a:rPr>
              <a:t>Un trapo seco</a:t>
            </a:r>
          </a:p>
          <a:p>
            <a:endParaRPr lang="es-MX" sz="2000" dirty="0">
              <a:latin typeface="Times New Roman" panose="02020603050405020304" pitchFamily="18" charset="0"/>
              <a:cs typeface="Times New Roman" panose="02020603050405020304" pitchFamily="18" charset="0"/>
            </a:endParaRPr>
          </a:p>
          <a:p>
            <a:r>
              <a:rPr lang="es-MX" sz="2000" b="1" dirty="0">
                <a:latin typeface="Times New Roman" panose="02020603050405020304" pitchFamily="18" charset="0"/>
                <a:cs typeface="Times New Roman" panose="02020603050405020304" pitchFamily="18" charset="0"/>
              </a:rPr>
              <a:t>Observaciones:</a:t>
            </a:r>
          </a:p>
          <a:p>
            <a:pPr marL="457200" indent="-457200">
              <a:buAutoNum type="arabicPeriod"/>
            </a:pPr>
            <a:r>
              <a:rPr lang="es-MX" sz="2000" dirty="0">
                <a:latin typeface="Times New Roman" panose="02020603050405020304" pitchFamily="18" charset="0"/>
                <a:cs typeface="Times New Roman" panose="02020603050405020304" pitchFamily="18" charset="0"/>
              </a:rPr>
              <a:t>Hacer una mezcla de jabón con agua y colocarla en el plato</a:t>
            </a:r>
          </a:p>
          <a:p>
            <a:pPr marL="457200" indent="-457200">
              <a:buAutoNum type="arabicPeriod"/>
            </a:pPr>
            <a:r>
              <a:rPr lang="es-MX" sz="2000" dirty="0">
                <a:latin typeface="Times New Roman" panose="02020603050405020304" pitchFamily="18" charset="0"/>
                <a:cs typeface="Times New Roman" panose="02020603050405020304" pitchFamily="18" charset="0"/>
              </a:rPr>
              <a:t>Con el popote crear burbujas</a:t>
            </a:r>
          </a:p>
          <a:p>
            <a:pPr marL="457200" indent="-457200">
              <a:buAutoNum type="arabicPeriod"/>
            </a:pPr>
            <a:r>
              <a:rPr lang="es-MX" sz="2000" dirty="0">
                <a:latin typeface="Times New Roman" panose="02020603050405020304" pitchFamily="18" charset="0"/>
                <a:cs typeface="Times New Roman" panose="02020603050405020304" pitchFamily="18" charset="0"/>
              </a:rPr>
              <a:t>Tomar el globo y frotarlo con el globo para crear electricidad estática</a:t>
            </a:r>
          </a:p>
          <a:p>
            <a:pPr marL="457200" indent="-457200">
              <a:buAutoNum type="arabicPeriod"/>
            </a:pPr>
            <a:r>
              <a:rPr lang="es-MX" sz="2000" dirty="0">
                <a:latin typeface="Times New Roman" panose="02020603050405020304" pitchFamily="18" charset="0"/>
                <a:cs typeface="Times New Roman" panose="02020603050405020304" pitchFamily="18" charset="0"/>
              </a:rPr>
              <a:t>Acercar el globo a las burbujas sin que estas se toquen</a:t>
            </a:r>
          </a:p>
          <a:p>
            <a:pPr marL="457200" indent="-457200">
              <a:buAutoNum type="arabicPeriod"/>
            </a:pPr>
            <a:r>
              <a:rPr lang="es-MX" sz="2000" dirty="0">
                <a:latin typeface="Times New Roman" panose="02020603050405020304" pitchFamily="18" charset="0"/>
                <a:cs typeface="Times New Roman" panose="02020603050405020304" pitchFamily="18" charset="0"/>
              </a:rPr>
              <a:t>Observar lo que sucede y repetir cuantas veces se desee. Con este experimento podemos observar el efecto que produce la electrostática.</a:t>
            </a:r>
          </a:p>
        </p:txBody>
      </p:sp>
      <p:pic>
        <p:nvPicPr>
          <p:cNvPr id="4" name="Gráfico 3" descr="Casa">
            <a:hlinkClick r:id="rId3" action="ppaction://hlinksldjump"/>
            <a:extLst>
              <a:ext uri="{FF2B5EF4-FFF2-40B4-BE49-F238E27FC236}">
                <a16:creationId xmlns:a16="http://schemas.microsoft.com/office/drawing/2014/main" id="{642C5593-49E1-455D-8758-0BC023C99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11429" y="484200"/>
            <a:ext cx="914400" cy="914400"/>
          </a:xfrm>
          <a:prstGeom prst="rect">
            <a:avLst/>
          </a:prstGeom>
        </p:spPr>
      </p:pic>
    </p:spTree>
    <p:extLst>
      <p:ext uri="{BB962C8B-B14F-4D97-AF65-F5344CB8AC3E}">
        <p14:creationId xmlns:p14="http://schemas.microsoft.com/office/powerpoint/2010/main" val="12019452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p15:prstTrans prst="pageCurlDouble"/>
      </p:transition>
    </mc:Choice>
    <mc:Fallback>
      <p:transition spd="slow" advClick="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27F8B70-8C6B-40C9-9F37-90093120EBB9}"/>
              </a:ext>
            </a:extLst>
          </p:cNvPr>
          <p:cNvSpPr txBox="1"/>
          <p:nvPr/>
        </p:nvSpPr>
        <p:spPr>
          <a:xfrm>
            <a:off x="2943616" y="513567"/>
            <a:ext cx="7189940" cy="830997"/>
          </a:xfrm>
          <a:prstGeom prst="rect">
            <a:avLst/>
          </a:prstGeom>
          <a:noFill/>
        </p:spPr>
        <p:txBody>
          <a:bodyPr wrap="square" rtlCol="0">
            <a:spAutoFit/>
          </a:bodyPr>
          <a:lstStyle/>
          <a:p>
            <a:pPr algn="ctr"/>
            <a:r>
              <a:rPr lang="es-MX" sz="4800" b="1" dirty="0">
                <a:ln w="28575">
                  <a:solidFill>
                    <a:schemeClr val="tx1"/>
                  </a:solidFill>
                </a:ln>
                <a:latin typeface="Times New Roman" panose="02020603050405020304" pitchFamily="18" charset="0"/>
                <a:cs typeface="Times New Roman" panose="02020603050405020304" pitchFamily="18" charset="0"/>
              </a:rPr>
              <a:t>REFERENCIAS</a:t>
            </a:r>
            <a:endParaRPr lang="es-MX" b="1" dirty="0">
              <a:ln w="28575">
                <a:solidFill>
                  <a:schemeClr val="tx1"/>
                </a:solidFill>
              </a:ln>
              <a:latin typeface="Times New Roman" panose="02020603050405020304" pitchFamily="18" charset="0"/>
              <a:cs typeface="Times New Roman" panose="02020603050405020304" pitchFamily="18" charset="0"/>
            </a:endParaRPr>
          </a:p>
        </p:txBody>
      </p:sp>
      <p:sp>
        <p:nvSpPr>
          <p:cNvPr id="3" name="CuadroTexto 2">
            <a:extLst>
              <a:ext uri="{FF2B5EF4-FFF2-40B4-BE49-F238E27FC236}">
                <a16:creationId xmlns:a16="http://schemas.microsoft.com/office/drawing/2014/main" id="{FD71422C-8635-45D9-95A3-0D560B052253}"/>
              </a:ext>
            </a:extLst>
          </p:cNvPr>
          <p:cNvSpPr txBox="1"/>
          <p:nvPr/>
        </p:nvSpPr>
        <p:spPr>
          <a:xfrm>
            <a:off x="1302707" y="1766170"/>
            <a:ext cx="10346498" cy="4247317"/>
          </a:xfrm>
          <a:prstGeom prst="rect">
            <a:avLst/>
          </a:prstGeom>
          <a:solidFill>
            <a:srgbClr val="F8F8F8">
              <a:alpha val="50196"/>
            </a:srgbClr>
          </a:solidFill>
        </p:spPr>
        <p:txBody>
          <a:bodyPr wrap="square" rtlCol="0">
            <a:spAutoFit/>
          </a:bodyPr>
          <a:lstStyle/>
          <a:p>
            <a:pPr marL="285750" indent="-285750">
              <a:buFont typeface="Arial" panose="020B0604020202020204" pitchFamily="34" charset="0"/>
              <a:buChar char="•"/>
            </a:pPr>
            <a:endParaRPr lang="es-MX"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marL="285750" indent="-285750">
              <a:buFont typeface="Arial" panose="020B0604020202020204" pitchFamily="34" charset="0"/>
              <a:buChar char="•"/>
            </a:pPr>
            <a:r>
              <a:rPr lang="es-MX"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http://rsefalicante.umh.es/LaboratorioLuz/luz-colores/Colores_CD.pdf</a:t>
            </a:r>
            <a:endParaRPr lang="es-MX" u="sng"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MX"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MX" u="sng"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https://experimentosmempluz.wordpress.com/experimentando/espectro-de-luz-con-cd/</a:t>
            </a:r>
            <a:r>
              <a:rPr lang="es-MX"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s-MX"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MX" u="sng"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https://educaciondivertida.com/experimento-los-vasos-musicales-2/</a:t>
            </a:r>
            <a:r>
              <a:rPr lang="es-MX" u="sng" dirty="0">
                <a:latin typeface="Times New Roman" panose="02020603050405020304" pitchFamily="18" charset="0"/>
                <a:cs typeface="Times New Roman" panose="02020603050405020304" pitchFamily="18" charset="0"/>
              </a:rPr>
              <a:t> </a:t>
            </a:r>
            <a:endParaRPr lang="es-MX"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MX"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MX" u="sng" dirty="0">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https://educaconbigbang.com/2016/08/pincha-globo-una-lupa-calor-del-sol/</a:t>
            </a:r>
            <a:r>
              <a:rPr lang="es-MX"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s-MX"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 </a:t>
            </a:r>
            <a:r>
              <a:rPr lang="es-MX" u="sng" dirty="0">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https://retoexperimenta.es/2020/como-mover-pompas-jabon-globo/</a:t>
            </a:r>
            <a:r>
              <a:rPr lang="es-MX"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u="sng" dirty="0">
                <a:latin typeface="Times New Roman" panose="02020603050405020304" pitchFamily="18" charset="0"/>
                <a:cs typeface="Times New Roman" panose="02020603050405020304" pitchFamily="18" charset="0"/>
              </a:rPr>
              <a:t>https://ciensacion.org/experimento_manos_en_la_masa/e5051p_magneticReach.html#:~:text=Los%20materiales%20ferromagn%C3%A9ticos%2C%20como%20el,extienden%C2%BB%20el%20alcance%20del%20im%C3%A1n.</a:t>
            </a:r>
          </a:p>
          <a:p>
            <a:pPr marL="285750" indent="-285750">
              <a:buFont typeface="Arial" panose="020B0604020202020204" pitchFamily="34" charset="0"/>
              <a:buChar char="•"/>
            </a:pPr>
            <a:endParaRPr lang="es-MX" dirty="0"/>
          </a:p>
        </p:txBody>
      </p:sp>
      <p:pic>
        <p:nvPicPr>
          <p:cNvPr id="4" name="Gráfico 3" descr="Casa">
            <a:hlinkClick r:id="rId7" action="ppaction://hlinksldjump"/>
            <a:extLst>
              <a:ext uri="{FF2B5EF4-FFF2-40B4-BE49-F238E27FC236}">
                <a16:creationId xmlns:a16="http://schemas.microsoft.com/office/drawing/2014/main" id="{606B010C-3500-4B26-BFB9-64997FDB433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711429" y="484200"/>
            <a:ext cx="914400" cy="914400"/>
          </a:xfrm>
          <a:prstGeom prst="rect">
            <a:avLst/>
          </a:prstGeom>
        </p:spPr>
      </p:pic>
    </p:spTree>
    <p:extLst>
      <p:ext uri="{BB962C8B-B14F-4D97-AF65-F5344CB8AC3E}">
        <p14:creationId xmlns:p14="http://schemas.microsoft.com/office/powerpoint/2010/main" val="13957540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p15:prstTrans prst="pageCurlDouble"/>
      </p:transition>
    </mc:Choice>
    <mc:Fallback>
      <p:transition spd="slow"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a:extLst>
              <a:ext uri="{FF2B5EF4-FFF2-40B4-BE49-F238E27FC236}">
                <a16:creationId xmlns:a16="http://schemas.microsoft.com/office/drawing/2014/main" id="{4237C65A-79BA-44D2-9681-EFF49FE23EB5}"/>
              </a:ext>
            </a:extLst>
          </p:cNvPr>
          <p:cNvGrpSpPr/>
          <p:nvPr/>
        </p:nvGrpSpPr>
        <p:grpSpPr>
          <a:xfrm>
            <a:off x="0" y="0"/>
            <a:ext cx="12192000" cy="5035369"/>
            <a:chOff x="0" y="0"/>
            <a:chExt cx="12192000" cy="5035369"/>
          </a:xfrm>
          <a:blipFill dpi="0" rotWithShape="1">
            <a:blip r:embed="rId2">
              <a:extLst>
                <a:ext uri="{28A0092B-C50C-407E-A947-70E740481C1C}">
                  <a14:useLocalDpi xmlns:a14="http://schemas.microsoft.com/office/drawing/2010/main" val="0"/>
                </a:ext>
              </a:extLst>
            </a:blip>
            <a:srcRect/>
            <a:stretch>
              <a:fillRect/>
            </a:stretch>
          </a:blipFill>
        </p:grpSpPr>
        <p:sp>
          <p:nvSpPr>
            <p:cNvPr id="2" name="Triángulo isósceles 1">
              <a:extLst>
                <a:ext uri="{FF2B5EF4-FFF2-40B4-BE49-F238E27FC236}">
                  <a16:creationId xmlns:a16="http://schemas.microsoft.com/office/drawing/2014/main" id="{FCCA0CF9-31B8-44BC-AF47-690569D0D809}"/>
                </a:ext>
              </a:extLst>
            </p:cNvPr>
            <p:cNvSpPr/>
            <p:nvPr/>
          </p:nvSpPr>
          <p:spPr>
            <a:xfrm rot="10800000">
              <a:off x="0" y="0"/>
              <a:ext cx="12192000" cy="487262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Triángulo isósceles 2">
              <a:extLst>
                <a:ext uri="{FF2B5EF4-FFF2-40B4-BE49-F238E27FC236}">
                  <a16:creationId xmlns:a16="http://schemas.microsoft.com/office/drawing/2014/main" id="{1C0F93C1-80B5-4C51-8834-9C11CE9D2E7C}"/>
                </a:ext>
              </a:extLst>
            </p:cNvPr>
            <p:cNvSpPr/>
            <p:nvPr/>
          </p:nvSpPr>
          <p:spPr>
            <a:xfrm rot="5400000">
              <a:off x="479517" y="-131174"/>
              <a:ext cx="4687026" cy="5646060"/>
            </a:xfrm>
            <a:prstGeom prst="triangle">
              <a:avLst>
                <a:gd name="adj" fmla="val 9791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Triángulo isósceles 4">
              <a:extLst>
                <a:ext uri="{FF2B5EF4-FFF2-40B4-BE49-F238E27FC236}">
                  <a16:creationId xmlns:a16="http://schemas.microsoft.com/office/drawing/2014/main" id="{CF187214-4965-457D-9050-28C1EF2C8C8E}"/>
                </a:ext>
              </a:extLst>
            </p:cNvPr>
            <p:cNvSpPr/>
            <p:nvPr/>
          </p:nvSpPr>
          <p:spPr>
            <a:xfrm rot="16200000">
              <a:off x="7003686" y="-131177"/>
              <a:ext cx="4687027" cy="5646061"/>
            </a:xfrm>
            <a:prstGeom prst="triangle">
              <a:avLst>
                <a:gd name="adj" fmla="val 229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7" name="CuadroTexto 6">
            <a:extLst>
              <a:ext uri="{FF2B5EF4-FFF2-40B4-BE49-F238E27FC236}">
                <a16:creationId xmlns:a16="http://schemas.microsoft.com/office/drawing/2014/main" id="{59728043-82B3-429A-AFA8-8A092EF118ED}"/>
              </a:ext>
            </a:extLst>
          </p:cNvPr>
          <p:cNvSpPr txBox="1"/>
          <p:nvPr/>
        </p:nvSpPr>
        <p:spPr>
          <a:xfrm>
            <a:off x="1168398" y="5198111"/>
            <a:ext cx="10247086" cy="1200329"/>
          </a:xfrm>
          <a:prstGeom prst="rect">
            <a:avLst/>
          </a:prstGeom>
          <a:noFill/>
        </p:spPr>
        <p:txBody>
          <a:bodyPr wrap="square" rtlCol="0">
            <a:spAutoFit/>
          </a:bodyPr>
          <a:lstStyle/>
          <a:p>
            <a:pPr algn="ctr"/>
            <a:r>
              <a:rPr lang="es-MX" sz="3600" b="1" dirty="0">
                <a:latin typeface="Times New Roman" panose="02020603050405020304" pitchFamily="18" charset="0"/>
                <a:cs typeface="Times New Roman" panose="02020603050405020304" pitchFamily="18" charset="0"/>
              </a:rPr>
              <a:t>LOS PROYECTOS EN CIENCIAS NATURALES</a:t>
            </a:r>
          </a:p>
          <a:p>
            <a:pPr algn="ctr"/>
            <a:r>
              <a:rPr lang="es-MX" sz="3600" b="1" dirty="0">
                <a:latin typeface="Times New Roman" panose="02020603050405020304" pitchFamily="18" charset="0"/>
                <a:cs typeface="Times New Roman" panose="02020603050405020304" pitchFamily="18" charset="0"/>
              </a:rPr>
              <a:t>Tablas CQA</a:t>
            </a:r>
          </a:p>
        </p:txBody>
      </p:sp>
      <p:pic>
        <p:nvPicPr>
          <p:cNvPr id="9" name="Gráfico 8" descr="Casa">
            <a:hlinkClick r:id="rId3" action="ppaction://hlinksldjump"/>
            <a:extLst>
              <a:ext uri="{FF2B5EF4-FFF2-40B4-BE49-F238E27FC236}">
                <a16:creationId xmlns:a16="http://schemas.microsoft.com/office/drawing/2014/main" id="{CAA33E63-080F-4431-B827-A5B11529793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17636" y="6102127"/>
            <a:ext cx="592626" cy="592626"/>
          </a:xfrm>
          <a:prstGeom prst="rect">
            <a:avLst/>
          </a:prstGeom>
        </p:spPr>
      </p:pic>
    </p:spTree>
    <p:extLst>
      <p:ext uri="{BB962C8B-B14F-4D97-AF65-F5344CB8AC3E}">
        <p14:creationId xmlns:p14="http://schemas.microsoft.com/office/powerpoint/2010/main" val="404570236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uadroTexto 24">
            <a:extLst>
              <a:ext uri="{FF2B5EF4-FFF2-40B4-BE49-F238E27FC236}">
                <a16:creationId xmlns:a16="http://schemas.microsoft.com/office/drawing/2014/main" id="{7BF5F323-7178-4ABF-A637-06A92F031B20}"/>
              </a:ext>
            </a:extLst>
          </p:cNvPr>
          <p:cNvSpPr txBox="1"/>
          <p:nvPr/>
        </p:nvSpPr>
        <p:spPr>
          <a:xfrm>
            <a:off x="2481943" y="406400"/>
            <a:ext cx="7402286" cy="1107996"/>
          </a:xfrm>
          <a:prstGeom prst="rect">
            <a:avLst/>
          </a:prstGeom>
          <a:noFill/>
        </p:spPr>
        <p:txBody>
          <a:bodyPr wrap="square" rtlCol="0">
            <a:spAutoFit/>
          </a:bodyPr>
          <a:lstStyle/>
          <a:p>
            <a:pPr algn="ctr"/>
            <a:r>
              <a:rPr lang="es-MX" sz="6600" b="1" dirty="0">
                <a:ln w="38100">
                  <a:solidFill>
                    <a:schemeClr val="tx1"/>
                  </a:solidFill>
                </a:ln>
                <a:latin typeface="Times New Roman" panose="02020603050405020304" pitchFamily="18" charset="0"/>
                <a:cs typeface="Times New Roman" panose="02020603050405020304" pitchFamily="18" charset="0"/>
              </a:rPr>
              <a:t>FENÓMENOS</a:t>
            </a:r>
            <a:endParaRPr lang="es-MX" b="1" dirty="0">
              <a:ln w="38100">
                <a:solidFill>
                  <a:schemeClr val="tx1"/>
                </a:solidFill>
              </a:ln>
              <a:latin typeface="Times New Roman" panose="02020603050405020304" pitchFamily="18" charset="0"/>
              <a:cs typeface="Times New Roman" panose="02020603050405020304" pitchFamily="18" charset="0"/>
            </a:endParaRPr>
          </a:p>
        </p:txBody>
      </p:sp>
      <p:grpSp>
        <p:nvGrpSpPr>
          <p:cNvPr id="41" name="Grupo 40">
            <a:extLst>
              <a:ext uri="{FF2B5EF4-FFF2-40B4-BE49-F238E27FC236}">
                <a16:creationId xmlns:a16="http://schemas.microsoft.com/office/drawing/2014/main" id="{2CD3FD5A-1116-4B71-BD17-C1801EB03556}"/>
              </a:ext>
            </a:extLst>
          </p:cNvPr>
          <p:cNvGrpSpPr/>
          <p:nvPr/>
        </p:nvGrpSpPr>
        <p:grpSpPr>
          <a:xfrm>
            <a:off x="1205480" y="2725666"/>
            <a:ext cx="1582057" cy="1480457"/>
            <a:chOff x="1509486" y="2278743"/>
            <a:chExt cx="1582057" cy="1480457"/>
          </a:xfrm>
        </p:grpSpPr>
        <p:sp>
          <p:nvSpPr>
            <p:cNvPr id="26" name="Elipse 25">
              <a:hlinkClick r:id="rId2" action="ppaction://hlinksldjump"/>
              <a:extLst>
                <a:ext uri="{FF2B5EF4-FFF2-40B4-BE49-F238E27FC236}">
                  <a16:creationId xmlns:a16="http://schemas.microsoft.com/office/drawing/2014/main" id="{7EC9D071-2982-42DD-81E3-42EB541B5F8D}"/>
                </a:ext>
              </a:extLst>
            </p:cNvPr>
            <p:cNvSpPr/>
            <p:nvPr/>
          </p:nvSpPr>
          <p:spPr>
            <a:xfrm>
              <a:off x="1509486" y="2278743"/>
              <a:ext cx="1582057" cy="1480457"/>
            </a:xfrm>
            <a:prstGeom prst="ellipse">
              <a:avLst/>
            </a:prstGeom>
            <a:solidFill>
              <a:srgbClr val="33CCCC">
                <a:alpha val="69804"/>
              </a:srgb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31" name="Gráfico 30" descr="Bombilla">
              <a:hlinkClick r:id="rId2" action="ppaction://hlinksldjump"/>
              <a:extLst>
                <a:ext uri="{FF2B5EF4-FFF2-40B4-BE49-F238E27FC236}">
                  <a16:creationId xmlns:a16="http://schemas.microsoft.com/office/drawing/2014/main" id="{D28B289F-9999-4D4C-BACC-A9C9B7AC06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43314" y="2561771"/>
              <a:ext cx="914400" cy="914400"/>
            </a:xfrm>
            <a:prstGeom prst="rect">
              <a:avLst/>
            </a:prstGeom>
          </p:spPr>
        </p:pic>
      </p:grpSp>
      <p:grpSp>
        <p:nvGrpSpPr>
          <p:cNvPr id="42" name="Grupo 41">
            <a:extLst>
              <a:ext uri="{FF2B5EF4-FFF2-40B4-BE49-F238E27FC236}">
                <a16:creationId xmlns:a16="http://schemas.microsoft.com/office/drawing/2014/main" id="{1F9EFE14-8C9C-4129-8385-38DDF146EC29}"/>
              </a:ext>
            </a:extLst>
          </p:cNvPr>
          <p:cNvGrpSpPr/>
          <p:nvPr/>
        </p:nvGrpSpPr>
        <p:grpSpPr>
          <a:xfrm>
            <a:off x="3868852" y="2725665"/>
            <a:ext cx="1582057" cy="1480457"/>
            <a:chOff x="3664858" y="4317997"/>
            <a:chExt cx="1582057" cy="1480457"/>
          </a:xfrm>
        </p:grpSpPr>
        <p:sp>
          <p:nvSpPr>
            <p:cNvPr id="38" name="Elipse 37">
              <a:hlinkClick r:id="rId5" action="ppaction://hlinksldjump"/>
              <a:extLst>
                <a:ext uri="{FF2B5EF4-FFF2-40B4-BE49-F238E27FC236}">
                  <a16:creationId xmlns:a16="http://schemas.microsoft.com/office/drawing/2014/main" id="{8C174788-06D3-4C08-966D-2E2C8DAC526A}"/>
                </a:ext>
              </a:extLst>
            </p:cNvPr>
            <p:cNvSpPr/>
            <p:nvPr/>
          </p:nvSpPr>
          <p:spPr>
            <a:xfrm>
              <a:off x="3664858" y="4317997"/>
              <a:ext cx="1582057" cy="1480457"/>
            </a:xfrm>
            <a:prstGeom prst="ellipse">
              <a:avLst/>
            </a:prstGeom>
            <a:solidFill>
              <a:srgbClr val="33CCCC">
                <a:alpha val="69804"/>
              </a:srgb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33" name="Gráfico 32" descr="Imán">
              <a:hlinkClick r:id="rId5" action="ppaction://hlinksldjump"/>
              <a:extLst>
                <a:ext uri="{FF2B5EF4-FFF2-40B4-BE49-F238E27FC236}">
                  <a16:creationId xmlns:a16="http://schemas.microsoft.com/office/drawing/2014/main" id="{1FD69170-27DA-4C06-AE52-10D6E30DD65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98687" y="4601027"/>
              <a:ext cx="914400" cy="914400"/>
            </a:xfrm>
            <a:prstGeom prst="rect">
              <a:avLst/>
            </a:prstGeom>
          </p:spPr>
        </p:pic>
      </p:grpSp>
      <p:grpSp>
        <p:nvGrpSpPr>
          <p:cNvPr id="43" name="Grupo 42">
            <a:extLst>
              <a:ext uri="{FF2B5EF4-FFF2-40B4-BE49-F238E27FC236}">
                <a16:creationId xmlns:a16="http://schemas.microsoft.com/office/drawing/2014/main" id="{B4CCD720-D9C8-4385-948F-0ADB3C152E3E}"/>
              </a:ext>
            </a:extLst>
          </p:cNvPr>
          <p:cNvGrpSpPr/>
          <p:nvPr/>
        </p:nvGrpSpPr>
        <p:grpSpPr>
          <a:xfrm>
            <a:off x="9657012" y="2720656"/>
            <a:ext cx="1582057" cy="1480457"/>
            <a:chOff x="6763657" y="4317998"/>
            <a:chExt cx="1582057" cy="1480457"/>
          </a:xfrm>
        </p:grpSpPr>
        <p:sp>
          <p:nvSpPr>
            <p:cNvPr id="39" name="Elipse 38">
              <a:hlinkClick r:id="rId8" action="ppaction://hlinksldjump"/>
              <a:extLst>
                <a:ext uri="{FF2B5EF4-FFF2-40B4-BE49-F238E27FC236}">
                  <a16:creationId xmlns:a16="http://schemas.microsoft.com/office/drawing/2014/main" id="{B89B761F-2BB1-4566-8D90-8ADDE0E62D1D}"/>
                </a:ext>
              </a:extLst>
            </p:cNvPr>
            <p:cNvSpPr/>
            <p:nvPr/>
          </p:nvSpPr>
          <p:spPr>
            <a:xfrm>
              <a:off x="6763657" y="4317998"/>
              <a:ext cx="1582057" cy="1480457"/>
            </a:xfrm>
            <a:prstGeom prst="ellipse">
              <a:avLst/>
            </a:prstGeom>
            <a:solidFill>
              <a:srgbClr val="33CCCC">
                <a:alpha val="69804"/>
              </a:srgb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35" name="Gráfico 34" descr="Volumen">
              <a:hlinkClick r:id="rId8" action="ppaction://hlinksldjump"/>
              <a:extLst>
                <a:ext uri="{FF2B5EF4-FFF2-40B4-BE49-F238E27FC236}">
                  <a16:creationId xmlns:a16="http://schemas.microsoft.com/office/drawing/2014/main" id="{0909AB41-017E-4BAD-B2E8-9A8F1735490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97486" y="4601027"/>
              <a:ext cx="914400" cy="914400"/>
            </a:xfrm>
            <a:prstGeom prst="rect">
              <a:avLst/>
            </a:prstGeom>
          </p:spPr>
        </p:pic>
      </p:grpSp>
      <p:grpSp>
        <p:nvGrpSpPr>
          <p:cNvPr id="44" name="Grupo 43">
            <a:extLst>
              <a:ext uri="{FF2B5EF4-FFF2-40B4-BE49-F238E27FC236}">
                <a16:creationId xmlns:a16="http://schemas.microsoft.com/office/drawing/2014/main" id="{6B4CDDBB-09B8-4002-A515-DB4F63966485}"/>
              </a:ext>
            </a:extLst>
          </p:cNvPr>
          <p:cNvGrpSpPr/>
          <p:nvPr/>
        </p:nvGrpSpPr>
        <p:grpSpPr>
          <a:xfrm>
            <a:off x="6876830" y="2720657"/>
            <a:ext cx="1582057" cy="1480457"/>
            <a:chOff x="8640915" y="2278742"/>
            <a:chExt cx="1582057" cy="1480457"/>
          </a:xfrm>
        </p:grpSpPr>
        <p:sp>
          <p:nvSpPr>
            <p:cNvPr id="40" name="Elipse 39">
              <a:hlinkClick r:id="rId11" action="ppaction://hlinksldjump"/>
              <a:extLst>
                <a:ext uri="{FF2B5EF4-FFF2-40B4-BE49-F238E27FC236}">
                  <a16:creationId xmlns:a16="http://schemas.microsoft.com/office/drawing/2014/main" id="{50993120-C474-46AC-93A9-2EB2D0A9F6B3}"/>
                </a:ext>
              </a:extLst>
            </p:cNvPr>
            <p:cNvSpPr/>
            <p:nvPr/>
          </p:nvSpPr>
          <p:spPr>
            <a:xfrm>
              <a:off x="8640915" y="2278742"/>
              <a:ext cx="1582057" cy="1480457"/>
            </a:xfrm>
            <a:prstGeom prst="ellipse">
              <a:avLst/>
            </a:prstGeom>
            <a:solidFill>
              <a:srgbClr val="33CCCC">
                <a:alpha val="69804"/>
              </a:srgb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37" name="Gráfico 36" descr="Trueno">
              <a:hlinkClick r:id="rId11" action="ppaction://hlinksldjump"/>
              <a:extLst>
                <a:ext uri="{FF2B5EF4-FFF2-40B4-BE49-F238E27FC236}">
                  <a16:creationId xmlns:a16="http://schemas.microsoft.com/office/drawing/2014/main" id="{CAD0A113-0E4E-4994-8A18-E4DAEE4488E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974744" y="2561771"/>
              <a:ext cx="914400" cy="914400"/>
            </a:xfrm>
            <a:prstGeom prst="rect">
              <a:avLst/>
            </a:prstGeom>
          </p:spPr>
        </p:pic>
      </p:grpSp>
      <p:grpSp>
        <p:nvGrpSpPr>
          <p:cNvPr id="48" name="Grupo 47">
            <a:extLst>
              <a:ext uri="{FF2B5EF4-FFF2-40B4-BE49-F238E27FC236}">
                <a16:creationId xmlns:a16="http://schemas.microsoft.com/office/drawing/2014/main" id="{922677A3-DDCB-4CE3-83EC-0BE596EADAD1}"/>
              </a:ext>
            </a:extLst>
          </p:cNvPr>
          <p:cNvGrpSpPr/>
          <p:nvPr/>
        </p:nvGrpSpPr>
        <p:grpSpPr>
          <a:xfrm>
            <a:off x="6499784" y="4909456"/>
            <a:ext cx="1582057" cy="1480457"/>
            <a:chOff x="5246915" y="2088881"/>
            <a:chExt cx="1582057" cy="1480457"/>
          </a:xfrm>
        </p:grpSpPr>
        <p:sp>
          <p:nvSpPr>
            <p:cNvPr id="45" name="Elipse 44">
              <a:hlinkClick r:id="rId14" action="ppaction://hlinksldjump"/>
              <a:extLst>
                <a:ext uri="{FF2B5EF4-FFF2-40B4-BE49-F238E27FC236}">
                  <a16:creationId xmlns:a16="http://schemas.microsoft.com/office/drawing/2014/main" id="{CE4BEB02-86BB-46AF-BDEC-7FB9157DF9AC}"/>
                </a:ext>
              </a:extLst>
            </p:cNvPr>
            <p:cNvSpPr/>
            <p:nvPr/>
          </p:nvSpPr>
          <p:spPr>
            <a:xfrm>
              <a:off x="5246915" y="2088881"/>
              <a:ext cx="1582057" cy="1480457"/>
            </a:xfrm>
            <a:prstGeom prst="ellipse">
              <a:avLst/>
            </a:prstGeom>
            <a:solidFill>
              <a:srgbClr val="33CCCC">
                <a:alpha val="69804"/>
              </a:srgb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7" name="Gráfico 46" descr="Casa">
              <a:hlinkClick r:id="rId14" action="ppaction://hlinksldjump"/>
              <a:extLst>
                <a:ext uri="{FF2B5EF4-FFF2-40B4-BE49-F238E27FC236}">
                  <a16:creationId xmlns:a16="http://schemas.microsoft.com/office/drawing/2014/main" id="{3D167558-BF23-4AD4-8F75-ED464AC2F142}"/>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580743" y="2292080"/>
              <a:ext cx="914400" cy="914400"/>
            </a:xfrm>
            <a:prstGeom prst="rect">
              <a:avLst/>
            </a:prstGeom>
          </p:spPr>
        </p:pic>
      </p:grpSp>
      <p:grpSp>
        <p:nvGrpSpPr>
          <p:cNvPr id="52" name="Grupo 51">
            <a:extLst>
              <a:ext uri="{FF2B5EF4-FFF2-40B4-BE49-F238E27FC236}">
                <a16:creationId xmlns:a16="http://schemas.microsoft.com/office/drawing/2014/main" id="{4A61ADCB-AA4E-4F73-AB08-81FF25F57479}"/>
              </a:ext>
            </a:extLst>
          </p:cNvPr>
          <p:cNvGrpSpPr/>
          <p:nvPr/>
        </p:nvGrpSpPr>
        <p:grpSpPr>
          <a:xfrm>
            <a:off x="4202681" y="4971143"/>
            <a:ext cx="1582057" cy="1480457"/>
            <a:chOff x="5304971" y="4909457"/>
            <a:chExt cx="1582057" cy="1480457"/>
          </a:xfrm>
        </p:grpSpPr>
        <p:sp>
          <p:nvSpPr>
            <p:cNvPr id="51" name="Elipse 50">
              <a:hlinkClick r:id="rId17" action="ppaction://hlinksldjump"/>
              <a:extLst>
                <a:ext uri="{FF2B5EF4-FFF2-40B4-BE49-F238E27FC236}">
                  <a16:creationId xmlns:a16="http://schemas.microsoft.com/office/drawing/2014/main" id="{9F9499E0-AD3C-42F2-AD14-EDAEA18B256B}"/>
                </a:ext>
              </a:extLst>
            </p:cNvPr>
            <p:cNvSpPr/>
            <p:nvPr/>
          </p:nvSpPr>
          <p:spPr>
            <a:xfrm>
              <a:off x="5304971" y="4909457"/>
              <a:ext cx="1582057" cy="1480457"/>
            </a:xfrm>
            <a:prstGeom prst="ellipse">
              <a:avLst/>
            </a:prstGeom>
            <a:solidFill>
              <a:srgbClr val="33CCCC">
                <a:alpha val="69804"/>
              </a:srgb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0" name="Gráfico 49" descr="Lupa">
              <a:hlinkClick r:id="rId17" action="ppaction://hlinksldjump"/>
              <a:extLst>
                <a:ext uri="{FF2B5EF4-FFF2-40B4-BE49-F238E27FC236}">
                  <a16:creationId xmlns:a16="http://schemas.microsoft.com/office/drawing/2014/main" id="{EE99E6C0-BE8C-4903-93F4-C18A64D6A357}"/>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638799" y="5192485"/>
              <a:ext cx="914400" cy="914400"/>
            </a:xfrm>
            <a:prstGeom prst="rect">
              <a:avLst/>
            </a:prstGeom>
          </p:spPr>
        </p:pic>
      </p:grpSp>
    </p:spTree>
    <p:extLst>
      <p:ext uri="{BB962C8B-B14F-4D97-AF65-F5344CB8AC3E}">
        <p14:creationId xmlns:p14="http://schemas.microsoft.com/office/powerpoint/2010/main" val="35206248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BED0B549-DF65-48BE-8261-93C0A4FB0DE9}"/>
              </a:ext>
            </a:extLst>
          </p:cNvPr>
          <p:cNvGraphicFramePr>
            <a:graphicFrameLocks noGrp="1"/>
          </p:cNvGraphicFramePr>
          <p:nvPr>
            <p:extLst>
              <p:ext uri="{D42A27DB-BD31-4B8C-83A1-F6EECF244321}">
                <p14:modId xmlns:p14="http://schemas.microsoft.com/office/powerpoint/2010/main" val="4247563143"/>
              </p:ext>
            </p:extLst>
          </p:nvPr>
        </p:nvGraphicFramePr>
        <p:xfrm>
          <a:off x="483941" y="690983"/>
          <a:ext cx="11328104" cy="5428806"/>
        </p:xfrm>
        <a:graphic>
          <a:graphicData uri="http://schemas.openxmlformats.org/drawingml/2006/table">
            <a:tbl>
              <a:tblPr firstRow="1" bandRow="1">
                <a:tableStyleId>{5C22544A-7EE6-4342-B048-85BDC9FD1C3A}</a:tableStyleId>
              </a:tblPr>
              <a:tblGrid>
                <a:gridCol w="2023408">
                  <a:extLst>
                    <a:ext uri="{9D8B030D-6E8A-4147-A177-3AD203B41FA5}">
                      <a16:colId xmlns:a16="http://schemas.microsoft.com/office/drawing/2014/main" val="1122710026"/>
                    </a:ext>
                  </a:extLst>
                </a:gridCol>
                <a:gridCol w="1979010">
                  <a:extLst>
                    <a:ext uri="{9D8B030D-6E8A-4147-A177-3AD203B41FA5}">
                      <a16:colId xmlns:a16="http://schemas.microsoft.com/office/drawing/2014/main" val="2537029106"/>
                    </a:ext>
                  </a:extLst>
                </a:gridCol>
                <a:gridCol w="7325686">
                  <a:extLst>
                    <a:ext uri="{9D8B030D-6E8A-4147-A177-3AD203B41FA5}">
                      <a16:colId xmlns:a16="http://schemas.microsoft.com/office/drawing/2014/main" val="429856984"/>
                    </a:ext>
                  </a:extLst>
                </a:gridCol>
              </a:tblGrid>
              <a:tr h="83061">
                <a:tc>
                  <a:txBody>
                    <a:bodyPr/>
                    <a:lstStyle/>
                    <a:p>
                      <a:pPr algn="ctr">
                        <a:lnSpc>
                          <a:spcPct val="107000"/>
                        </a:lnSpc>
                        <a:spcAft>
                          <a:spcPts val="800"/>
                        </a:spcAft>
                      </a:pPr>
                      <a:r>
                        <a:rPr lang="es-MX" sz="1400" dirty="0">
                          <a:solidFill>
                            <a:schemeClr val="tx1"/>
                          </a:solidFill>
                          <a:effectLst/>
                          <a:latin typeface="Times New Roman" panose="02020603050405020304" pitchFamily="18" charset="0"/>
                          <a:cs typeface="Times New Roman" panose="02020603050405020304" pitchFamily="18" charset="0"/>
                        </a:rPr>
                        <a:t>Lo que se</a:t>
                      </a:r>
                      <a:endParaRPr lang="es-MX"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245" marR="262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s-MX" sz="1400" dirty="0">
                          <a:solidFill>
                            <a:schemeClr val="tx1"/>
                          </a:solidFill>
                          <a:effectLst/>
                          <a:latin typeface="Times New Roman" panose="02020603050405020304" pitchFamily="18" charset="0"/>
                          <a:cs typeface="Times New Roman" panose="02020603050405020304" pitchFamily="18" charset="0"/>
                        </a:rPr>
                        <a:t>Lo que quiero saber</a:t>
                      </a:r>
                      <a:endParaRPr lang="es-MX"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245" marR="262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lnSpc>
                          <a:spcPct val="107000"/>
                        </a:lnSpc>
                        <a:spcAft>
                          <a:spcPts val="800"/>
                        </a:spcAft>
                      </a:pPr>
                      <a:r>
                        <a:rPr lang="es-MX" sz="1400" dirty="0">
                          <a:solidFill>
                            <a:schemeClr val="tx1"/>
                          </a:solidFill>
                          <a:effectLst/>
                          <a:latin typeface="Times New Roman" panose="02020603050405020304" pitchFamily="18" charset="0"/>
                          <a:cs typeface="Times New Roman" panose="02020603050405020304" pitchFamily="18" charset="0"/>
                        </a:rPr>
                        <a:t>Lo que aprendí</a:t>
                      </a:r>
                    </a:p>
                    <a:p>
                      <a:pPr algn="ctr">
                        <a:lnSpc>
                          <a:spcPct val="107000"/>
                        </a:lnSpc>
                        <a:spcAft>
                          <a:spcPts val="800"/>
                        </a:spcAft>
                      </a:pPr>
                      <a:endParaRPr lang="es-MX"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245" marR="262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2012333916"/>
                  </a:ext>
                </a:extLst>
              </a:tr>
              <a:tr h="4268276">
                <a:tc>
                  <a:txBody>
                    <a:bodyPr/>
                    <a:lstStyle/>
                    <a:p>
                      <a:pPr algn="l">
                        <a:lnSpc>
                          <a:spcPct val="107000"/>
                        </a:lnSpc>
                        <a:spcAft>
                          <a:spcPts val="800"/>
                        </a:spcAft>
                      </a:pPr>
                      <a:r>
                        <a:rPr lang="es-MX" sz="1200" dirty="0">
                          <a:effectLst/>
                          <a:latin typeface="Times New Roman" panose="02020603050405020304" pitchFamily="18" charset="0"/>
                          <a:cs typeface="Times New Roman" panose="02020603050405020304" pitchFamily="18" charset="0"/>
                        </a:rPr>
                        <a:t>La luz blanca está conformada por luz de todos los colores, al atravesar un CD, esta se refracta y así vemos todos los colores.</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6245" marR="262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8F8">
                        <a:alpha val="50196"/>
                      </a:srgbClr>
                    </a:solidFill>
                  </a:tcPr>
                </a:tc>
                <a:tc>
                  <a:txBody>
                    <a:bodyPr/>
                    <a:lstStyle/>
                    <a:p>
                      <a:pPr marL="171450" indent="-171450" algn="l">
                        <a:lnSpc>
                          <a:spcPct val="107000"/>
                        </a:lnSpc>
                        <a:spcAft>
                          <a:spcPts val="800"/>
                        </a:spcAft>
                        <a:buFont typeface="Arial" panose="020B0604020202020204" pitchFamily="34" charset="0"/>
                        <a:buChar char="•"/>
                      </a:pPr>
                      <a:r>
                        <a:rPr lang="es-MX" sz="1200" dirty="0">
                          <a:effectLst/>
                          <a:latin typeface="Times New Roman" panose="02020603050405020304" pitchFamily="18" charset="0"/>
                          <a:cs typeface="Times New Roman" panose="02020603050405020304" pitchFamily="18" charset="0"/>
                        </a:rPr>
                        <a:t>¿De qué manera el CD logra refractar la luz, si al ser reflejada en cualquier otro cuerpo y por más que observemos no logramos distinguir los colores?</a:t>
                      </a:r>
                    </a:p>
                    <a:p>
                      <a:pPr marL="171450" indent="-171450" algn="l">
                        <a:lnSpc>
                          <a:spcPct val="107000"/>
                        </a:lnSpc>
                        <a:spcAft>
                          <a:spcPts val="800"/>
                        </a:spcAft>
                        <a:buFont typeface="Arial" panose="020B0604020202020204" pitchFamily="34" charset="0"/>
                        <a:buChar char="•"/>
                      </a:pPr>
                      <a:r>
                        <a:rPr lang="es-MX" sz="1200" dirty="0">
                          <a:effectLst/>
                          <a:latin typeface="Times New Roman" panose="02020603050405020304" pitchFamily="18" charset="0"/>
                          <a:cs typeface="Times New Roman" panose="02020603050405020304" pitchFamily="18" charset="0"/>
                        </a:rPr>
                        <a:t>¿Porqué se divide la luz y reflejar luz blanca a la vez?</a:t>
                      </a:r>
                    </a:p>
                    <a:p>
                      <a:pPr marL="171450" indent="-171450" algn="l">
                        <a:lnSpc>
                          <a:spcPct val="107000"/>
                        </a:lnSpc>
                        <a:spcAft>
                          <a:spcPts val="800"/>
                        </a:spcAft>
                        <a:buFont typeface="Arial" panose="020B0604020202020204" pitchFamily="34" charset="0"/>
                        <a:buChar char="•"/>
                      </a:pPr>
                      <a:r>
                        <a:rPr lang="es-MX" sz="1200" dirty="0">
                          <a:effectLst/>
                          <a:latin typeface="Times New Roman" panose="02020603050405020304" pitchFamily="18" charset="0"/>
                          <a:cs typeface="Times New Roman" panose="02020603050405020304" pitchFamily="18" charset="0"/>
                        </a:rPr>
                        <a:t>¿Funciona de la misma manera si usamos el CD con la capa de papel que tiene o si se la quitamos?</a:t>
                      </a:r>
                    </a:p>
                    <a:p>
                      <a:pPr algn="l">
                        <a:lnSpc>
                          <a:spcPct val="107000"/>
                        </a:lnSpc>
                        <a:spcAft>
                          <a:spcPts val="800"/>
                        </a:spcAft>
                      </a:pPr>
                      <a:endParaRPr lang="es-MX" sz="1200" dirty="0">
                        <a:effectLst/>
                        <a:latin typeface="Times New Roman" panose="02020603050405020304" pitchFamily="18" charset="0"/>
                        <a:cs typeface="Times New Roman" panose="02020603050405020304" pitchFamily="18" charset="0"/>
                      </a:endParaRPr>
                    </a:p>
                    <a:p>
                      <a:pPr algn="l">
                        <a:lnSpc>
                          <a:spcPct val="107000"/>
                        </a:lnSpc>
                        <a:spcAft>
                          <a:spcPts val="800"/>
                        </a:spcAft>
                      </a:pP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6245" marR="262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8F8">
                        <a:alpha val="50196"/>
                      </a:srgbClr>
                    </a:solidFill>
                  </a:tcPr>
                </a:tc>
                <a:tc>
                  <a:txBody>
                    <a:bodyPr/>
                    <a:lstStyle/>
                    <a:p>
                      <a:pPr algn="l">
                        <a:lnSpc>
                          <a:spcPct val="107000"/>
                        </a:lnSpc>
                        <a:spcAft>
                          <a:spcPts val="800"/>
                        </a:spcAft>
                      </a:pPr>
                      <a:r>
                        <a:rPr lang="es-MX" sz="1200" b="1" dirty="0">
                          <a:effectLst/>
                          <a:latin typeface="Times New Roman" panose="02020603050405020304" pitchFamily="18" charset="0"/>
                          <a:cs typeface="Times New Roman" panose="02020603050405020304" pitchFamily="18" charset="0"/>
                        </a:rPr>
                        <a:t>Fuente 1: </a:t>
                      </a:r>
                      <a:r>
                        <a:rPr lang="es-MX" sz="1200" dirty="0">
                          <a:effectLst/>
                          <a:latin typeface="Times New Roman" panose="02020603050405020304" pitchFamily="18" charset="0"/>
                          <a:cs typeface="Times New Roman" panose="02020603050405020304" pitchFamily="18" charset="0"/>
                        </a:rPr>
                        <a:t>Un soporte de información digital, tipo CD, DVD, etc., posee una pista en espiral que tiene unos agujeros pequeñísimos distribuidos. Por tanto, cuando la luz incide sobre un CD o un DVD, lo hace sobre una superficie rugosa y llena de agujeros. Más precisamente, encuentra líneas reflectantes (los espacios entre pistas) separadas por líneas mucho menos reflectantes (las pistas). Debido a esta estructura, el CD se puede considerar una "rejilla de difracción" conformada por una lámina oscura y sobre ella largas tiras de espejo colocadas paralelamente unas a otras.</a:t>
                      </a:r>
                    </a:p>
                    <a:p>
                      <a:pPr algn="l">
                        <a:lnSpc>
                          <a:spcPct val="107000"/>
                        </a:lnSpc>
                        <a:spcAft>
                          <a:spcPts val="800"/>
                        </a:spcAft>
                      </a:pPr>
                      <a:r>
                        <a:rPr lang="es-MX" sz="1200" dirty="0">
                          <a:effectLst/>
                          <a:latin typeface="Times New Roman" panose="02020603050405020304" pitchFamily="18" charset="0"/>
                          <a:cs typeface="Times New Roman" panose="02020603050405020304" pitchFamily="18" charset="0"/>
                        </a:rPr>
                        <a:t>Si el tamaño de los huecos fuera mayor dicha rejilla se comportaría frente a la luz como indica el dibujo adjunto. Los rayos de luz se reflejarían en los espejos y serían absorbidos por los huecos. Pero hay que tener en cuenta que el tamaño de las ranuras es muy pequeño y comparable con la longitud de onda de la luz que incide sobre ella. Por tanto, la luz ya no se refleja en los espejos siguiendo las leyes de la óptica geométrica, sino que cada uno dispersa luz en todas las direcciones de un plano vertical, tal como indica el dibujo adjunto. Estas ondas de luz que emergen de los "micro  - espejos" producen fenómenos de interferencia, puesto que la luz reflejada por cada uno interfiere con la reflejada por los demás (en fase producen interferencia constructiva y en oposición de fase producen interferencia destructiva) </a:t>
                      </a:r>
                    </a:p>
                    <a:p>
                      <a:r>
                        <a:rPr lang="es-MX" sz="1200" b="1" dirty="0">
                          <a:latin typeface="Times New Roman" panose="02020603050405020304" pitchFamily="18" charset="0"/>
                          <a:cs typeface="Times New Roman" panose="02020603050405020304" pitchFamily="18" charset="0"/>
                        </a:rPr>
                        <a:t>Fuente 2: </a:t>
                      </a:r>
                      <a:r>
                        <a:rPr lang="es-MX" sz="1200" dirty="0">
                          <a:latin typeface="Times New Roman" panose="02020603050405020304" pitchFamily="18" charset="0"/>
                          <a:cs typeface="Times New Roman" panose="02020603050405020304" pitchFamily="18" charset="0"/>
                        </a:rPr>
                        <a:t>Cada tipo de luz tiene un espectro y el CD nos permite observarlo. Se pueden observar espectros de diferentes formas pero esta es la más sencilla para hacer en casa.</a:t>
                      </a:r>
                    </a:p>
                    <a:p>
                      <a:r>
                        <a:rPr lang="es-MX" sz="1200" dirty="0">
                          <a:latin typeface="Times New Roman" panose="02020603050405020304" pitchFamily="18" charset="0"/>
                          <a:cs typeface="Times New Roman" panose="02020603050405020304" pitchFamily="18" charset="0"/>
                        </a:rPr>
                        <a:t>Para almacenar información en los discos, se hacen surcos en forma de espiral, de un grosor mínimo. En óptica esta espiral se llama rejilla de difracción.</a:t>
                      </a:r>
                    </a:p>
                    <a:p>
                      <a:r>
                        <a:rPr lang="es-MX" sz="1200" dirty="0">
                          <a:latin typeface="Times New Roman" panose="02020603050405020304" pitchFamily="18" charset="0"/>
                          <a:cs typeface="Times New Roman" panose="02020603050405020304" pitchFamily="18" charset="0"/>
                        </a:rPr>
                        <a:t>En el disco lo que vemos reflejado son las distintas frecuencias que componen la luz utilizada.</a:t>
                      </a:r>
                    </a:p>
                    <a:p>
                      <a:r>
                        <a:rPr lang="es-MX" sz="1200" dirty="0">
                          <a:latin typeface="Times New Roman" panose="02020603050405020304" pitchFamily="18" charset="0"/>
                          <a:cs typeface="Times New Roman" panose="02020603050405020304" pitchFamily="18" charset="0"/>
                        </a:rPr>
                        <a:t>Los colores se ven debido a que cada uno se difracta de forma distinta . Para verlos necesitamos alinear la luz y el disco y no podemos mirar desde cualquier perspectiva, tiene que ser alineado también. Según cómo de cerca o lejos esté la luz que usemos, veremos diferentes partes del espectro.</a:t>
                      </a:r>
                    </a:p>
                    <a:p>
                      <a:pPr algn="l">
                        <a:lnSpc>
                          <a:spcPct val="107000"/>
                        </a:lnSpc>
                        <a:spcAft>
                          <a:spcPts val="800"/>
                        </a:spcAft>
                      </a:pPr>
                      <a:r>
                        <a:rPr lang="es-MX" sz="1200" dirty="0">
                          <a:latin typeface="Times New Roman" panose="02020603050405020304" pitchFamily="18" charset="0"/>
                          <a:cs typeface="Times New Roman" panose="02020603050405020304" pitchFamily="18" charset="0"/>
                        </a:rPr>
                        <a:t>También hemos conseguido obtener espectros de distintas fuentes utilizando un prisma, al modo que hacía Newton. A continuación, el espectro de una vela obtenido con un prisma. La fotografía no hace honor a la realidad.</a:t>
                      </a:r>
                    </a:p>
                    <a:p>
                      <a:pPr algn="l">
                        <a:lnSpc>
                          <a:spcPct val="107000"/>
                        </a:lnSpc>
                        <a:spcAft>
                          <a:spcPts val="800"/>
                        </a:spcAft>
                      </a:pPr>
                      <a:r>
                        <a:rPr lang="es-MX" sz="1200" dirty="0">
                          <a:effectLst/>
                          <a:latin typeface="Times New Roman" panose="02020603050405020304" pitchFamily="18" charset="0"/>
                          <a:cs typeface="Times New Roman" panose="02020603050405020304" pitchFamily="18" charset="0"/>
                        </a:rPr>
                        <a:t>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6245" marR="262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8F8">
                        <a:alpha val="50196"/>
                      </a:srgbClr>
                    </a:solidFill>
                  </a:tcPr>
                </a:tc>
                <a:extLst>
                  <a:ext uri="{0D108BD9-81ED-4DB2-BD59-A6C34878D82A}">
                    <a16:rowId xmlns:a16="http://schemas.microsoft.com/office/drawing/2014/main" val="3990544724"/>
                  </a:ext>
                </a:extLst>
              </a:tr>
            </a:tbl>
          </a:graphicData>
        </a:graphic>
      </p:graphicFrame>
      <p:sp>
        <p:nvSpPr>
          <p:cNvPr id="5" name="CuadroTexto 4">
            <a:extLst>
              <a:ext uri="{FF2B5EF4-FFF2-40B4-BE49-F238E27FC236}">
                <a16:creationId xmlns:a16="http://schemas.microsoft.com/office/drawing/2014/main" id="{6D6ED143-479D-4CEB-B395-F64620CF5F18}"/>
              </a:ext>
            </a:extLst>
          </p:cNvPr>
          <p:cNvSpPr txBox="1"/>
          <p:nvPr/>
        </p:nvSpPr>
        <p:spPr>
          <a:xfrm>
            <a:off x="3503112" y="140561"/>
            <a:ext cx="5185775" cy="400110"/>
          </a:xfrm>
          <a:prstGeom prst="rect">
            <a:avLst/>
          </a:prstGeom>
          <a:noFill/>
          <a:ln w="19050">
            <a:solidFill>
              <a:schemeClr val="tx1"/>
            </a:solidFill>
          </a:ln>
        </p:spPr>
        <p:txBody>
          <a:bodyPr wrap="square" rtlCol="0">
            <a:spAutoFit/>
          </a:bodyPr>
          <a:lstStyle/>
          <a:p>
            <a:pPr algn="ctr"/>
            <a:r>
              <a:rPr lang="es-MX" sz="2000" b="1" dirty="0">
                <a:latin typeface="Times New Roman" panose="02020603050405020304" pitchFamily="18" charset="0"/>
                <a:cs typeface="Times New Roman" panose="02020603050405020304" pitchFamily="18" charset="0"/>
              </a:rPr>
              <a:t>FENÓMENOS DE LA LUZ</a:t>
            </a:r>
          </a:p>
        </p:txBody>
      </p:sp>
    </p:spTree>
    <p:extLst>
      <p:ext uri="{BB962C8B-B14F-4D97-AF65-F5344CB8AC3E}">
        <p14:creationId xmlns:p14="http://schemas.microsoft.com/office/powerpoint/2010/main" val="566391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B91F615-1469-40B1-B6BA-712B2029158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103540" y="1076326"/>
            <a:ext cx="2089150" cy="4298950"/>
          </a:xfrm>
          <a:prstGeom prst="rect">
            <a:avLst/>
          </a:prstGeom>
          <a:effectLst>
            <a:softEdge rad="127000"/>
          </a:effectLst>
        </p:spPr>
      </p:pic>
      <p:sp>
        <p:nvSpPr>
          <p:cNvPr id="3" name="CuadroTexto 2">
            <a:extLst>
              <a:ext uri="{FF2B5EF4-FFF2-40B4-BE49-F238E27FC236}">
                <a16:creationId xmlns:a16="http://schemas.microsoft.com/office/drawing/2014/main" id="{F7D58814-7997-4AC4-A357-DA4EC7B31D6F}"/>
              </a:ext>
            </a:extLst>
          </p:cNvPr>
          <p:cNvSpPr txBox="1"/>
          <p:nvPr/>
        </p:nvSpPr>
        <p:spPr>
          <a:xfrm>
            <a:off x="3933371" y="1158737"/>
            <a:ext cx="8258629" cy="4216539"/>
          </a:xfrm>
          <a:prstGeom prst="rect">
            <a:avLst/>
          </a:prstGeom>
          <a:noFill/>
        </p:spPr>
        <p:txBody>
          <a:bodyPr wrap="square" rtlCol="0">
            <a:spAutoFit/>
          </a:bodyPr>
          <a:lstStyle/>
          <a:p>
            <a:r>
              <a:rPr lang="es-MX" sz="2400" b="1" dirty="0">
                <a:latin typeface="Times New Roman" panose="02020603050405020304" pitchFamily="18" charset="0"/>
                <a:cs typeface="Times New Roman" panose="02020603050405020304" pitchFamily="18" charset="0"/>
              </a:rPr>
              <a:t>Materiales:</a:t>
            </a:r>
          </a:p>
          <a:p>
            <a:r>
              <a:rPr lang="es-MX" sz="2000" dirty="0">
                <a:latin typeface="Times New Roman" panose="02020603050405020304" pitchFamily="18" charset="0"/>
                <a:cs typeface="Times New Roman" panose="02020603050405020304" pitchFamily="18" charset="0"/>
              </a:rPr>
              <a:t>Un CD</a:t>
            </a:r>
          </a:p>
          <a:p>
            <a:r>
              <a:rPr lang="es-MX" sz="2000" dirty="0">
                <a:latin typeface="Times New Roman" panose="02020603050405020304" pitchFamily="18" charset="0"/>
                <a:cs typeface="Times New Roman" panose="02020603050405020304" pitchFamily="18" charset="0"/>
              </a:rPr>
              <a:t>Una linterna</a:t>
            </a:r>
          </a:p>
          <a:p>
            <a:r>
              <a:rPr lang="es-MX" sz="2000" dirty="0">
                <a:latin typeface="Times New Roman" panose="02020603050405020304" pitchFamily="18" charset="0"/>
                <a:cs typeface="Times New Roman" panose="02020603050405020304" pitchFamily="18" charset="0"/>
              </a:rPr>
              <a:t>Un trozo de cartón</a:t>
            </a:r>
          </a:p>
          <a:p>
            <a:endParaRPr lang="es-MX" sz="2000" dirty="0">
              <a:latin typeface="Times New Roman" panose="02020603050405020304" pitchFamily="18" charset="0"/>
              <a:cs typeface="Times New Roman" panose="02020603050405020304" pitchFamily="18" charset="0"/>
            </a:endParaRPr>
          </a:p>
          <a:p>
            <a:endParaRPr lang="es-MX" sz="20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Observaciones:</a:t>
            </a:r>
          </a:p>
          <a:p>
            <a:pPr marL="342900" indent="-342900">
              <a:buAutoNum type="arabicPeriod"/>
            </a:pPr>
            <a:r>
              <a:rPr lang="es-MX" sz="2000" dirty="0">
                <a:latin typeface="Times New Roman" panose="02020603050405020304" pitchFamily="18" charset="0"/>
                <a:cs typeface="Times New Roman" panose="02020603050405020304" pitchFamily="18" charset="0"/>
              </a:rPr>
              <a:t>Colocar el pedazo del cartón en el agujero al centro del CD</a:t>
            </a:r>
          </a:p>
          <a:p>
            <a:pPr marL="342900" indent="-342900">
              <a:buAutoNum type="arabicPeriod"/>
            </a:pPr>
            <a:r>
              <a:rPr lang="es-MX" sz="2000" dirty="0">
                <a:latin typeface="Times New Roman" panose="02020603050405020304" pitchFamily="18" charset="0"/>
                <a:cs typeface="Times New Roman" panose="02020603050405020304" pitchFamily="18" charset="0"/>
              </a:rPr>
              <a:t>Dirigir la luz de la lámpara hacia el CD del lado de abajo (en el papel tornasol</a:t>
            </a:r>
          </a:p>
          <a:p>
            <a:pPr marL="342900" indent="-342900">
              <a:buAutoNum type="arabicPeriod"/>
            </a:pPr>
            <a:r>
              <a:rPr lang="es-MX" sz="2000" dirty="0">
                <a:latin typeface="Times New Roman" panose="02020603050405020304" pitchFamily="18" charset="0"/>
                <a:cs typeface="Times New Roman" panose="02020603050405020304" pitchFamily="18" charset="0"/>
              </a:rPr>
              <a:t>Observar el reflejo de esto en la pared.</a:t>
            </a:r>
          </a:p>
          <a:p>
            <a:pPr marL="342900" indent="-342900">
              <a:buAutoNum type="arabicPeriod"/>
            </a:pPr>
            <a:r>
              <a:rPr lang="es-MX" sz="2000" dirty="0">
                <a:latin typeface="Times New Roman" panose="02020603050405020304" pitchFamily="18" charset="0"/>
                <a:cs typeface="Times New Roman" panose="02020603050405020304" pitchFamily="18" charset="0"/>
              </a:rPr>
              <a:t>Se observa que hay dos reflejos, un arcoíris y uno blanco</a:t>
            </a:r>
          </a:p>
          <a:p>
            <a:endParaRPr lang="es-MX" sz="2000" dirty="0"/>
          </a:p>
        </p:txBody>
      </p:sp>
    </p:spTree>
    <p:extLst>
      <p:ext uri="{BB962C8B-B14F-4D97-AF65-F5344CB8AC3E}">
        <p14:creationId xmlns:p14="http://schemas.microsoft.com/office/powerpoint/2010/main" val="18046053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A74C4CD-3D9F-46C0-B46A-1C9CD6FF2EA1}"/>
              </a:ext>
            </a:extLst>
          </p:cNvPr>
          <p:cNvGraphicFramePr>
            <a:graphicFrameLocks noGrp="1"/>
          </p:cNvGraphicFramePr>
          <p:nvPr>
            <p:extLst>
              <p:ext uri="{D42A27DB-BD31-4B8C-83A1-F6EECF244321}">
                <p14:modId xmlns:p14="http://schemas.microsoft.com/office/powerpoint/2010/main" val="2585830165"/>
              </p:ext>
            </p:extLst>
          </p:nvPr>
        </p:nvGraphicFramePr>
        <p:xfrm>
          <a:off x="370114" y="764088"/>
          <a:ext cx="11451772" cy="5952068"/>
        </p:xfrm>
        <a:graphic>
          <a:graphicData uri="http://schemas.openxmlformats.org/drawingml/2006/table">
            <a:tbl>
              <a:tblPr firstRow="1" bandRow="1">
                <a:tableStyleId>{5C22544A-7EE6-4342-B048-85BDC9FD1C3A}</a:tableStyleId>
              </a:tblPr>
              <a:tblGrid>
                <a:gridCol w="1796789">
                  <a:extLst>
                    <a:ext uri="{9D8B030D-6E8A-4147-A177-3AD203B41FA5}">
                      <a16:colId xmlns:a16="http://schemas.microsoft.com/office/drawing/2014/main" val="1115361903"/>
                    </a:ext>
                  </a:extLst>
                </a:gridCol>
                <a:gridCol w="1929008">
                  <a:extLst>
                    <a:ext uri="{9D8B030D-6E8A-4147-A177-3AD203B41FA5}">
                      <a16:colId xmlns:a16="http://schemas.microsoft.com/office/drawing/2014/main" val="2084216018"/>
                    </a:ext>
                  </a:extLst>
                </a:gridCol>
                <a:gridCol w="7725975">
                  <a:extLst>
                    <a:ext uri="{9D8B030D-6E8A-4147-A177-3AD203B41FA5}">
                      <a16:colId xmlns:a16="http://schemas.microsoft.com/office/drawing/2014/main" val="1797868045"/>
                    </a:ext>
                  </a:extLst>
                </a:gridCol>
              </a:tblGrid>
              <a:tr h="531652">
                <a:tc>
                  <a:txBody>
                    <a:bodyPr/>
                    <a:lstStyle/>
                    <a:p>
                      <a:pPr algn="ctr">
                        <a:lnSpc>
                          <a:spcPct val="107000"/>
                        </a:lnSpc>
                        <a:spcAft>
                          <a:spcPts val="800"/>
                        </a:spcAft>
                      </a:pPr>
                      <a:r>
                        <a:rPr lang="es-MX" sz="1400">
                          <a:solidFill>
                            <a:schemeClr val="tx1"/>
                          </a:solidFill>
                          <a:effectLst/>
                          <a:latin typeface="Times New Roman" panose="02020603050405020304" pitchFamily="18" charset="0"/>
                          <a:cs typeface="Times New Roman" panose="02020603050405020304" pitchFamily="18" charset="0"/>
                        </a:rPr>
                        <a:t>Lo que se</a:t>
                      </a:r>
                      <a:endParaRPr lang="es-MX"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6669" marR="16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s-MX" sz="1400" dirty="0">
                          <a:solidFill>
                            <a:schemeClr val="tx1"/>
                          </a:solidFill>
                          <a:effectLst/>
                          <a:latin typeface="Times New Roman" panose="02020603050405020304" pitchFamily="18" charset="0"/>
                          <a:cs typeface="Times New Roman" panose="02020603050405020304" pitchFamily="18" charset="0"/>
                        </a:rPr>
                        <a:t>Lo que quiero saber</a:t>
                      </a:r>
                      <a:endParaRPr lang="es-MX"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6669" marR="16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s-MX" sz="1400" dirty="0">
                          <a:solidFill>
                            <a:schemeClr val="tx1"/>
                          </a:solidFill>
                          <a:effectLst/>
                          <a:latin typeface="Times New Roman" panose="02020603050405020304" pitchFamily="18" charset="0"/>
                          <a:cs typeface="Times New Roman" panose="02020603050405020304" pitchFamily="18" charset="0"/>
                        </a:rPr>
                        <a:t>Lo que aprendí</a:t>
                      </a:r>
                    </a:p>
                    <a:p>
                      <a:pPr algn="ctr">
                        <a:lnSpc>
                          <a:spcPct val="107000"/>
                        </a:lnSpc>
                        <a:spcAft>
                          <a:spcPts val="800"/>
                        </a:spcAft>
                      </a:pPr>
                      <a:endParaRPr lang="es-MX"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6669" marR="16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157394171"/>
                  </a:ext>
                </a:extLst>
              </a:tr>
              <a:tr h="5409206">
                <a:tc>
                  <a:txBody>
                    <a:bodyPr/>
                    <a:lstStyle/>
                    <a:p>
                      <a:pPr>
                        <a:lnSpc>
                          <a:spcPct val="107000"/>
                        </a:lnSpc>
                        <a:spcAft>
                          <a:spcPts val="800"/>
                        </a:spcAft>
                      </a:pPr>
                      <a:r>
                        <a:rPr lang="es-MX" sz="1200">
                          <a:effectLst/>
                          <a:latin typeface="Times New Roman" panose="02020603050405020304" pitchFamily="18" charset="0"/>
                          <a:cs typeface="Times New Roman" panose="02020603050405020304" pitchFamily="18" charset="0"/>
                        </a:rPr>
                        <a:t>Al concentrar un rayo de luz en el globo con la lupa los rayos hacen que la superficie se caliente y el globo de reviente, pero al ponerlo en el globo blando este no se revienta a menos que se dibuje un punto negro en él</a:t>
                      </a:r>
                      <a:endParaRPr lang="es-MX"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6669" marR="16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50196"/>
                      </a:srgbClr>
                    </a:solidFill>
                  </a:tcPr>
                </a:tc>
                <a:tc>
                  <a:txBody>
                    <a:bodyPr/>
                    <a:lstStyle/>
                    <a:p>
                      <a:pPr marL="171450" indent="-171450">
                        <a:lnSpc>
                          <a:spcPct val="107000"/>
                        </a:lnSpc>
                        <a:spcAft>
                          <a:spcPts val="800"/>
                        </a:spcAft>
                        <a:buFont typeface="Arial" panose="020B0604020202020204" pitchFamily="34" charset="0"/>
                        <a:buChar char="•"/>
                      </a:pPr>
                      <a:r>
                        <a:rPr lang="es-MX" sz="1200" dirty="0">
                          <a:effectLst/>
                          <a:latin typeface="Times New Roman" panose="02020603050405020304" pitchFamily="18" charset="0"/>
                          <a:cs typeface="Times New Roman" panose="02020603050405020304" pitchFamily="18" charset="0"/>
                        </a:rPr>
                        <a:t>¿Cómo es que el color blanco tolera mas la luz del sol para no reventarse?</a:t>
                      </a:r>
                    </a:p>
                    <a:p>
                      <a:pPr marL="171450" indent="-171450">
                        <a:lnSpc>
                          <a:spcPct val="107000"/>
                        </a:lnSpc>
                        <a:spcAft>
                          <a:spcPts val="800"/>
                        </a:spcAft>
                        <a:buFont typeface="Arial" panose="020B0604020202020204" pitchFamily="34" charset="0"/>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¿Hay otro color que tenga la misma resistencia que el blanco?</a:t>
                      </a:r>
                    </a:p>
                    <a:p>
                      <a:pPr marL="171450" indent="-171450">
                        <a:lnSpc>
                          <a:spcPct val="107000"/>
                        </a:lnSpc>
                        <a:spcAft>
                          <a:spcPts val="800"/>
                        </a:spcAft>
                        <a:buFont typeface="Arial" panose="020B0604020202020204" pitchFamily="34" charset="0"/>
                        <a:buChar char="•"/>
                      </a:pPr>
                      <a:r>
                        <a:rPr lang="es-MX" sz="1200" dirty="0">
                          <a:effectLst/>
                          <a:latin typeface="Times New Roman" panose="02020603050405020304" pitchFamily="18" charset="0"/>
                          <a:ea typeface="Calibri" panose="020F0502020204030204" pitchFamily="34" charset="0"/>
                          <a:cs typeface="Times New Roman" panose="02020603050405020304" pitchFamily="18" charset="0"/>
                        </a:rPr>
                        <a:t>¿Cómo funciona el dirigir los rayos el sol directamente al globo?</a:t>
                      </a:r>
                    </a:p>
                  </a:txBody>
                  <a:tcPr marL="16669" marR="16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50196"/>
                      </a:srgbClr>
                    </a:solidFill>
                  </a:tcPr>
                </a:tc>
                <a:tc>
                  <a:txBody>
                    <a:bodyPr/>
                    <a:lstStyle/>
                    <a:p>
                      <a:pPr algn="just" fontAlgn="base">
                        <a:lnSpc>
                          <a:spcPct val="107000"/>
                        </a:lnSpc>
                        <a:spcAft>
                          <a:spcPts val="1500"/>
                        </a:spcAft>
                      </a:pPr>
                      <a:r>
                        <a:rPr lang="es-MX" sz="1200" dirty="0">
                          <a:effectLst/>
                          <a:latin typeface="Times New Roman" panose="02020603050405020304" pitchFamily="18" charset="0"/>
                          <a:cs typeface="Times New Roman" panose="02020603050405020304" pitchFamily="18" charset="0"/>
                        </a:rPr>
                        <a:t>Una lupa está formada por una pieza de vidrio o plástico transparente cuyas caras tienen forma curva hacia fuera, es decir, es más gruesa en el centro que en los bordes. Esta pieza se llama lente convergente porque cuando los rayos de luz inciden sobre una de sus caras de forma que son paralelos al eje óptico, la atraviesan y son desviados hacia un mismo punto situado al otro lado de la lente</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En nuestro experimento, los rayos solares que son captados por toda la superficie de la lupa se concentran en un único punto del globo. Como consecuencia, en esa zona se produce un aumento de temperatura.</a:t>
                      </a:r>
                    </a:p>
                    <a:p>
                      <a:pPr algn="just" fontAlgn="base">
                        <a:lnSpc>
                          <a:spcPct val="107000"/>
                        </a:lnSpc>
                        <a:spcAft>
                          <a:spcPts val="1500"/>
                        </a:spcAft>
                      </a:pPr>
                      <a:r>
                        <a:rPr lang="es-MX" sz="1200" dirty="0">
                          <a:effectLst/>
                          <a:latin typeface="Times New Roman" panose="02020603050405020304" pitchFamily="18" charset="0"/>
                          <a:cs typeface="Times New Roman" panose="02020603050405020304" pitchFamily="18" charset="0"/>
                        </a:rPr>
                        <a:t>Las moléculas del globo absorben la luz del sol y la usan para incrementar su energía cinética (las moléculas vibrarán con mayor intensidad). La temperatura de un cuerpo es una medida de la energía cinética de sus moléculas, es decir cuanto más se mueven, mayor es su temperatura.</a:t>
                      </a:r>
                    </a:p>
                    <a:p>
                      <a:pPr algn="just" fontAlgn="base">
                        <a:lnSpc>
                          <a:spcPct val="107000"/>
                        </a:lnSpc>
                        <a:spcAft>
                          <a:spcPts val="1500"/>
                        </a:spcAft>
                      </a:pPr>
                      <a:r>
                        <a:rPr lang="es-MX" sz="1200" dirty="0">
                          <a:effectLst/>
                          <a:latin typeface="Times New Roman" panose="02020603050405020304" pitchFamily="18" charset="0"/>
                          <a:cs typeface="Times New Roman" panose="02020603050405020304" pitchFamily="18" charset="0"/>
                        </a:rPr>
                        <a:t>Un aumento excesivo de temperatura o una exposición prolongada a altas temperaturas seguramente acabará rompiendo la estructura molecular del material del que está compuesto el globo. El resultado es que el globo se pincha.</a:t>
                      </a:r>
                    </a:p>
                    <a:p>
                      <a:pPr algn="just" fontAlgn="base">
                        <a:lnSpc>
                          <a:spcPct val="107000"/>
                        </a:lnSpc>
                        <a:spcAft>
                          <a:spcPts val="1500"/>
                        </a:spcAft>
                      </a:pPr>
                      <a:r>
                        <a:rPr lang="es-MX" sz="1200" dirty="0">
                          <a:effectLst/>
                          <a:latin typeface="Times New Roman" panose="02020603050405020304" pitchFamily="18" charset="0"/>
                          <a:cs typeface="Times New Roman" panose="02020603050405020304" pitchFamily="18" charset="0"/>
                        </a:rPr>
                        <a:t>No todos los colores resisten lo mismo. Hemos comprobado que los globos de color negro son los más rápidos en pincharse. Le siguen los globos de color oscuro, mientras que los de color claro tardan mucho más.                                              En nuestro caso no conseguimos pinchar el globo blanco, pasados unos minutos acabamos rindiéndonos. Era muy complicado mantener la lupa enfocando hacia el mismo punto durante un tiempo prolongado. Supongo que de haber podido sostener la lupa y el globo en la misma posición, al final lo habríamos logrado.</a:t>
                      </a:r>
                    </a:p>
                    <a:p>
                      <a:pPr>
                        <a:lnSpc>
                          <a:spcPct val="107000"/>
                        </a:lnSpc>
                        <a:spcAft>
                          <a:spcPts val="800"/>
                        </a:spcAft>
                      </a:pPr>
                      <a:r>
                        <a:rPr lang="es-MX" sz="1200" dirty="0">
                          <a:effectLst/>
                          <a:latin typeface="Times New Roman" panose="02020603050405020304" pitchFamily="18" charset="0"/>
                          <a:cs typeface="Times New Roman" panose="02020603050405020304" pitchFamily="18" charset="0"/>
                        </a:rPr>
                        <a:t>La diferencia de comportamiento entre unos colores y otros se debe a que no todos absorben igual de bien la energía del sol. En los extremos se encuentran el negro y el blanco. El negro es el que absorbe mayor cantidad de energía, por eso se calienta tan rápidamente. Por el contrario, el blanco es que más energía refleja y menos absorbe, de ahí que sea más difícil que adquiera una alta temperatura.</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669" marR="16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50196"/>
                      </a:srgbClr>
                    </a:solidFill>
                  </a:tcPr>
                </a:tc>
                <a:extLst>
                  <a:ext uri="{0D108BD9-81ED-4DB2-BD59-A6C34878D82A}">
                    <a16:rowId xmlns:a16="http://schemas.microsoft.com/office/drawing/2014/main" val="2696627622"/>
                  </a:ext>
                </a:extLst>
              </a:tr>
            </a:tbl>
          </a:graphicData>
        </a:graphic>
      </p:graphicFrame>
      <p:sp>
        <p:nvSpPr>
          <p:cNvPr id="3" name="CuadroTexto 2">
            <a:extLst>
              <a:ext uri="{FF2B5EF4-FFF2-40B4-BE49-F238E27FC236}">
                <a16:creationId xmlns:a16="http://schemas.microsoft.com/office/drawing/2014/main" id="{4BBFDD4C-7669-4B79-910C-7684A8E7E238}"/>
              </a:ext>
            </a:extLst>
          </p:cNvPr>
          <p:cNvSpPr txBox="1"/>
          <p:nvPr/>
        </p:nvSpPr>
        <p:spPr>
          <a:xfrm>
            <a:off x="3503112" y="140561"/>
            <a:ext cx="5185775" cy="400110"/>
          </a:xfrm>
          <a:prstGeom prst="rect">
            <a:avLst/>
          </a:prstGeom>
          <a:noFill/>
          <a:ln w="19050">
            <a:solidFill>
              <a:schemeClr val="tx1"/>
            </a:solidFill>
          </a:ln>
        </p:spPr>
        <p:txBody>
          <a:bodyPr wrap="square" rtlCol="0">
            <a:spAutoFit/>
          </a:bodyPr>
          <a:lstStyle/>
          <a:p>
            <a:pPr algn="ctr"/>
            <a:r>
              <a:rPr lang="es-MX" sz="2000" b="1" dirty="0">
                <a:latin typeface="Times New Roman" panose="02020603050405020304" pitchFamily="18" charset="0"/>
                <a:cs typeface="Times New Roman" panose="02020603050405020304" pitchFamily="18" charset="0"/>
              </a:rPr>
              <a:t>FENÓMENOS DE LA LUZ</a:t>
            </a:r>
          </a:p>
        </p:txBody>
      </p:sp>
    </p:spTree>
    <p:extLst>
      <p:ext uri="{BB962C8B-B14F-4D97-AF65-F5344CB8AC3E}">
        <p14:creationId xmlns:p14="http://schemas.microsoft.com/office/powerpoint/2010/main" val="15562687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Imagen que contiene iluminado, tabla, luz, pequeño&#10;&#10;Descripción generada automáticamente">
            <a:extLst>
              <a:ext uri="{FF2B5EF4-FFF2-40B4-BE49-F238E27FC236}">
                <a16:creationId xmlns:a16="http://schemas.microsoft.com/office/drawing/2014/main" id="{9D1528D0-4190-4D6C-B22F-FE67921AD7EB}"/>
              </a:ext>
            </a:extLst>
          </p:cNvPr>
          <p:cNvPicPr/>
          <p:nvPr/>
        </p:nvPicPr>
        <p:blipFill rotWithShape="1">
          <a:blip r:embed="rId2" cstate="print">
            <a:extLst>
              <a:ext uri="{28A0092B-C50C-407E-A947-70E740481C1C}">
                <a14:useLocalDpi xmlns:a14="http://schemas.microsoft.com/office/drawing/2010/main" val="0"/>
              </a:ext>
            </a:extLst>
          </a:blip>
          <a:srcRect l="18484" r="37016"/>
          <a:stretch/>
        </p:blipFill>
        <p:spPr bwMode="auto">
          <a:xfrm>
            <a:off x="1330259" y="3400815"/>
            <a:ext cx="1801248" cy="1818640"/>
          </a:xfrm>
          <a:prstGeom prst="rect">
            <a:avLst/>
          </a:prstGeom>
          <a:ln>
            <a:noFill/>
          </a:ln>
          <a:effectLst>
            <a:softEdge rad="127000"/>
          </a:effectLst>
          <a:extLst>
            <a:ext uri="{53640926-AAD7-44D8-BBD7-CCE9431645EC}">
              <a14:shadowObscured xmlns:a14="http://schemas.microsoft.com/office/drawing/2010/main"/>
            </a:ext>
          </a:extLst>
        </p:spPr>
      </p:pic>
      <p:pic>
        <p:nvPicPr>
          <p:cNvPr id="3" name="Imagen 2" descr="Imagen que contiene interior, computadora, frente, hombre&#10;&#10;Descripción generada automáticamente">
            <a:extLst>
              <a:ext uri="{FF2B5EF4-FFF2-40B4-BE49-F238E27FC236}">
                <a16:creationId xmlns:a16="http://schemas.microsoft.com/office/drawing/2014/main" id="{922F692D-6C19-411C-B366-5D880001C42D}"/>
              </a:ext>
            </a:extLst>
          </p:cNvPr>
          <p:cNvPicPr/>
          <p:nvPr/>
        </p:nvPicPr>
        <p:blipFill rotWithShape="1">
          <a:blip r:embed="rId3" cstate="print">
            <a:extLst>
              <a:ext uri="{28A0092B-C50C-407E-A947-70E740481C1C}">
                <a14:useLocalDpi xmlns:a14="http://schemas.microsoft.com/office/drawing/2010/main" val="0"/>
              </a:ext>
            </a:extLst>
          </a:blip>
          <a:srcRect t="26223" b="16376"/>
          <a:stretch/>
        </p:blipFill>
        <p:spPr bwMode="auto">
          <a:xfrm>
            <a:off x="1330259" y="941400"/>
            <a:ext cx="1801248" cy="1977164"/>
          </a:xfrm>
          <a:prstGeom prst="rect">
            <a:avLst/>
          </a:prstGeom>
          <a:ln>
            <a:noFill/>
          </a:ln>
          <a:effectLst>
            <a:softEdge rad="127000"/>
          </a:effectLst>
          <a:extLst>
            <a:ext uri="{53640926-AAD7-44D8-BBD7-CCE9431645EC}">
              <a14:shadowObscured xmlns:a14="http://schemas.microsoft.com/office/drawing/2010/main"/>
            </a:ext>
          </a:extLst>
        </p:spPr>
      </p:pic>
      <p:sp>
        <p:nvSpPr>
          <p:cNvPr id="4" name="CuadroTexto 3">
            <a:extLst>
              <a:ext uri="{FF2B5EF4-FFF2-40B4-BE49-F238E27FC236}">
                <a16:creationId xmlns:a16="http://schemas.microsoft.com/office/drawing/2014/main" id="{11821C1E-E614-4DE9-97E1-193BA7A36FF9}"/>
              </a:ext>
            </a:extLst>
          </p:cNvPr>
          <p:cNvSpPr txBox="1"/>
          <p:nvPr/>
        </p:nvSpPr>
        <p:spPr>
          <a:xfrm>
            <a:off x="3895595" y="941400"/>
            <a:ext cx="6966146" cy="5139869"/>
          </a:xfrm>
          <a:prstGeom prst="rect">
            <a:avLst/>
          </a:prstGeom>
          <a:noFill/>
        </p:spPr>
        <p:txBody>
          <a:bodyPr wrap="square" rtlCol="0">
            <a:spAutoFit/>
          </a:bodyPr>
          <a:lstStyle/>
          <a:p>
            <a:r>
              <a:rPr lang="es-MX" sz="2400" b="1" dirty="0">
                <a:latin typeface="Times New Roman" panose="02020603050405020304" pitchFamily="18" charset="0"/>
                <a:cs typeface="Times New Roman" panose="02020603050405020304" pitchFamily="18" charset="0"/>
              </a:rPr>
              <a:t>Materiales:</a:t>
            </a:r>
          </a:p>
          <a:p>
            <a:r>
              <a:rPr lang="es-MX" sz="2000" dirty="0">
                <a:latin typeface="Times New Roman" panose="02020603050405020304" pitchFamily="18" charset="0"/>
                <a:cs typeface="Times New Roman" panose="02020603050405020304" pitchFamily="18" charset="0"/>
              </a:rPr>
              <a:t>3 Globos de diferentes colores</a:t>
            </a:r>
          </a:p>
          <a:p>
            <a:r>
              <a:rPr lang="es-MX" sz="2000" dirty="0">
                <a:latin typeface="Times New Roman" panose="02020603050405020304" pitchFamily="18" charset="0"/>
                <a:cs typeface="Times New Roman" panose="02020603050405020304" pitchFamily="18" charset="0"/>
              </a:rPr>
              <a:t>1 globo blanco</a:t>
            </a:r>
          </a:p>
          <a:p>
            <a:r>
              <a:rPr lang="es-MX" sz="2000" dirty="0">
                <a:latin typeface="Times New Roman" panose="02020603050405020304" pitchFamily="18" charset="0"/>
                <a:cs typeface="Times New Roman" panose="02020603050405020304" pitchFamily="18" charset="0"/>
              </a:rPr>
              <a:t>1 marcador negro permanente</a:t>
            </a:r>
          </a:p>
          <a:p>
            <a:endParaRPr lang="es-MX" sz="2000" dirty="0">
              <a:latin typeface="Times New Roman" panose="02020603050405020304" pitchFamily="18" charset="0"/>
              <a:cs typeface="Times New Roman" panose="02020603050405020304" pitchFamily="18" charset="0"/>
            </a:endParaRPr>
          </a:p>
          <a:p>
            <a:endParaRPr lang="es-MX" sz="2000" dirty="0">
              <a:latin typeface="Times New Roman" panose="02020603050405020304" pitchFamily="18" charset="0"/>
              <a:cs typeface="Times New Roman" panose="02020603050405020304" pitchFamily="18" charset="0"/>
            </a:endParaRPr>
          </a:p>
          <a:p>
            <a:r>
              <a:rPr lang="es-MX" sz="2400" b="1" dirty="0">
                <a:latin typeface="Times New Roman" panose="02020603050405020304" pitchFamily="18" charset="0"/>
                <a:cs typeface="Times New Roman" panose="02020603050405020304" pitchFamily="18" charset="0"/>
              </a:rPr>
              <a:t>Observaciones:</a:t>
            </a:r>
          </a:p>
          <a:p>
            <a:r>
              <a:rPr lang="es-MX" sz="2000" dirty="0">
                <a:latin typeface="Times New Roman" panose="02020603050405020304" pitchFamily="18" charset="0"/>
                <a:cs typeface="Times New Roman" panose="02020603050405020304" pitchFamily="18" charset="0"/>
              </a:rPr>
              <a:t>1. Buscar un lugar iluminado por la luz del sol</a:t>
            </a:r>
          </a:p>
          <a:p>
            <a:r>
              <a:rPr lang="es-MX" sz="2000" dirty="0">
                <a:latin typeface="Times New Roman" panose="02020603050405020304" pitchFamily="18" charset="0"/>
                <a:cs typeface="Times New Roman" panose="02020603050405020304" pitchFamily="18" charset="0"/>
              </a:rPr>
              <a:t>2. Inflar los globos lo más que se pueda</a:t>
            </a:r>
          </a:p>
          <a:p>
            <a:r>
              <a:rPr lang="es-MX" sz="2000" dirty="0">
                <a:latin typeface="Times New Roman" panose="02020603050405020304" pitchFamily="18" charset="0"/>
                <a:cs typeface="Times New Roman" panose="02020603050405020304" pitchFamily="18" charset="0"/>
              </a:rPr>
              <a:t>3. Dirigir con la lupa los rayos del sol hacia uno de los globos de colores, veremos como explota rápidamente.</a:t>
            </a:r>
          </a:p>
          <a:p>
            <a:r>
              <a:rPr lang="es-MX" sz="2000" dirty="0">
                <a:latin typeface="Times New Roman" panose="02020603050405020304" pitchFamily="18" charset="0"/>
                <a:cs typeface="Times New Roman" panose="02020603050405020304" pitchFamily="18" charset="0"/>
              </a:rPr>
              <a:t>4. A continuación hacer lo mismo con el globo blanco, en esta ocasión observaremos que no se revienta.</a:t>
            </a:r>
          </a:p>
          <a:p>
            <a:r>
              <a:rPr lang="es-MX" sz="2000" dirty="0">
                <a:latin typeface="Times New Roman" panose="02020603050405020304" pitchFamily="18" charset="0"/>
                <a:cs typeface="Times New Roman" panose="02020603050405020304" pitchFamily="18" charset="0"/>
              </a:rPr>
              <a:t>5. Dibujar un punto negro en el globo blanco y dirigir la luz del sol hacia este. Se observa que esta vez el globo explota rápidamente.</a:t>
            </a:r>
          </a:p>
        </p:txBody>
      </p:sp>
      <p:pic>
        <p:nvPicPr>
          <p:cNvPr id="5" name="Gráfico 4" descr="Casa">
            <a:hlinkClick r:id="rId4" action="ppaction://hlinksldjump"/>
            <a:extLst>
              <a:ext uri="{FF2B5EF4-FFF2-40B4-BE49-F238E27FC236}">
                <a16:creationId xmlns:a16="http://schemas.microsoft.com/office/drawing/2014/main" id="{925C1D27-604A-49D1-8413-A93440C1DED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711429" y="484200"/>
            <a:ext cx="914400" cy="914400"/>
          </a:xfrm>
          <a:prstGeom prst="rect">
            <a:avLst/>
          </a:prstGeom>
        </p:spPr>
      </p:pic>
    </p:spTree>
    <p:extLst>
      <p:ext uri="{BB962C8B-B14F-4D97-AF65-F5344CB8AC3E}">
        <p14:creationId xmlns:p14="http://schemas.microsoft.com/office/powerpoint/2010/main" val="7670764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p15:prstTrans prst="pageCurlDouble"/>
      </p:transition>
    </mc:Choice>
    <mc:Fallback>
      <p:transition spd="slow"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A8C3CBF-F647-4366-B2F3-5C477535E158}"/>
              </a:ext>
            </a:extLst>
          </p:cNvPr>
          <p:cNvSpPr txBox="1"/>
          <p:nvPr/>
        </p:nvSpPr>
        <p:spPr>
          <a:xfrm>
            <a:off x="3503112" y="240769"/>
            <a:ext cx="5185775" cy="400110"/>
          </a:xfrm>
          <a:prstGeom prst="rect">
            <a:avLst/>
          </a:prstGeom>
          <a:noFill/>
          <a:ln w="19050">
            <a:solidFill>
              <a:schemeClr val="tx1"/>
            </a:solidFill>
          </a:ln>
        </p:spPr>
        <p:txBody>
          <a:bodyPr wrap="square" rtlCol="0">
            <a:spAutoFit/>
          </a:bodyPr>
          <a:lstStyle/>
          <a:p>
            <a:pPr algn="ctr"/>
            <a:r>
              <a:rPr lang="es-MX" sz="2000" b="1" dirty="0">
                <a:latin typeface="Times New Roman" panose="02020603050405020304" pitchFamily="18" charset="0"/>
                <a:cs typeface="Times New Roman" panose="02020603050405020304" pitchFamily="18" charset="0"/>
              </a:rPr>
              <a:t>FENÓMENOS MAGNÉTICOS</a:t>
            </a:r>
          </a:p>
        </p:txBody>
      </p:sp>
      <p:graphicFrame>
        <p:nvGraphicFramePr>
          <p:cNvPr id="3" name="Tabla 2">
            <a:extLst>
              <a:ext uri="{FF2B5EF4-FFF2-40B4-BE49-F238E27FC236}">
                <a16:creationId xmlns:a16="http://schemas.microsoft.com/office/drawing/2014/main" id="{38124814-BFBF-4BF2-B9D8-A7D46C6F68F8}"/>
              </a:ext>
            </a:extLst>
          </p:cNvPr>
          <p:cNvGraphicFramePr>
            <a:graphicFrameLocks noGrp="1"/>
          </p:cNvGraphicFramePr>
          <p:nvPr>
            <p:extLst>
              <p:ext uri="{D42A27DB-BD31-4B8C-83A1-F6EECF244321}">
                <p14:modId xmlns:p14="http://schemas.microsoft.com/office/powerpoint/2010/main" val="1489519346"/>
              </p:ext>
            </p:extLst>
          </p:nvPr>
        </p:nvGraphicFramePr>
        <p:xfrm>
          <a:off x="1088529" y="1007998"/>
          <a:ext cx="10247526" cy="4842003"/>
        </p:xfrm>
        <a:graphic>
          <a:graphicData uri="http://schemas.openxmlformats.org/drawingml/2006/table">
            <a:tbl>
              <a:tblPr firstRow="1" bandRow="1">
                <a:tableStyleId>{5C22544A-7EE6-4342-B048-85BDC9FD1C3A}</a:tableStyleId>
              </a:tblPr>
              <a:tblGrid>
                <a:gridCol w="3415068">
                  <a:extLst>
                    <a:ext uri="{9D8B030D-6E8A-4147-A177-3AD203B41FA5}">
                      <a16:colId xmlns:a16="http://schemas.microsoft.com/office/drawing/2014/main" val="2636324911"/>
                    </a:ext>
                  </a:extLst>
                </a:gridCol>
                <a:gridCol w="3416229">
                  <a:extLst>
                    <a:ext uri="{9D8B030D-6E8A-4147-A177-3AD203B41FA5}">
                      <a16:colId xmlns:a16="http://schemas.microsoft.com/office/drawing/2014/main" val="1849832204"/>
                    </a:ext>
                  </a:extLst>
                </a:gridCol>
                <a:gridCol w="3416229">
                  <a:extLst>
                    <a:ext uri="{9D8B030D-6E8A-4147-A177-3AD203B41FA5}">
                      <a16:colId xmlns:a16="http://schemas.microsoft.com/office/drawing/2014/main" val="1463839458"/>
                    </a:ext>
                  </a:extLst>
                </a:gridCol>
              </a:tblGrid>
              <a:tr h="0">
                <a:tc>
                  <a:txBody>
                    <a:bodyPr/>
                    <a:lstStyle/>
                    <a:p>
                      <a:pPr algn="ctr">
                        <a:lnSpc>
                          <a:spcPct val="107000"/>
                        </a:lnSpc>
                        <a:spcAft>
                          <a:spcPts val="800"/>
                        </a:spcAft>
                      </a:pPr>
                      <a:r>
                        <a:rPr lang="es-MX" sz="1600" dirty="0">
                          <a:solidFill>
                            <a:schemeClr val="tx1"/>
                          </a:solidFill>
                          <a:effectLst/>
                          <a:latin typeface="Times New Roman" panose="02020603050405020304" pitchFamily="18" charset="0"/>
                          <a:cs typeface="Times New Roman" panose="02020603050405020304" pitchFamily="18" charset="0"/>
                        </a:rPr>
                        <a:t>Lo que se</a:t>
                      </a:r>
                      <a:endParaRPr lang="es-MX"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00B0F0"/>
                    </a:solidFill>
                  </a:tcPr>
                </a:tc>
                <a:tc>
                  <a:txBody>
                    <a:bodyPr/>
                    <a:lstStyle/>
                    <a:p>
                      <a:pPr algn="ctr">
                        <a:lnSpc>
                          <a:spcPct val="107000"/>
                        </a:lnSpc>
                        <a:spcAft>
                          <a:spcPts val="800"/>
                        </a:spcAft>
                      </a:pPr>
                      <a:r>
                        <a:rPr lang="es-MX" sz="1600">
                          <a:solidFill>
                            <a:schemeClr val="tx1"/>
                          </a:solidFill>
                          <a:effectLst/>
                          <a:latin typeface="Times New Roman" panose="02020603050405020304" pitchFamily="18" charset="0"/>
                          <a:cs typeface="Times New Roman" panose="02020603050405020304" pitchFamily="18" charset="0"/>
                        </a:rPr>
                        <a:t>Lo que quiero saber</a:t>
                      </a:r>
                      <a:endParaRPr lang="es-MX" sz="1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00B0F0"/>
                    </a:solidFill>
                  </a:tcPr>
                </a:tc>
                <a:tc>
                  <a:txBody>
                    <a:bodyPr/>
                    <a:lstStyle/>
                    <a:p>
                      <a:pPr algn="ctr">
                        <a:lnSpc>
                          <a:spcPct val="107000"/>
                        </a:lnSpc>
                        <a:spcAft>
                          <a:spcPts val="800"/>
                        </a:spcAft>
                      </a:pPr>
                      <a:r>
                        <a:rPr lang="es-MX" sz="1600" dirty="0">
                          <a:solidFill>
                            <a:schemeClr val="tx1"/>
                          </a:solidFill>
                          <a:effectLst/>
                          <a:latin typeface="Times New Roman" panose="02020603050405020304" pitchFamily="18" charset="0"/>
                          <a:cs typeface="Times New Roman" panose="02020603050405020304" pitchFamily="18" charset="0"/>
                        </a:rPr>
                        <a:t>Lo que aprendí</a:t>
                      </a:r>
                    </a:p>
                    <a:p>
                      <a:pPr algn="ctr">
                        <a:lnSpc>
                          <a:spcPct val="107000"/>
                        </a:lnSpc>
                        <a:spcAft>
                          <a:spcPts val="800"/>
                        </a:spcAft>
                      </a:pPr>
                      <a:endParaRPr lang="es-MX"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922526665"/>
                  </a:ext>
                </a:extLst>
              </a:tr>
              <a:tr h="0">
                <a:tc>
                  <a:txBody>
                    <a:bodyPr/>
                    <a:lstStyle/>
                    <a:p>
                      <a:pPr>
                        <a:lnSpc>
                          <a:spcPct val="107000"/>
                        </a:lnSpc>
                        <a:spcAft>
                          <a:spcPts val="800"/>
                        </a:spcAft>
                      </a:pPr>
                      <a:r>
                        <a:rPr lang="es-MX" sz="1400">
                          <a:effectLst/>
                          <a:latin typeface="Times New Roman" panose="02020603050405020304" pitchFamily="18" charset="0"/>
                          <a:cs typeface="Times New Roman" panose="02020603050405020304" pitchFamily="18" charset="0"/>
                        </a:rPr>
                        <a:t>Algunos objetos interactúan entre sí mediante los campos magnéticos, ya que logran una fuerza de repulsión o atracción por causa de estos.</a:t>
                      </a:r>
                    </a:p>
                    <a:p>
                      <a:pPr>
                        <a:lnSpc>
                          <a:spcPct val="107000"/>
                        </a:lnSpc>
                        <a:spcAft>
                          <a:spcPts val="800"/>
                        </a:spcAft>
                      </a:pPr>
                      <a:r>
                        <a:rPr lang="es-MX" sz="1400">
                          <a:effectLst/>
                          <a:latin typeface="Times New Roman" panose="02020603050405020304" pitchFamily="18" charset="0"/>
                          <a:cs typeface="Times New Roman" panose="02020603050405020304" pitchFamily="18" charset="0"/>
                        </a:rPr>
                        <a:t> </a:t>
                      </a:r>
                      <a:endParaRPr lang="es-MX"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FD5EA">
                        <a:alpha val="50196"/>
                      </a:srgbClr>
                    </a:solidFill>
                  </a:tcPr>
                </a:tc>
                <a:tc>
                  <a:txBody>
                    <a:bodyPr/>
                    <a:lstStyle/>
                    <a:p>
                      <a:pPr marL="171450" indent="-171450">
                        <a:lnSpc>
                          <a:spcPct val="107000"/>
                        </a:lnSpc>
                        <a:spcAft>
                          <a:spcPts val="800"/>
                        </a:spcAft>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¿Qué hace que al quedar unidas las monedas, la primera se quede estática y las demás se muevan?</a:t>
                      </a:r>
                    </a:p>
                    <a:p>
                      <a:pPr marL="171450" indent="-171450">
                        <a:lnSpc>
                          <a:spcPct val="107000"/>
                        </a:lnSpc>
                        <a:spcAft>
                          <a:spcPts val="800"/>
                        </a:spcAft>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¿Cómo es que a pesar de no estar directamente pegadas al imán, se sostienen más monedas?</a:t>
                      </a:r>
                    </a:p>
                    <a:p>
                      <a:pPr marL="171450" indent="-171450">
                        <a:lnSpc>
                          <a:spcPct val="107000"/>
                        </a:lnSpc>
                        <a:spcAft>
                          <a:spcPts val="800"/>
                        </a:spcAft>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¿Tiene algo que ver el tamaño del imán?</a:t>
                      </a:r>
                    </a:p>
                    <a:p>
                      <a:pPr>
                        <a:lnSpc>
                          <a:spcPct val="107000"/>
                        </a:lnSpc>
                        <a:spcAft>
                          <a:spcPts val="800"/>
                        </a:spcAft>
                      </a:pPr>
                      <a:endParaRPr lang="es-MX" sz="14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s-MX" sz="1400" dirty="0">
                          <a:effectLst/>
                          <a:latin typeface="Times New Roman" panose="02020603050405020304" pitchFamily="18" charset="0"/>
                          <a:cs typeface="Times New Roman" panose="02020603050405020304" pitchFamily="18" charset="0"/>
                        </a:rPr>
                        <a:t> </a:t>
                      </a:r>
                    </a:p>
                    <a:p>
                      <a:pPr>
                        <a:lnSpc>
                          <a:spcPct val="107000"/>
                        </a:lnSpc>
                        <a:spcAft>
                          <a:spcPts val="800"/>
                        </a:spcAft>
                      </a:pPr>
                      <a:endParaRPr lang="es-MX" sz="1400" dirty="0">
                        <a:effectLst/>
                        <a:latin typeface="Times New Roman" panose="02020603050405020304" pitchFamily="18" charset="0"/>
                        <a:cs typeface="Times New Roman" panose="02020603050405020304" pitchFamily="18" charset="0"/>
                      </a:endParaRPr>
                    </a:p>
                    <a:p>
                      <a:pPr>
                        <a:lnSpc>
                          <a:spcPct val="107000"/>
                        </a:lnSpc>
                        <a:spcAft>
                          <a:spcPts val="800"/>
                        </a:spcAft>
                      </a:pPr>
                      <a:endParaRPr lang="es-MX" sz="14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s-MX" sz="1400" dirty="0">
                          <a:effectLst/>
                          <a:latin typeface="Times New Roman" panose="02020603050405020304" pitchFamily="18" charset="0"/>
                          <a:cs typeface="Times New Roman" panose="02020603050405020304" pitchFamily="18" charset="0"/>
                        </a:rPr>
                        <a:t>Nota* Yo solo pude lograr que se quedara una pegada </a:t>
                      </a:r>
                      <a:r>
                        <a:rPr lang="es-MX" sz="1400" dirty="0">
                          <a:effectLst/>
                          <a:latin typeface="Times New Roman" panose="02020603050405020304" pitchFamily="18" charset="0"/>
                          <a:cs typeface="Times New Roman" panose="02020603050405020304" pitchFamily="18" charset="0"/>
                          <a:sym typeface="Segoe UI Emoji" panose="020B0502040204020203" pitchFamily="34" charset="0"/>
                        </a:rPr>
                        <a:t>☹</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FD5EA">
                        <a:alpha val="50196"/>
                      </a:srgbClr>
                    </a:solidFill>
                  </a:tcPr>
                </a:tc>
                <a:tc>
                  <a:txBody>
                    <a:bodyPr/>
                    <a:lstStyle/>
                    <a:p>
                      <a:pPr>
                        <a:lnSpc>
                          <a:spcPct val="107000"/>
                        </a:lnSpc>
                        <a:spcAft>
                          <a:spcPts val="800"/>
                        </a:spcAft>
                      </a:pPr>
                      <a:r>
                        <a:rPr lang="es-MX" sz="1400" dirty="0">
                          <a:effectLst/>
                          <a:latin typeface="Times New Roman" panose="02020603050405020304" pitchFamily="18" charset="0"/>
                          <a:cs typeface="Times New Roman" panose="02020603050405020304" pitchFamily="18" charset="0"/>
                        </a:rPr>
                        <a:t>Las monedas se quedan pegadas unas a otras por cusa del magnetismo “contagiado” por el imán a la primera moneda, es por esto que al quitar la primera moneda del imán, las demás se caen.</a:t>
                      </a:r>
                    </a:p>
                    <a:p>
                      <a:pPr>
                        <a:lnSpc>
                          <a:spcPct val="107000"/>
                        </a:lnSpc>
                        <a:spcAft>
                          <a:spcPts val="800"/>
                        </a:spcAft>
                      </a:pPr>
                      <a:r>
                        <a:rPr lang="es-MX" sz="1400" dirty="0">
                          <a:effectLst/>
                          <a:latin typeface="Times New Roman" panose="02020603050405020304" pitchFamily="18" charset="0"/>
                          <a:cs typeface="Times New Roman" panose="02020603050405020304" pitchFamily="18" charset="0"/>
                        </a:rPr>
                        <a:t> </a:t>
                      </a:r>
                      <a:r>
                        <a:rPr lang="es-MX" sz="1400" dirty="0">
                          <a:latin typeface="Times New Roman" panose="02020603050405020304" pitchFamily="18" charset="0"/>
                          <a:cs typeface="Times New Roman" panose="02020603050405020304" pitchFamily="18" charset="0"/>
                        </a:rPr>
                        <a:t>Los materiales ferromagnéticos, como el metal de las monedas, alinean su dominio magnético hacia un campo magnético externo. De esta forma, se convierten en imanes capaces de atraer otros objetos ferromagnéticos y, por lo tanto, «extienden» el alcance del imán. Sin embargo, no todos los dominios magnéticos se alinean, y el campo se debilita a medida que la distancia con el imán permanente aumenta. Por eso no es posible juntar una cantidad infinita de monedas.</a:t>
                      </a:r>
                    </a:p>
                    <a:p>
                      <a:pPr>
                        <a:lnSpc>
                          <a:spcPct val="107000"/>
                        </a:lnSpc>
                        <a:spcAft>
                          <a:spcPts val="800"/>
                        </a:spcAft>
                      </a:pP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FD5EA">
                        <a:alpha val="50196"/>
                      </a:srgbClr>
                    </a:solidFill>
                  </a:tcPr>
                </a:tc>
                <a:extLst>
                  <a:ext uri="{0D108BD9-81ED-4DB2-BD59-A6C34878D82A}">
                    <a16:rowId xmlns:a16="http://schemas.microsoft.com/office/drawing/2014/main" val="1755159354"/>
                  </a:ext>
                </a:extLst>
              </a:tr>
            </a:tbl>
          </a:graphicData>
        </a:graphic>
      </p:graphicFrame>
    </p:spTree>
    <p:extLst>
      <p:ext uri="{BB962C8B-B14F-4D97-AF65-F5344CB8AC3E}">
        <p14:creationId xmlns:p14="http://schemas.microsoft.com/office/powerpoint/2010/main" val="13785963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Imagen que contiene interior, tabla, azul, comida&#10;&#10;Descripción generada automáticamente">
            <a:extLst>
              <a:ext uri="{FF2B5EF4-FFF2-40B4-BE49-F238E27FC236}">
                <a16:creationId xmlns:a16="http://schemas.microsoft.com/office/drawing/2014/main" id="{717702D0-C568-40D6-9DE7-45D2B7A251C6}"/>
              </a:ext>
            </a:extLst>
          </p:cNvPr>
          <p:cNvPicPr/>
          <p:nvPr/>
        </p:nvPicPr>
        <p:blipFill>
          <a:blip r:embed="rId2">
            <a:extLst>
              <a:ext uri="{28A0092B-C50C-407E-A947-70E740481C1C}">
                <a14:useLocalDpi xmlns:a14="http://schemas.microsoft.com/office/drawing/2010/main" val="0"/>
              </a:ext>
            </a:extLst>
          </a:blip>
          <a:stretch>
            <a:fillRect/>
          </a:stretch>
        </p:blipFill>
        <p:spPr>
          <a:xfrm>
            <a:off x="784730" y="1764713"/>
            <a:ext cx="5612130" cy="2727325"/>
          </a:xfrm>
          <a:prstGeom prst="rect">
            <a:avLst/>
          </a:prstGeom>
          <a:effectLst>
            <a:softEdge rad="127000"/>
          </a:effectLst>
        </p:spPr>
      </p:pic>
      <p:sp>
        <p:nvSpPr>
          <p:cNvPr id="3" name="CuadroTexto 2">
            <a:extLst>
              <a:ext uri="{FF2B5EF4-FFF2-40B4-BE49-F238E27FC236}">
                <a16:creationId xmlns:a16="http://schemas.microsoft.com/office/drawing/2014/main" id="{F1EACA7A-122C-4F07-9155-E92D0C8A19CC}"/>
              </a:ext>
            </a:extLst>
          </p:cNvPr>
          <p:cNvSpPr txBox="1"/>
          <p:nvPr/>
        </p:nvSpPr>
        <p:spPr>
          <a:xfrm>
            <a:off x="6676373" y="533895"/>
            <a:ext cx="5185775" cy="5940088"/>
          </a:xfrm>
          <a:prstGeom prst="rect">
            <a:avLst/>
          </a:prstGeom>
          <a:noFill/>
        </p:spPr>
        <p:txBody>
          <a:bodyPr wrap="square" rtlCol="0">
            <a:spAutoFit/>
          </a:bodyPr>
          <a:lstStyle/>
          <a:p>
            <a:r>
              <a:rPr lang="es-MX" sz="2000" b="1" dirty="0">
                <a:latin typeface="Times New Roman" panose="02020603050405020304" pitchFamily="18" charset="0"/>
                <a:cs typeface="Times New Roman" panose="02020603050405020304" pitchFamily="18" charset="0"/>
              </a:rPr>
              <a:t>Materiales:</a:t>
            </a:r>
          </a:p>
          <a:p>
            <a:r>
              <a:rPr lang="es-MX" sz="2000" dirty="0">
                <a:latin typeface="Times New Roman" panose="02020603050405020304" pitchFamily="18" charset="0"/>
                <a:cs typeface="Times New Roman" panose="02020603050405020304" pitchFamily="18" charset="0"/>
              </a:rPr>
              <a:t>Dos vasos</a:t>
            </a:r>
          </a:p>
          <a:p>
            <a:r>
              <a:rPr lang="es-MX" sz="2000" dirty="0">
                <a:latin typeface="Times New Roman" panose="02020603050405020304" pitchFamily="18" charset="0"/>
                <a:cs typeface="Times New Roman" panose="02020603050405020304" pitchFamily="18" charset="0"/>
              </a:rPr>
              <a:t>Una regla</a:t>
            </a:r>
          </a:p>
          <a:p>
            <a:r>
              <a:rPr lang="es-MX" sz="2000" dirty="0">
                <a:latin typeface="Times New Roman" panose="02020603050405020304" pitchFamily="18" charset="0"/>
                <a:cs typeface="Times New Roman" panose="02020603050405020304" pitchFamily="18" charset="0"/>
              </a:rPr>
              <a:t>Un imán</a:t>
            </a:r>
          </a:p>
          <a:p>
            <a:r>
              <a:rPr lang="es-MX" sz="2000" dirty="0">
                <a:latin typeface="Times New Roman" panose="02020603050405020304" pitchFamily="18" charset="0"/>
                <a:cs typeface="Times New Roman" panose="02020603050405020304" pitchFamily="18" charset="0"/>
              </a:rPr>
              <a:t>Cinco monedas de un peso</a:t>
            </a:r>
          </a:p>
          <a:p>
            <a:r>
              <a:rPr lang="es-MX" sz="2000" dirty="0">
                <a:latin typeface="Times New Roman" panose="02020603050405020304" pitchFamily="18" charset="0"/>
                <a:cs typeface="Times New Roman" panose="02020603050405020304" pitchFamily="18" charset="0"/>
              </a:rPr>
              <a:t>Un popote</a:t>
            </a:r>
          </a:p>
          <a:p>
            <a:endParaRPr lang="es-MX" sz="2000" dirty="0">
              <a:latin typeface="Times New Roman" panose="02020603050405020304" pitchFamily="18" charset="0"/>
              <a:cs typeface="Times New Roman" panose="02020603050405020304" pitchFamily="18" charset="0"/>
            </a:endParaRPr>
          </a:p>
          <a:p>
            <a:r>
              <a:rPr lang="es-MX" sz="2000" b="1" dirty="0">
                <a:latin typeface="Times New Roman" panose="02020603050405020304" pitchFamily="18" charset="0"/>
                <a:cs typeface="Times New Roman" panose="02020603050405020304" pitchFamily="18" charset="0"/>
              </a:rPr>
              <a:t>Observaciones:</a:t>
            </a:r>
          </a:p>
          <a:p>
            <a:r>
              <a:rPr lang="es-MX" sz="2000" dirty="0">
                <a:latin typeface="Times New Roman" panose="02020603050405020304" pitchFamily="18" charset="0"/>
                <a:cs typeface="Times New Roman" panose="02020603050405020304" pitchFamily="18" charset="0"/>
              </a:rPr>
              <a:t>1. Colocar los dos vasos al revés y sobre estos colocar la regla.</a:t>
            </a:r>
          </a:p>
          <a:p>
            <a:r>
              <a:rPr lang="es-MX" sz="2000" dirty="0">
                <a:latin typeface="Times New Roman" panose="02020603050405020304" pitchFamily="18" charset="0"/>
                <a:cs typeface="Times New Roman" panose="02020603050405020304" pitchFamily="18" charset="0"/>
              </a:rPr>
              <a:t>2. Sobre la regla colocar el imán</a:t>
            </a:r>
          </a:p>
          <a:p>
            <a:r>
              <a:rPr lang="es-MX" sz="2000" dirty="0">
                <a:latin typeface="Times New Roman" panose="02020603050405020304" pitchFamily="18" charset="0"/>
                <a:cs typeface="Times New Roman" panose="02020603050405020304" pitchFamily="18" charset="0"/>
              </a:rPr>
              <a:t>3. Colocar una moneda de manera que quede colgando debajo de la regla.</a:t>
            </a:r>
          </a:p>
          <a:p>
            <a:r>
              <a:rPr lang="es-MX" sz="2000" dirty="0">
                <a:latin typeface="Times New Roman" panose="02020603050405020304" pitchFamily="18" charset="0"/>
                <a:cs typeface="Times New Roman" panose="02020603050405020304" pitchFamily="18" charset="0"/>
              </a:rPr>
              <a:t>4. Soplar con el popote para que la moneda gire.</a:t>
            </a:r>
          </a:p>
          <a:p>
            <a:r>
              <a:rPr lang="es-MX" sz="2000" dirty="0">
                <a:latin typeface="Times New Roman" panose="02020603050405020304" pitchFamily="18" charset="0"/>
                <a:cs typeface="Times New Roman" panose="02020603050405020304" pitchFamily="18" charset="0"/>
              </a:rPr>
              <a:t>5. Ir colocando más monedas debajo de la que ya está pegada a la regla.</a:t>
            </a:r>
          </a:p>
          <a:p>
            <a:r>
              <a:rPr lang="es-MX" sz="2000" dirty="0">
                <a:latin typeface="Times New Roman" panose="02020603050405020304" pitchFamily="18" charset="0"/>
                <a:cs typeface="Times New Roman" panose="02020603050405020304" pitchFamily="18" charset="0"/>
              </a:rPr>
              <a:t>6. Soplar con el popote de nuevo. A este punto notaremos que solo giran las monedas de abajo, la primera se queda estática.</a:t>
            </a:r>
          </a:p>
        </p:txBody>
      </p:sp>
      <p:pic>
        <p:nvPicPr>
          <p:cNvPr id="4" name="Gráfico 3" descr="Casa">
            <a:hlinkClick r:id="rId3" action="ppaction://hlinksldjump"/>
            <a:extLst>
              <a:ext uri="{FF2B5EF4-FFF2-40B4-BE49-F238E27FC236}">
                <a16:creationId xmlns:a16="http://schemas.microsoft.com/office/drawing/2014/main" id="{57E722C0-4B7C-4E11-A0C5-B8E656DC99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11429" y="484200"/>
            <a:ext cx="914400" cy="914400"/>
          </a:xfrm>
          <a:prstGeom prst="rect">
            <a:avLst/>
          </a:prstGeom>
        </p:spPr>
      </p:pic>
    </p:spTree>
    <p:extLst>
      <p:ext uri="{BB962C8B-B14F-4D97-AF65-F5344CB8AC3E}">
        <p14:creationId xmlns:p14="http://schemas.microsoft.com/office/powerpoint/2010/main" val="5092470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p15:prstTrans prst="pageCurlDouble"/>
      </p:transition>
    </mc:Choice>
    <mc:Fallback>
      <p:transition spd="slow" advClick="0">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2683</Words>
  <Application>Microsoft Office PowerPoint</Application>
  <PresentationFormat>Panorámica</PresentationFormat>
  <Paragraphs>178</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JIMENA SARAHI GAYTAN ESPINOZA</dc:creator>
  <cp:lastModifiedBy>JIMENA SARAHI GAYTAN ESPINOZA</cp:lastModifiedBy>
  <cp:revision>17</cp:revision>
  <dcterms:created xsi:type="dcterms:W3CDTF">2021-06-13T20:22:43Z</dcterms:created>
  <dcterms:modified xsi:type="dcterms:W3CDTF">2021-06-13T23:03:00Z</dcterms:modified>
</cp:coreProperties>
</file>