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1" d="100"/>
          <a:sy n="71" d="100"/>
        </p:scale>
        <p:origin x="69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4FB049-E49B-402E-AE97-174F285815A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1AE0EFBD-B2AA-4118-A547-46B2CB17CA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620BBA21-6695-4344-8AD3-644D9F945DB3}"/>
              </a:ext>
            </a:extLst>
          </p:cNvPr>
          <p:cNvSpPr>
            <a:spLocks noGrp="1"/>
          </p:cNvSpPr>
          <p:nvPr>
            <p:ph type="dt" sz="half" idx="10"/>
          </p:nvPr>
        </p:nvSpPr>
        <p:spPr/>
        <p:txBody>
          <a:bodyPr/>
          <a:lstStyle/>
          <a:p>
            <a:fld id="{76665FF2-3FD7-4071-80D5-55F2C5703E52}" type="datetimeFigureOut">
              <a:rPr lang="es-MX" smtClean="0"/>
              <a:t>10/06/2021</a:t>
            </a:fld>
            <a:endParaRPr lang="es-MX"/>
          </a:p>
        </p:txBody>
      </p:sp>
      <p:sp>
        <p:nvSpPr>
          <p:cNvPr id="5" name="Marcador de pie de página 4">
            <a:extLst>
              <a:ext uri="{FF2B5EF4-FFF2-40B4-BE49-F238E27FC236}">
                <a16:creationId xmlns:a16="http://schemas.microsoft.com/office/drawing/2014/main" id="{82F8916D-8DC2-4A12-BD11-E1ADE66EDE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17B2205-48FC-4F50-A6E3-333948708E7B}"/>
              </a:ext>
            </a:extLst>
          </p:cNvPr>
          <p:cNvSpPr>
            <a:spLocks noGrp="1"/>
          </p:cNvSpPr>
          <p:nvPr>
            <p:ph type="sldNum" sz="quarter" idx="12"/>
          </p:nvPr>
        </p:nvSpPr>
        <p:spPr/>
        <p:txBody>
          <a:bodyPr/>
          <a:lstStyle/>
          <a:p>
            <a:fld id="{AC9F0135-A666-4F7E-B17A-8D57AF1E7C89}" type="slidenum">
              <a:rPr lang="es-MX" smtClean="0"/>
              <a:t>‹Nº›</a:t>
            </a:fld>
            <a:endParaRPr lang="es-MX"/>
          </a:p>
        </p:txBody>
      </p:sp>
    </p:spTree>
    <p:extLst>
      <p:ext uri="{BB962C8B-B14F-4D97-AF65-F5344CB8AC3E}">
        <p14:creationId xmlns:p14="http://schemas.microsoft.com/office/powerpoint/2010/main" val="2051159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09E124-E478-4D44-BF8A-4EF36CA0387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6661C3F3-275A-442E-BF0C-4668B29FFD4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CD2400D-1E07-4ED0-A1A8-BCA31E27C136}"/>
              </a:ext>
            </a:extLst>
          </p:cNvPr>
          <p:cNvSpPr>
            <a:spLocks noGrp="1"/>
          </p:cNvSpPr>
          <p:nvPr>
            <p:ph type="dt" sz="half" idx="10"/>
          </p:nvPr>
        </p:nvSpPr>
        <p:spPr/>
        <p:txBody>
          <a:bodyPr/>
          <a:lstStyle/>
          <a:p>
            <a:fld id="{76665FF2-3FD7-4071-80D5-55F2C5703E52}" type="datetimeFigureOut">
              <a:rPr lang="es-MX" smtClean="0"/>
              <a:t>10/06/2021</a:t>
            </a:fld>
            <a:endParaRPr lang="es-MX"/>
          </a:p>
        </p:txBody>
      </p:sp>
      <p:sp>
        <p:nvSpPr>
          <p:cNvPr id="5" name="Marcador de pie de página 4">
            <a:extLst>
              <a:ext uri="{FF2B5EF4-FFF2-40B4-BE49-F238E27FC236}">
                <a16:creationId xmlns:a16="http://schemas.microsoft.com/office/drawing/2014/main" id="{405F2E7C-C16A-46A3-AC9A-C01C9A060B4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DEAF0A0-5FFD-4213-9E6D-FD2806C0D8B4}"/>
              </a:ext>
            </a:extLst>
          </p:cNvPr>
          <p:cNvSpPr>
            <a:spLocks noGrp="1"/>
          </p:cNvSpPr>
          <p:nvPr>
            <p:ph type="sldNum" sz="quarter" idx="12"/>
          </p:nvPr>
        </p:nvSpPr>
        <p:spPr/>
        <p:txBody>
          <a:bodyPr/>
          <a:lstStyle/>
          <a:p>
            <a:fld id="{AC9F0135-A666-4F7E-B17A-8D57AF1E7C89}" type="slidenum">
              <a:rPr lang="es-MX" smtClean="0"/>
              <a:t>‹Nº›</a:t>
            </a:fld>
            <a:endParaRPr lang="es-MX"/>
          </a:p>
        </p:txBody>
      </p:sp>
    </p:spTree>
    <p:extLst>
      <p:ext uri="{BB962C8B-B14F-4D97-AF65-F5344CB8AC3E}">
        <p14:creationId xmlns:p14="http://schemas.microsoft.com/office/powerpoint/2010/main" val="751764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79E781D-992A-4D54-A52A-4634A11C4F1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28534A2-4E4E-4CFC-9A35-430B2B6E016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C189229-46BA-45CE-B9CF-0F8A9AC0C8D6}"/>
              </a:ext>
            </a:extLst>
          </p:cNvPr>
          <p:cNvSpPr>
            <a:spLocks noGrp="1"/>
          </p:cNvSpPr>
          <p:nvPr>
            <p:ph type="dt" sz="half" idx="10"/>
          </p:nvPr>
        </p:nvSpPr>
        <p:spPr/>
        <p:txBody>
          <a:bodyPr/>
          <a:lstStyle/>
          <a:p>
            <a:fld id="{76665FF2-3FD7-4071-80D5-55F2C5703E52}" type="datetimeFigureOut">
              <a:rPr lang="es-MX" smtClean="0"/>
              <a:t>10/06/2021</a:t>
            </a:fld>
            <a:endParaRPr lang="es-MX"/>
          </a:p>
        </p:txBody>
      </p:sp>
      <p:sp>
        <p:nvSpPr>
          <p:cNvPr id="5" name="Marcador de pie de página 4">
            <a:extLst>
              <a:ext uri="{FF2B5EF4-FFF2-40B4-BE49-F238E27FC236}">
                <a16:creationId xmlns:a16="http://schemas.microsoft.com/office/drawing/2014/main" id="{2EC5DEAB-9C54-4FF0-9DE0-AE07A519E41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E001167-0A00-4348-8B7C-70C0BDC0BAFE}"/>
              </a:ext>
            </a:extLst>
          </p:cNvPr>
          <p:cNvSpPr>
            <a:spLocks noGrp="1"/>
          </p:cNvSpPr>
          <p:nvPr>
            <p:ph type="sldNum" sz="quarter" idx="12"/>
          </p:nvPr>
        </p:nvSpPr>
        <p:spPr/>
        <p:txBody>
          <a:bodyPr/>
          <a:lstStyle/>
          <a:p>
            <a:fld id="{AC9F0135-A666-4F7E-B17A-8D57AF1E7C89}" type="slidenum">
              <a:rPr lang="es-MX" smtClean="0"/>
              <a:t>‹Nº›</a:t>
            </a:fld>
            <a:endParaRPr lang="es-MX"/>
          </a:p>
        </p:txBody>
      </p:sp>
    </p:spTree>
    <p:extLst>
      <p:ext uri="{BB962C8B-B14F-4D97-AF65-F5344CB8AC3E}">
        <p14:creationId xmlns:p14="http://schemas.microsoft.com/office/powerpoint/2010/main" val="3550456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7F04AE-0B32-4B5B-82BF-FA5857277FA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DFD56DC-3052-432A-B2CA-934275904CC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E72F741-8580-4F5E-A459-5D5D2C9C0AB9}"/>
              </a:ext>
            </a:extLst>
          </p:cNvPr>
          <p:cNvSpPr>
            <a:spLocks noGrp="1"/>
          </p:cNvSpPr>
          <p:nvPr>
            <p:ph type="dt" sz="half" idx="10"/>
          </p:nvPr>
        </p:nvSpPr>
        <p:spPr/>
        <p:txBody>
          <a:bodyPr/>
          <a:lstStyle/>
          <a:p>
            <a:fld id="{76665FF2-3FD7-4071-80D5-55F2C5703E52}" type="datetimeFigureOut">
              <a:rPr lang="es-MX" smtClean="0"/>
              <a:t>10/06/2021</a:t>
            </a:fld>
            <a:endParaRPr lang="es-MX"/>
          </a:p>
        </p:txBody>
      </p:sp>
      <p:sp>
        <p:nvSpPr>
          <p:cNvPr id="5" name="Marcador de pie de página 4">
            <a:extLst>
              <a:ext uri="{FF2B5EF4-FFF2-40B4-BE49-F238E27FC236}">
                <a16:creationId xmlns:a16="http://schemas.microsoft.com/office/drawing/2014/main" id="{3ECEF703-8FBD-4F2E-BB9D-D5A145F5D5E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2FDFFBC-BEA2-4EE3-B5B8-4D21AA6FAAF4}"/>
              </a:ext>
            </a:extLst>
          </p:cNvPr>
          <p:cNvSpPr>
            <a:spLocks noGrp="1"/>
          </p:cNvSpPr>
          <p:nvPr>
            <p:ph type="sldNum" sz="quarter" idx="12"/>
          </p:nvPr>
        </p:nvSpPr>
        <p:spPr/>
        <p:txBody>
          <a:bodyPr/>
          <a:lstStyle/>
          <a:p>
            <a:fld id="{AC9F0135-A666-4F7E-B17A-8D57AF1E7C89}" type="slidenum">
              <a:rPr lang="es-MX" smtClean="0"/>
              <a:t>‹Nº›</a:t>
            </a:fld>
            <a:endParaRPr lang="es-MX"/>
          </a:p>
        </p:txBody>
      </p:sp>
    </p:spTree>
    <p:extLst>
      <p:ext uri="{BB962C8B-B14F-4D97-AF65-F5344CB8AC3E}">
        <p14:creationId xmlns:p14="http://schemas.microsoft.com/office/powerpoint/2010/main" val="1626312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464A85-AFAF-4039-8BD4-49274448856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709CE5CD-8B32-4D35-8155-AF6F1EC670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80C4A52-CD10-41B4-9347-A3835D4C1E3D}"/>
              </a:ext>
            </a:extLst>
          </p:cNvPr>
          <p:cNvSpPr>
            <a:spLocks noGrp="1"/>
          </p:cNvSpPr>
          <p:nvPr>
            <p:ph type="dt" sz="half" idx="10"/>
          </p:nvPr>
        </p:nvSpPr>
        <p:spPr/>
        <p:txBody>
          <a:bodyPr/>
          <a:lstStyle/>
          <a:p>
            <a:fld id="{76665FF2-3FD7-4071-80D5-55F2C5703E52}" type="datetimeFigureOut">
              <a:rPr lang="es-MX" smtClean="0"/>
              <a:t>10/06/2021</a:t>
            </a:fld>
            <a:endParaRPr lang="es-MX"/>
          </a:p>
        </p:txBody>
      </p:sp>
      <p:sp>
        <p:nvSpPr>
          <p:cNvPr id="5" name="Marcador de pie de página 4">
            <a:extLst>
              <a:ext uri="{FF2B5EF4-FFF2-40B4-BE49-F238E27FC236}">
                <a16:creationId xmlns:a16="http://schemas.microsoft.com/office/drawing/2014/main" id="{4CF92F5D-508B-4C4F-B1ED-74B9DE4A407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0E8E502-16FC-4ADF-8AF4-2339A1BCE8C8}"/>
              </a:ext>
            </a:extLst>
          </p:cNvPr>
          <p:cNvSpPr>
            <a:spLocks noGrp="1"/>
          </p:cNvSpPr>
          <p:nvPr>
            <p:ph type="sldNum" sz="quarter" idx="12"/>
          </p:nvPr>
        </p:nvSpPr>
        <p:spPr/>
        <p:txBody>
          <a:bodyPr/>
          <a:lstStyle/>
          <a:p>
            <a:fld id="{AC9F0135-A666-4F7E-B17A-8D57AF1E7C89}" type="slidenum">
              <a:rPr lang="es-MX" smtClean="0"/>
              <a:t>‹Nº›</a:t>
            </a:fld>
            <a:endParaRPr lang="es-MX"/>
          </a:p>
        </p:txBody>
      </p:sp>
    </p:spTree>
    <p:extLst>
      <p:ext uri="{BB962C8B-B14F-4D97-AF65-F5344CB8AC3E}">
        <p14:creationId xmlns:p14="http://schemas.microsoft.com/office/powerpoint/2010/main" val="3215871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A04C81-6781-41D2-9990-766B56B3759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678EA0C-D1B9-456F-AC59-F8CED846C96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5A41D79D-294B-4F12-8073-E656FFA48E8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4E9336DE-27C4-49B8-BA0C-69D5666C183F}"/>
              </a:ext>
            </a:extLst>
          </p:cNvPr>
          <p:cNvSpPr>
            <a:spLocks noGrp="1"/>
          </p:cNvSpPr>
          <p:nvPr>
            <p:ph type="dt" sz="half" idx="10"/>
          </p:nvPr>
        </p:nvSpPr>
        <p:spPr/>
        <p:txBody>
          <a:bodyPr/>
          <a:lstStyle/>
          <a:p>
            <a:fld id="{76665FF2-3FD7-4071-80D5-55F2C5703E52}" type="datetimeFigureOut">
              <a:rPr lang="es-MX" smtClean="0"/>
              <a:t>10/06/2021</a:t>
            </a:fld>
            <a:endParaRPr lang="es-MX"/>
          </a:p>
        </p:txBody>
      </p:sp>
      <p:sp>
        <p:nvSpPr>
          <p:cNvPr id="6" name="Marcador de pie de página 5">
            <a:extLst>
              <a:ext uri="{FF2B5EF4-FFF2-40B4-BE49-F238E27FC236}">
                <a16:creationId xmlns:a16="http://schemas.microsoft.com/office/drawing/2014/main" id="{0A278300-C4E1-49D1-A17C-5135E75392D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622996D-A78C-42DB-A115-F2DF38564B3A}"/>
              </a:ext>
            </a:extLst>
          </p:cNvPr>
          <p:cNvSpPr>
            <a:spLocks noGrp="1"/>
          </p:cNvSpPr>
          <p:nvPr>
            <p:ph type="sldNum" sz="quarter" idx="12"/>
          </p:nvPr>
        </p:nvSpPr>
        <p:spPr/>
        <p:txBody>
          <a:bodyPr/>
          <a:lstStyle/>
          <a:p>
            <a:fld id="{AC9F0135-A666-4F7E-B17A-8D57AF1E7C89}" type="slidenum">
              <a:rPr lang="es-MX" smtClean="0"/>
              <a:t>‹Nº›</a:t>
            </a:fld>
            <a:endParaRPr lang="es-MX"/>
          </a:p>
        </p:txBody>
      </p:sp>
    </p:spTree>
    <p:extLst>
      <p:ext uri="{BB962C8B-B14F-4D97-AF65-F5344CB8AC3E}">
        <p14:creationId xmlns:p14="http://schemas.microsoft.com/office/powerpoint/2010/main" val="843646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E445FD-A48E-4C27-97A5-1DA67EEFCFC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C8439E8-3ECB-494D-AA4D-53CC986160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CC72049-36E9-4D9F-9D1D-CE31555E798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C8461AA9-2E44-4317-836F-C78A9D47D5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805C28E-3025-4B67-B361-71871C1083F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1B9E0E1E-999A-4D0E-8DDA-D9AFFE9562E0}"/>
              </a:ext>
            </a:extLst>
          </p:cNvPr>
          <p:cNvSpPr>
            <a:spLocks noGrp="1"/>
          </p:cNvSpPr>
          <p:nvPr>
            <p:ph type="dt" sz="half" idx="10"/>
          </p:nvPr>
        </p:nvSpPr>
        <p:spPr/>
        <p:txBody>
          <a:bodyPr/>
          <a:lstStyle/>
          <a:p>
            <a:fld id="{76665FF2-3FD7-4071-80D5-55F2C5703E52}" type="datetimeFigureOut">
              <a:rPr lang="es-MX" smtClean="0"/>
              <a:t>10/06/2021</a:t>
            </a:fld>
            <a:endParaRPr lang="es-MX"/>
          </a:p>
        </p:txBody>
      </p:sp>
      <p:sp>
        <p:nvSpPr>
          <p:cNvPr id="8" name="Marcador de pie de página 7">
            <a:extLst>
              <a:ext uri="{FF2B5EF4-FFF2-40B4-BE49-F238E27FC236}">
                <a16:creationId xmlns:a16="http://schemas.microsoft.com/office/drawing/2014/main" id="{0E433666-A33F-4B21-BF6D-9E68DB92AA9A}"/>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3F38435F-02BC-43C3-82E5-FA66374AFA83}"/>
              </a:ext>
            </a:extLst>
          </p:cNvPr>
          <p:cNvSpPr>
            <a:spLocks noGrp="1"/>
          </p:cNvSpPr>
          <p:nvPr>
            <p:ph type="sldNum" sz="quarter" idx="12"/>
          </p:nvPr>
        </p:nvSpPr>
        <p:spPr/>
        <p:txBody>
          <a:bodyPr/>
          <a:lstStyle/>
          <a:p>
            <a:fld id="{AC9F0135-A666-4F7E-B17A-8D57AF1E7C89}" type="slidenum">
              <a:rPr lang="es-MX" smtClean="0"/>
              <a:t>‹Nº›</a:t>
            </a:fld>
            <a:endParaRPr lang="es-MX"/>
          </a:p>
        </p:txBody>
      </p:sp>
    </p:spTree>
    <p:extLst>
      <p:ext uri="{BB962C8B-B14F-4D97-AF65-F5344CB8AC3E}">
        <p14:creationId xmlns:p14="http://schemas.microsoft.com/office/powerpoint/2010/main" val="1673096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D4A10E-F527-4343-94F2-FF89FC4734D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BE202F75-D715-4CDF-8D8F-1A9A7A7E16C0}"/>
              </a:ext>
            </a:extLst>
          </p:cNvPr>
          <p:cNvSpPr>
            <a:spLocks noGrp="1"/>
          </p:cNvSpPr>
          <p:nvPr>
            <p:ph type="dt" sz="half" idx="10"/>
          </p:nvPr>
        </p:nvSpPr>
        <p:spPr/>
        <p:txBody>
          <a:bodyPr/>
          <a:lstStyle/>
          <a:p>
            <a:fld id="{76665FF2-3FD7-4071-80D5-55F2C5703E52}" type="datetimeFigureOut">
              <a:rPr lang="es-MX" smtClean="0"/>
              <a:t>10/06/2021</a:t>
            </a:fld>
            <a:endParaRPr lang="es-MX"/>
          </a:p>
        </p:txBody>
      </p:sp>
      <p:sp>
        <p:nvSpPr>
          <p:cNvPr id="4" name="Marcador de pie de página 3">
            <a:extLst>
              <a:ext uri="{FF2B5EF4-FFF2-40B4-BE49-F238E27FC236}">
                <a16:creationId xmlns:a16="http://schemas.microsoft.com/office/drawing/2014/main" id="{B6476D1B-730A-49B2-B935-69018CC4EB2E}"/>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DAD05E06-B003-42C1-96A8-B929BA92034F}"/>
              </a:ext>
            </a:extLst>
          </p:cNvPr>
          <p:cNvSpPr>
            <a:spLocks noGrp="1"/>
          </p:cNvSpPr>
          <p:nvPr>
            <p:ph type="sldNum" sz="quarter" idx="12"/>
          </p:nvPr>
        </p:nvSpPr>
        <p:spPr/>
        <p:txBody>
          <a:bodyPr/>
          <a:lstStyle/>
          <a:p>
            <a:fld id="{AC9F0135-A666-4F7E-B17A-8D57AF1E7C89}" type="slidenum">
              <a:rPr lang="es-MX" smtClean="0"/>
              <a:t>‹Nº›</a:t>
            </a:fld>
            <a:endParaRPr lang="es-MX"/>
          </a:p>
        </p:txBody>
      </p:sp>
    </p:spTree>
    <p:extLst>
      <p:ext uri="{BB962C8B-B14F-4D97-AF65-F5344CB8AC3E}">
        <p14:creationId xmlns:p14="http://schemas.microsoft.com/office/powerpoint/2010/main" val="1638217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8FFED43-4021-452C-B30A-3B53A61AD2F4}"/>
              </a:ext>
            </a:extLst>
          </p:cNvPr>
          <p:cNvSpPr>
            <a:spLocks noGrp="1"/>
          </p:cNvSpPr>
          <p:nvPr>
            <p:ph type="dt" sz="half" idx="10"/>
          </p:nvPr>
        </p:nvSpPr>
        <p:spPr/>
        <p:txBody>
          <a:bodyPr/>
          <a:lstStyle/>
          <a:p>
            <a:fld id="{76665FF2-3FD7-4071-80D5-55F2C5703E52}" type="datetimeFigureOut">
              <a:rPr lang="es-MX" smtClean="0"/>
              <a:t>10/06/2021</a:t>
            </a:fld>
            <a:endParaRPr lang="es-MX"/>
          </a:p>
        </p:txBody>
      </p:sp>
      <p:sp>
        <p:nvSpPr>
          <p:cNvPr id="3" name="Marcador de pie de página 2">
            <a:extLst>
              <a:ext uri="{FF2B5EF4-FFF2-40B4-BE49-F238E27FC236}">
                <a16:creationId xmlns:a16="http://schemas.microsoft.com/office/drawing/2014/main" id="{F2C1F625-ED80-4E59-BED2-858C0A32360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2979FCD1-81D8-49CB-9A7B-3DF7D65BEE3C}"/>
              </a:ext>
            </a:extLst>
          </p:cNvPr>
          <p:cNvSpPr>
            <a:spLocks noGrp="1"/>
          </p:cNvSpPr>
          <p:nvPr>
            <p:ph type="sldNum" sz="quarter" idx="12"/>
          </p:nvPr>
        </p:nvSpPr>
        <p:spPr/>
        <p:txBody>
          <a:bodyPr/>
          <a:lstStyle/>
          <a:p>
            <a:fld id="{AC9F0135-A666-4F7E-B17A-8D57AF1E7C89}" type="slidenum">
              <a:rPr lang="es-MX" smtClean="0"/>
              <a:t>‹Nº›</a:t>
            </a:fld>
            <a:endParaRPr lang="es-MX"/>
          </a:p>
        </p:txBody>
      </p:sp>
    </p:spTree>
    <p:extLst>
      <p:ext uri="{BB962C8B-B14F-4D97-AF65-F5344CB8AC3E}">
        <p14:creationId xmlns:p14="http://schemas.microsoft.com/office/powerpoint/2010/main" val="124859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19775C-7478-4950-AE80-F89F8B9F1B1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71D27E0-FE2A-4F1A-99E8-5BD838E755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EFB3E217-5DD7-4178-B93E-16B36237E0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E93487E-C1DB-4B19-9633-E17E11653122}"/>
              </a:ext>
            </a:extLst>
          </p:cNvPr>
          <p:cNvSpPr>
            <a:spLocks noGrp="1"/>
          </p:cNvSpPr>
          <p:nvPr>
            <p:ph type="dt" sz="half" idx="10"/>
          </p:nvPr>
        </p:nvSpPr>
        <p:spPr/>
        <p:txBody>
          <a:bodyPr/>
          <a:lstStyle/>
          <a:p>
            <a:fld id="{76665FF2-3FD7-4071-80D5-55F2C5703E52}" type="datetimeFigureOut">
              <a:rPr lang="es-MX" smtClean="0"/>
              <a:t>10/06/2021</a:t>
            </a:fld>
            <a:endParaRPr lang="es-MX"/>
          </a:p>
        </p:txBody>
      </p:sp>
      <p:sp>
        <p:nvSpPr>
          <p:cNvPr id="6" name="Marcador de pie de página 5">
            <a:extLst>
              <a:ext uri="{FF2B5EF4-FFF2-40B4-BE49-F238E27FC236}">
                <a16:creationId xmlns:a16="http://schemas.microsoft.com/office/drawing/2014/main" id="{FB3C10EE-B947-4469-89E5-EE629FCAAEE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CB7649D-7738-4153-A112-256D27A106CF}"/>
              </a:ext>
            </a:extLst>
          </p:cNvPr>
          <p:cNvSpPr>
            <a:spLocks noGrp="1"/>
          </p:cNvSpPr>
          <p:nvPr>
            <p:ph type="sldNum" sz="quarter" idx="12"/>
          </p:nvPr>
        </p:nvSpPr>
        <p:spPr/>
        <p:txBody>
          <a:bodyPr/>
          <a:lstStyle/>
          <a:p>
            <a:fld id="{AC9F0135-A666-4F7E-B17A-8D57AF1E7C89}" type="slidenum">
              <a:rPr lang="es-MX" smtClean="0"/>
              <a:t>‹Nº›</a:t>
            </a:fld>
            <a:endParaRPr lang="es-MX"/>
          </a:p>
        </p:txBody>
      </p:sp>
    </p:spTree>
    <p:extLst>
      <p:ext uri="{BB962C8B-B14F-4D97-AF65-F5344CB8AC3E}">
        <p14:creationId xmlns:p14="http://schemas.microsoft.com/office/powerpoint/2010/main" val="523876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392CD3-C661-42BB-A884-AA1481E6CAD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0C6B55C3-B8E3-4EBA-A765-F75861D18A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C301C692-B0B0-4887-9745-F1D7E69E0C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9D1B24A-7564-4B06-985A-49C75ED9DC85}"/>
              </a:ext>
            </a:extLst>
          </p:cNvPr>
          <p:cNvSpPr>
            <a:spLocks noGrp="1"/>
          </p:cNvSpPr>
          <p:nvPr>
            <p:ph type="dt" sz="half" idx="10"/>
          </p:nvPr>
        </p:nvSpPr>
        <p:spPr/>
        <p:txBody>
          <a:bodyPr/>
          <a:lstStyle/>
          <a:p>
            <a:fld id="{76665FF2-3FD7-4071-80D5-55F2C5703E52}" type="datetimeFigureOut">
              <a:rPr lang="es-MX" smtClean="0"/>
              <a:t>10/06/2021</a:t>
            </a:fld>
            <a:endParaRPr lang="es-MX"/>
          </a:p>
        </p:txBody>
      </p:sp>
      <p:sp>
        <p:nvSpPr>
          <p:cNvPr id="6" name="Marcador de pie de página 5">
            <a:extLst>
              <a:ext uri="{FF2B5EF4-FFF2-40B4-BE49-F238E27FC236}">
                <a16:creationId xmlns:a16="http://schemas.microsoft.com/office/drawing/2014/main" id="{FA48B1E5-3809-475D-A01E-D7FC9F2693C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E280EF79-13B3-407D-8A8E-FD7FCF9DAC8A}"/>
              </a:ext>
            </a:extLst>
          </p:cNvPr>
          <p:cNvSpPr>
            <a:spLocks noGrp="1"/>
          </p:cNvSpPr>
          <p:nvPr>
            <p:ph type="sldNum" sz="quarter" idx="12"/>
          </p:nvPr>
        </p:nvSpPr>
        <p:spPr/>
        <p:txBody>
          <a:bodyPr/>
          <a:lstStyle/>
          <a:p>
            <a:fld id="{AC9F0135-A666-4F7E-B17A-8D57AF1E7C89}" type="slidenum">
              <a:rPr lang="es-MX" smtClean="0"/>
              <a:t>‹Nº›</a:t>
            </a:fld>
            <a:endParaRPr lang="es-MX"/>
          </a:p>
        </p:txBody>
      </p:sp>
    </p:spTree>
    <p:extLst>
      <p:ext uri="{BB962C8B-B14F-4D97-AF65-F5344CB8AC3E}">
        <p14:creationId xmlns:p14="http://schemas.microsoft.com/office/powerpoint/2010/main" val="2897095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C4753F1-0114-452C-9D6F-56E59BCD5A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B6D3A4B-726A-417A-8715-32F642B4DA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29141D2-D773-46C7-8DF8-512AD69C55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665FF2-3FD7-4071-80D5-55F2C5703E52}" type="datetimeFigureOut">
              <a:rPr lang="es-MX" smtClean="0"/>
              <a:t>10/06/2021</a:t>
            </a:fld>
            <a:endParaRPr lang="es-MX"/>
          </a:p>
        </p:txBody>
      </p:sp>
      <p:sp>
        <p:nvSpPr>
          <p:cNvPr id="5" name="Marcador de pie de página 4">
            <a:extLst>
              <a:ext uri="{FF2B5EF4-FFF2-40B4-BE49-F238E27FC236}">
                <a16:creationId xmlns:a16="http://schemas.microsoft.com/office/drawing/2014/main" id="{0D87BE51-8225-4546-80F2-04A3C3DDC0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1418AFCB-C96C-4697-8898-246F779891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9F0135-A666-4F7E-B17A-8D57AF1E7C89}" type="slidenum">
              <a:rPr lang="es-MX" smtClean="0"/>
              <a:t>‹Nº›</a:t>
            </a:fld>
            <a:endParaRPr lang="es-MX"/>
          </a:p>
        </p:txBody>
      </p:sp>
    </p:spTree>
    <p:extLst>
      <p:ext uri="{BB962C8B-B14F-4D97-AF65-F5344CB8AC3E}">
        <p14:creationId xmlns:p14="http://schemas.microsoft.com/office/powerpoint/2010/main" val="2361819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hyperlink" Target="https://www.i-ciencias.com/etiquetada/difracci%C3%B3n" TargetMode="Externa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ciensacion.org/experimento_manos_en_la_masa/e5099pg_compas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agen 8">
            <a:extLst>
              <a:ext uri="{FF2B5EF4-FFF2-40B4-BE49-F238E27FC236}">
                <a16:creationId xmlns:a16="http://schemas.microsoft.com/office/drawing/2014/main" id="{0505E97A-AC54-48E7-840A-6055EEDF87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6163" y="878367"/>
            <a:ext cx="104775" cy="104775"/>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2">
            <a:extLst>
              <a:ext uri="{FF2B5EF4-FFF2-40B4-BE49-F238E27FC236}">
                <a16:creationId xmlns:a16="http://schemas.microsoft.com/office/drawing/2014/main" id="{C839217D-83D1-4050-89AC-89DA197D20DC}"/>
              </a:ext>
            </a:extLst>
          </p:cNvPr>
          <p:cNvGrpSpPr>
            <a:grpSpLocks/>
          </p:cNvGrpSpPr>
          <p:nvPr/>
        </p:nvGrpSpPr>
        <p:grpSpPr bwMode="auto">
          <a:xfrm>
            <a:off x="3232078" y="1378641"/>
            <a:ext cx="5727844" cy="1413439"/>
            <a:chOff x="0" y="0"/>
            <a:chExt cx="44200" cy="9097"/>
          </a:xfrm>
        </p:grpSpPr>
        <p:pic>
          <p:nvPicPr>
            <p:cNvPr id="8" name="2 Imagen">
              <a:extLst>
                <a:ext uri="{FF2B5EF4-FFF2-40B4-BE49-F238E27FC236}">
                  <a16:creationId xmlns:a16="http://schemas.microsoft.com/office/drawing/2014/main" id="{33E8544D-874B-4026-AEE5-F19666FE85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8619" cy="9097"/>
            </a:xfrm>
            <a:prstGeom prst="rect">
              <a:avLst/>
            </a:prstGeom>
            <a:noFill/>
            <a:extLst>
              <a:ext uri="{909E8E84-426E-40DD-AFC4-6F175D3DCCD1}">
                <a14:hiddenFill xmlns:a14="http://schemas.microsoft.com/office/drawing/2010/main">
                  <a:solidFill>
                    <a:srgbClr val="FFFFFF"/>
                  </a:solidFill>
                </a14:hiddenFill>
              </a:ext>
            </a:extLst>
          </p:spPr>
        </p:pic>
        <p:sp>
          <p:nvSpPr>
            <p:cNvPr id="9" name="1 CuadroTexto">
              <a:extLst>
                <a:ext uri="{FF2B5EF4-FFF2-40B4-BE49-F238E27FC236}">
                  <a16:creationId xmlns:a16="http://schemas.microsoft.com/office/drawing/2014/main" id="{6B94FE69-8517-41DF-B42B-51A2BF82B968}"/>
                </a:ext>
              </a:extLst>
            </p:cNvPr>
            <p:cNvSpPr txBox="1">
              <a:spLocks noChangeArrowheads="1"/>
            </p:cNvSpPr>
            <p:nvPr/>
          </p:nvSpPr>
          <p:spPr bwMode="auto">
            <a:xfrm>
              <a:off x="21353" y="1528"/>
              <a:ext cx="22847" cy="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1" i="0" u="none" strike="noStrike" cap="none" normalizeH="0" baseline="0" dirty="0">
                  <a:ln>
                    <a:noFill/>
                  </a:ln>
                  <a:solidFill>
                    <a:srgbClr val="939393"/>
                  </a:solidFill>
                  <a:effectLst/>
                  <a:latin typeface="Arial" panose="020B0604020202020204" pitchFamily="34" charset="0"/>
                  <a:ea typeface="Times New Roman" panose="02020603050405020304" pitchFamily="18" charset="0"/>
                  <a:cs typeface="Arial" panose="020B0604020202020204" pitchFamily="34" charset="0"/>
                </a:rPr>
                <a:t>​Estrategias para la exploración del mundo natural </a:t>
              </a: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
          <p:nvSpPr>
            <p:cNvPr id="10" name="12 Conector recto">
              <a:extLst>
                <a:ext uri="{FF2B5EF4-FFF2-40B4-BE49-F238E27FC236}">
                  <a16:creationId xmlns:a16="http://schemas.microsoft.com/office/drawing/2014/main" id="{B1E67F79-B0CB-4C21-A89A-52C7E3D70F98}"/>
                </a:ext>
              </a:extLst>
            </p:cNvPr>
            <p:cNvSpPr>
              <a:spLocks noChangeShapeType="1"/>
            </p:cNvSpPr>
            <p:nvPr/>
          </p:nvSpPr>
          <p:spPr bwMode="auto">
            <a:xfrm>
              <a:off x="20793" y="0"/>
              <a:ext cx="0" cy="8376"/>
            </a:xfrm>
            <a:prstGeom prst="line">
              <a:avLst/>
            </a:prstGeom>
            <a:noFill/>
            <a:ln w="19050">
              <a:solidFill>
                <a:srgbClr val="000000"/>
              </a:solidFill>
              <a:miter lim="800000"/>
              <a:headEnd/>
              <a:tailEnd/>
            </a:ln>
            <a:effectLst>
              <a:outerShdw dist="38100" dir="2700000" algn="tl" rotWithShape="0">
                <a:srgbClr val="000000">
                  <a:alpha val="39999"/>
                </a:srgbClr>
              </a:outerShdw>
            </a:effectLst>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MX"/>
            </a:p>
          </p:txBody>
        </p:sp>
      </p:grpSp>
      <p:sp>
        <p:nvSpPr>
          <p:cNvPr id="11" name="Rectangle 7">
            <a:extLst>
              <a:ext uri="{FF2B5EF4-FFF2-40B4-BE49-F238E27FC236}">
                <a16:creationId xmlns:a16="http://schemas.microsoft.com/office/drawing/2014/main" id="{D5BBB09F-2217-4909-95C6-A68AE5C94FB4}"/>
              </a:ext>
            </a:extLst>
          </p:cNvPr>
          <p:cNvSpPr>
            <a:spLocks noChangeArrowheads="1"/>
          </p:cNvSpPr>
          <p:nvPr/>
        </p:nvSpPr>
        <p:spPr bwMode="auto">
          <a:xfrm>
            <a:off x="2584588" y="178312"/>
            <a:ext cx="702282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ESCUELA NORMAL DE EDUCACI</a:t>
            </a:r>
            <a:r>
              <a:rPr kumimoji="0" lang="es-MX" altLang="es-MX"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s-MX" altLang="es-MX"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 PREESCOLAR</a:t>
            </a:r>
            <a:endParaRPr kumimoji="0" lang="es-MX" altLang="es-MX" sz="1600" b="0"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Licenciatura en Educaci</a:t>
            </a:r>
            <a:r>
              <a:rPr kumimoji="0" lang="es-MX" altLang="es-MX"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s-MX" altLang="es-MX"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 preescolar</a:t>
            </a:r>
            <a:endParaRPr kumimoji="0" lang="es-MX" altLang="es-MX" sz="1600" b="0"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Ciclo escolar 2020 </a:t>
            </a:r>
            <a:r>
              <a:rPr kumimoji="0" lang="es-MX" altLang="es-MX"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r>
              <a:rPr kumimoji="0" lang="es-MX" altLang="es-MX"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2021</a:t>
            </a:r>
            <a:endParaRPr kumimoji="0" lang="es-MX" altLang="es-MX" sz="16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
        <p:nvSpPr>
          <p:cNvPr id="12" name="Rectangle 9">
            <a:extLst>
              <a:ext uri="{FF2B5EF4-FFF2-40B4-BE49-F238E27FC236}">
                <a16:creationId xmlns:a16="http://schemas.microsoft.com/office/drawing/2014/main" id="{88D638D6-2398-4181-87B8-EE9E4C581240}"/>
              </a:ext>
            </a:extLst>
          </p:cNvPr>
          <p:cNvSpPr>
            <a:spLocks noChangeArrowheads="1"/>
          </p:cNvSpPr>
          <p:nvPr/>
        </p:nvSpPr>
        <p:spPr bwMode="auto">
          <a:xfrm>
            <a:off x="2368960" y="2189306"/>
            <a:ext cx="7454080" cy="2977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8088" tIns="19044" rIns="91440" bIns="19044"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dirty="0">
                <a:ln>
                  <a:noFill/>
                </a:ln>
                <a:solidFill>
                  <a:schemeClr val="tx1"/>
                </a:solidFill>
                <a:effectLst/>
                <a:latin typeface="Arial" panose="020B0604020202020204" pitchFamily="34" charset="0"/>
              </a:rPr>
            </a:br>
            <a:endParaRPr kumimoji="0" lang="es-MX" altLang="es-MX"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Nombre de la alumna: </a:t>
            </a:r>
            <a:r>
              <a:rPr kumimoji="0" lang="es-MX" altLang="es-MX"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s-MX" altLang="es-MX"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Andrea Elizabeth Garc</a:t>
            </a:r>
            <a:r>
              <a:rPr kumimoji="0" lang="es-MX" altLang="es-MX"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í</a:t>
            </a:r>
            <a:r>
              <a:rPr kumimoji="0" lang="es-MX" altLang="es-MX"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kumimoji="0" lang="es-MX" altLang="es-MX" sz="2400" b="1"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Garc</a:t>
            </a:r>
            <a:r>
              <a:rPr kumimoji="0" lang="es-MX" altLang="es-MX" sz="2400"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í</a:t>
            </a:r>
            <a:r>
              <a:rPr kumimoji="0" lang="es-MX" altLang="es-MX" sz="2400" b="1"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a:t>
            </a:r>
            <a:endParaRPr kumimoji="0" lang="es-MX" altLang="es-MX" sz="2000" b="0"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 Lista 7</a:t>
            </a:r>
            <a:endParaRPr kumimoji="0" lang="es-MX" altLang="es-MX" sz="2000" b="0"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Grupo:  1°A</a:t>
            </a:r>
            <a:endParaRPr kumimoji="0" lang="es-MX" altLang="es-MX" sz="2000" b="0"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Nombre del docente: </a:t>
            </a:r>
            <a:r>
              <a:rPr kumimoji="0" lang="es-MX" altLang="es-MX" sz="2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Yixie</a:t>
            </a:r>
            <a:r>
              <a:rPr kumimoji="0" lang="es-MX" altLang="es-MX"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Karelia Laguna Montañez</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Fecha:  10 junio 2021</a:t>
            </a:r>
            <a:endParaRPr kumimoji="0" lang="es-MX" altLang="es-MX" sz="2000" b="0" i="0" u="none" strike="noStrike" cap="none" normalizeH="0" baseline="0" dirty="0">
              <a:ln>
                <a:noFill/>
              </a:ln>
              <a:solidFill>
                <a:schemeClr val="tx1"/>
              </a:solidFill>
              <a:effectLst/>
              <a:ea typeface="Times New Roman" panose="02020603050405020304" pitchFamily="18" charset="0"/>
            </a:endParaRPr>
          </a:p>
        </p:txBody>
      </p:sp>
      <p:sp>
        <p:nvSpPr>
          <p:cNvPr id="13" name="Rectangle 10">
            <a:extLst>
              <a:ext uri="{FF2B5EF4-FFF2-40B4-BE49-F238E27FC236}">
                <a16:creationId xmlns:a16="http://schemas.microsoft.com/office/drawing/2014/main" id="{43CF1CA0-2758-4082-9687-661B89A79F8E}"/>
              </a:ext>
            </a:extLst>
          </p:cNvPr>
          <p:cNvSpPr>
            <a:spLocks noChangeArrowheads="1"/>
          </p:cNvSpPr>
          <p:nvPr/>
        </p:nvSpPr>
        <p:spPr bwMode="auto">
          <a:xfrm>
            <a:off x="8163131" y="5510400"/>
            <a:ext cx="269182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s-MX" altLang="es-MX"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s-MX" altLang="es-MX"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Saltillo, Coahuila, M</a:t>
            </a:r>
            <a:r>
              <a:rPr kumimoji="0" lang="es-MX" altLang="es-MX"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es-MX" altLang="es-MX"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xico.</a:t>
            </a:r>
            <a:endParaRPr kumimoji="0" lang="es-MX" altLang="es-MX"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6505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37E9879B-2204-4164-A9EA-20926172F20D}"/>
              </a:ext>
            </a:extLst>
          </p:cNvPr>
          <p:cNvGraphicFramePr>
            <a:graphicFrameLocks noGrp="1"/>
          </p:cNvGraphicFramePr>
          <p:nvPr>
            <p:extLst>
              <p:ext uri="{D42A27DB-BD31-4B8C-83A1-F6EECF244321}">
                <p14:modId xmlns:p14="http://schemas.microsoft.com/office/powerpoint/2010/main" val="142104530"/>
              </p:ext>
            </p:extLst>
          </p:nvPr>
        </p:nvGraphicFramePr>
        <p:xfrm>
          <a:off x="176711" y="591014"/>
          <a:ext cx="11804740" cy="6122020"/>
        </p:xfrm>
        <a:graphic>
          <a:graphicData uri="http://schemas.openxmlformats.org/drawingml/2006/table">
            <a:tbl>
              <a:tblPr firstRow="1" firstCol="1" bandRow="1">
                <a:tableStyleId>{5C22544A-7EE6-4342-B048-85BDC9FD1C3A}</a:tableStyleId>
              </a:tblPr>
              <a:tblGrid>
                <a:gridCol w="2894681">
                  <a:extLst>
                    <a:ext uri="{9D8B030D-6E8A-4147-A177-3AD203B41FA5}">
                      <a16:colId xmlns:a16="http://schemas.microsoft.com/office/drawing/2014/main" val="1031077911"/>
                    </a:ext>
                  </a:extLst>
                </a:gridCol>
                <a:gridCol w="3351686">
                  <a:extLst>
                    <a:ext uri="{9D8B030D-6E8A-4147-A177-3AD203B41FA5}">
                      <a16:colId xmlns:a16="http://schemas.microsoft.com/office/drawing/2014/main" val="2713597453"/>
                    </a:ext>
                  </a:extLst>
                </a:gridCol>
                <a:gridCol w="5558373">
                  <a:extLst>
                    <a:ext uri="{9D8B030D-6E8A-4147-A177-3AD203B41FA5}">
                      <a16:colId xmlns:a16="http://schemas.microsoft.com/office/drawing/2014/main" val="3864847376"/>
                    </a:ext>
                  </a:extLst>
                </a:gridCol>
              </a:tblGrid>
              <a:tr h="259996">
                <a:tc>
                  <a:txBody>
                    <a:bodyPr/>
                    <a:lstStyle/>
                    <a:p>
                      <a:pPr>
                        <a:lnSpc>
                          <a:spcPct val="107000"/>
                        </a:lnSpc>
                        <a:spcAft>
                          <a:spcPts val="800"/>
                        </a:spcAft>
                      </a:pPr>
                      <a:r>
                        <a:rPr lang="es-MX" sz="1200" dirty="0">
                          <a:effectLst/>
                        </a:rPr>
                        <a:t>Lo que se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554" marR="9554" marT="0" marB="0"/>
                </a:tc>
                <a:tc>
                  <a:txBody>
                    <a:bodyPr/>
                    <a:lstStyle/>
                    <a:p>
                      <a:pPr>
                        <a:lnSpc>
                          <a:spcPct val="107000"/>
                        </a:lnSpc>
                        <a:spcAft>
                          <a:spcPts val="800"/>
                        </a:spcAft>
                      </a:pPr>
                      <a:r>
                        <a:rPr lang="es-MX" sz="1200">
                          <a:effectLst/>
                        </a:rPr>
                        <a:t>Lo que quiero saber</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9554" marR="9554" marT="0" marB="0"/>
                </a:tc>
                <a:tc>
                  <a:txBody>
                    <a:bodyPr/>
                    <a:lstStyle/>
                    <a:p>
                      <a:pPr>
                        <a:lnSpc>
                          <a:spcPct val="107000"/>
                        </a:lnSpc>
                        <a:spcAft>
                          <a:spcPts val="800"/>
                        </a:spcAft>
                      </a:pPr>
                      <a:r>
                        <a:rPr lang="es-MX" sz="1200">
                          <a:effectLst/>
                        </a:rPr>
                        <a:t>Lo que aprendí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9554" marR="9554" marT="0" marB="0"/>
                </a:tc>
                <a:extLst>
                  <a:ext uri="{0D108BD9-81ED-4DB2-BD59-A6C34878D82A}">
                    <a16:rowId xmlns:a16="http://schemas.microsoft.com/office/drawing/2014/main" val="823006624"/>
                  </a:ext>
                </a:extLst>
              </a:tr>
              <a:tr h="5862024">
                <a:tc>
                  <a:txBody>
                    <a:bodyPr/>
                    <a:lstStyle/>
                    <a:p>
                      <a:pPr>
                        <a:lnSpc>
                          <a:spcPct val="107000"/>
                        </a:lnSpc>
                        <a:spcAft>
                          <a:spcPts val="800"/>
                        </a:spcAft>
                      </a:pPr>
                      <a:r>
                        <a:rPr lang="es-MX" sz="1400" i="1" dirty="0">
                          <a:effectLst/>
                          <a:latin typeface="Arial" panose="020B0604020202020204" pitchFamily="34" charset="0"/>
                          <a:cs typeface="Arial" panose="020B0604020202020204" pitchFamily="34" charset="0"/>
                        </a:rPr>
                        <a:t>Fenómeno de la luz</a:t>
                      </a:r>
                    </a:p>
                    <a:p>
                      <a:pPr>
                        <a:lnSpc>
                          <a:spcPct val="107000"/>
                        </a:lnSpc>
                        <a:spcAft>
                          <a:spcPts val="800"/>
                        </a:spcAft>
                      </a:pPr>
                      <a:r>
                        <a:rPr lang="es-MX" sz="1400" b="0" dirty="0">
                          <a:effectLst/>
                          <a:latin typeface="Arial" panose="020B0604020202020204" pitchFamily="34" charset="0"/>
                          <a:cs typeface="Arial" panose="020B0604020202020204" pitchFamily="34" charset="0"/>
                        </a:rPr>
                        <a:t>En este se utilizó un CD y una lampara, la luz de la lampara rebota en el CD lo que provoca que se vea un arcoíris en el disco.</a:t>
                      </a:r>
                    </a:p>
                    <a:p>
                      <a:pPr>
                        <a:lnSpc>
                          <a:spcPct val="107000"/>
                        </a:lnSpc>
                        <a:spcAft>
                          <a:spcPts val="800"/>
                        </a:spcAft>
                      </a:pPr>
                      <a:r>
                        <a:rPr lang="es-MX" sz="1400" i="1" dirty="0">
                          <a:effectLst/>
                          <a:latin typeface="Arial" panose="020B0604020202020204" pitchFamily="34" charset="0"/>
                          <a:cs typeface="Arial" panose="020B0604020202020204" pitchFamily="34" charset="0"/>
                        </a:rPr>
                        <a:t>Materiales: </a:t>
                      </a:r>
                    </a:p>
                    <a:p>
                      <a:pPr marL="342900" lvl="0" indent="-342900">
                        <a:lnSpc>
                          <a:spcPct val="107000"/>
                        </a:lnSpc>
                        <a:buFont typeface="Symbol" panose="05050102010706020507" pitchFamily="18" charset="2"/>
                        <a:buChar char=""/>
                      </a:pPr>
                      <a:r>
                        <a:rPr lang="es-MX" sz="1400" b="0" dirty="0">
                          <a:effectLst/>
                          <a:latin typeface="Arial" panose="020B0604020202020204" pitchFamily="34" charset="0"/>
                          <a:cs typeface="Arial" panose="020B0604020202020204" pitchFamily="34" charset="0"/>
                        </a:rPr>
                        <a:t>CD</a:t>
                      </a:r>
                    </a:p>
                    <a:p>
                      <a:pPr marL="342900" lvl="0" indent="-342900">
                        <a:lnSpc>
                          <a:spcPct val="107000"/>
                        </a:lnSpc>
                        <a:buFont typeface="Symbol" panose="05050102010706020507" pitchFamily="18" charset="2"/>
                        <a:buChar char=""/>
                      </a:pPr>
                      <a:r>
                        <a:rPr lang="es-MX" sz="1400" b="0" dirty="0">
                          <a:effectLst/>
                          <a:latin typeface="Arial" panose="020B0604020202020204" pitchFamily="34" charset="0"/>
                          <a:cs typeface="Arial" panose="020B0604020202020204" pitchFamily="34" charset="0"/>
                        </a:rPr>
                        <a:t>Pedazo de cartón.</a:t>
                      </a:r>
                    </a:p>
                    <a:p>
                      <a:pPr marL="342900" lvl="0" indent="-342900">
                        <a:lnSpc>
                          <a:spcPct val="107000"/>
                        </a:lnSpc>
                        <a:spcAft>
                          <a:spcPts val="800"/>
                        </a:spcAft>
                        <a:buFont typeface="Symbol" panose="05050102010706020507" pitchFamily="18" charset="2"/>
                        <a:buChar char=""/>
                      </a:pPr>
                      <a:r>
                        <a:rPr lang="es-MX" sz="1400" b="0" dirty="0">
                          <a:effectLst/>
                          <a:latin typeface="Arial" panose="020B0604020202020204" pitchFamily="34" charset="0"/>
                          <a:cs typeface="Arial" panose="020B0604020202020204" pitchFamily="34" charset="0"/>
                        </a:rPr>
                        <a:t>Lámpara. </a:t>
                      </a:r>
                    </a:p>
                    <a:p>
                      <a:pPr>
                        <a:lnSpc>
                          <a:spcPct val="107000"/>
                        </a:lnSpc>
                        <a:spcAft>
                          <a:spcPts val="800"/>
                        </a:spcAft>
                      </a:pPr>
                      <a:r>
                        <a:rPr lang="es-MX" sz="1400" i="1" dirty="0">
                          <a:effectLst/>
                          <a:latin typeface="Arial" panose="020B0604020202020204" pitchFamily="34" charset="0"/>
                          <a:cs typeface="Arial" panose="020B0604020202020204" pitchFamily="34" charset="0"/>
                        </a:rPr>
                        <a:t>Observaciones:</a:t>
                      </a:r>
                    </a:p>
                    <a:p>
                      <a:pPr marL="342900" lvl="0" indent="-342900">
                        <a:lnSpc>
                          <a:spcPct val="107000"/>
                        </a:lnSpc>
                        <a:buFont typeface="+mj-lt"/>
                        <a:buAutoNum type="arabicPeriod"/>
                      </a:pPr>
                      <a:r>
                        <a:rPr lang="es-MX" sz="1400" b="0" dirty="0">
                          <a:effectLst/>
                          <a:latin typeface="Arial" panose="020B0604020202020204" pitchFamily="34" charset="0"/>
                          <a:cs typeface="Arial" panose="020B0604020202020204" pitchFamily="34" charset="0"/>
                        </a:rPr>
                        <a:t>Se recorta un pedazo de cartón al tamaño del centro del cd.</a:t>
                      </a:r>
                    </a:p>
                    <a:p>
                      <a:pPr marL="342900" lvl="0" indent="-342900">
                        <a:lnSpc>
                          <a:spcPct val="107000"/>
                        </a:lnSpc>
                        <a:buFont typeface="+mj-lt"/>
                        <a:buAutoNum type="arabicPeriod"/>
                      </a:pPr>
                      <a:r>
                        <a:rPr lang="es-MX" sz="1400" b="0" dirty="0">
                          <a:effectLst/>
                          <a:latin typeface="Arial" panose="020B0604020202020204" pitchFamily="34" charset="0"/>
                          <a:cs typeface="Arial" panose="020B0604020202020204" pitchFamily="34" charset="0"/>
                        </a:rPr>
                        <a:t>Se pega el cartón.</a:t>
                      </a:r>
                    </a:p>
                    <a:p>
                      <a:pPr marL="342900" lvl="0" indent="-342900">
                        <a:lnSpc>
                          <a:spcPct val="107000"/>
                        </a:lnSpc>
                        <a:buFont typeface="+mj-lt"/>
                        <a:buAutoNum type="arabicPeriod"/>
                      </a:pPr>
                      <a:r>
                        <a:rPr lang="es-MX" sz="1400" b="0" dirty="0">
                          <a:effectLst/>
                          <a:latin typeface="Arial" panose="020B0604020202020204" pitchFamily="34" charset="0"/>
                          <a:cs typeface="Arial" panose="020B0604020202020204" pitchFamily="34" charset="0"/>
                        </a:rPr>
                        <a:t>Al CD se le quita la caratula para que quede transparente.</a:t>
                      </a:r>
                    </a:p>
                    <a:p>
                      <a:pPr marL="342900" lvl="0" indent="-342900">
                        <a:lnSpc>
                          <a:spcPct val="107000"/>
                        </a:lnSpc>
                        <a:buFont typeface="+mj-lt"/>
                        <a:buAutoNum type="arabicPeriod"/>
                      </a:pPr>
                      <a:r>
                        <a:rPr lang="es-MX" sz="1400" b="0" dirty="0">
                          <a:effectLst/>
                          <a:latin typeface="Arial" panose="020B0604020202020204" pitchFamily="34" charset="0"/>
                          <a:cs typeface="Arial" panose="020B0604020202020204" pitchFamily="34" charset="0"/>
                        </a:rPr>
                        <a:t>Se proyecta la luz hacia el CD.</a:t>
                      </a:r>
                    </a:p>
                    <a:p>
                      <a:pPr marL="342900" lvl="0" indent="-342900">
                        <a:lnSpc>
                          <a:spcPct val="107000"/>
                        </a:lnSpc>
                        <a:spcAft>
                          <a:spcPts val="800"/>
                        </a:spcAft>
                        <a:buFont typeface="+mj-lt"/>
                        <a:buAutoNum type="arabicPeriod"/>
                      </a:pPr>
                      <a:r>
                        <a:rPr lang="es-MX" sz="1400" b="0" dirty="0">
                          <a:effectLst/>
                          <a:latin typeface="Arial" panose="020B0604020202020204" pitchFamily="34" charset="0"/>
                          <a:cs typeface="Arial" panose="020B0604020202020204" pitchFamily="34" charset="0"/>
                        </a:rPr>
                        <a:t>Se mueve la lampara para apreciar el arcoíris que se proyecta.</a:t>
                      </a:r>
                      <a:endParaRPr lang="es-MX" sz="1400" b="0" dirty="0">
                        <a:effectLst/>
                        <a:latin typeface="Arial" panose="020B0604020202020204" pitchFamily="34" charset="0"/>
                        <a:ea typeface="Calibri" panose="020F0502020204030204" pitchFamily="34" charset="0"/>
                        <a:cs typeface="Arial" panose="020B0604020202020204" pitchFamily="34" charset="0"/>
                      </a:endParaRPr>
                    </a:p>
                  </a:txBody>
                  <a:tcPr marL="9554" marR="9554" marT="0" marB="0"/>
                </a:tc>
                <a:tc>
                  <a:txBody>
                    <a:bodyPr/>
                    <a:lstStyle/>
                    <a:p>
                      <a:pPr>
                        <a:lnSpc>
                          <a:spcPct val="107000"/>
                        </a:lnSpc>
                        <a:spcAft>
                          <a:spcPts val="800"/>
                        </a:spcAft>
                      </a:pPr>
                      <a:r>
                        <a:rPr lang="es-MX" sz="1400" dirty="0">
                          <a:effectLst/>
                          <a:latin typeface="Arial" panose="020B0604020202020204" pitchFamily="34" charset="0"/>
                          <a:cs typeface="Arial" panose="020B0604020202020204" pitchFamily="34" charset="0"/>
                        </a:rPr>
                        <a:t>¿Por qué es que se ve un arcoíris?</a:t>
                      </a:r>
                    </a:p>
                    <a:p>
                      <a:pPr>
                        <a:lnSpc>
                          <a:spcPct val="107000"/>
                        </a:lnSpc>
                        <a:spcAft>
                          <a:spcPts val="800"/>
                        </a:spcAft>
                      </a:pPr>
                      <a:r>
                        <a:rPr lang="es-MX" sz="1400" dirty="0">
                          <a:effectLst/>
                          <a:latin typeface="Arial" panose="020B0604020202020204" pitchFamily="34" charset="0"/>
                          <a:cs typeface="Arial" panose="020B0604020202020204" pitchFamily="34" charset="0"/>
                        </a:rPr>
                        <a:t>¿Cómo es que rebota la luz?</a:t>
                      </a:r>
                    </a:p>
                    <a:p>
                      <a:pPr>
                        <a:lnSpc>
                          <a:spcPct val="107000"/>
                        </a:lnSpc>
                        <a:spcAft>
                          <a:spcPts val="800"/>
                        </a:spcAft>
                      </a:pPr>
                      <a:r>
                        <a:rPr lang="es-MX" sz="1400" dirty="0">
                          <a:effectLst/>
                          <a:latin typeface="Arial" panose="020B0604020202020204" pitchFamily="34" charset="0"/>
                          <a:cs typeface="Arial" panose="020B0604020202020204" pitchFamily="34" charset="0"/>
                        </a:rPr>
                        <a:t>¿Funcionará igual con la luz del sol?</a:t>
                      </a:r>
                    </a:p>
                    <a:p>
                      <a:pPr>
                        <a:lnSpc>
                          <a:spcPct val="107000"/>
                        </a:lnSpc>
                        <a:spcAft>
                          <a:spcPts val="800"/>
                        </a:spcAft>
                      </a:pPr>
                      <a:r>
                        <a:rPr lang="es-MX" sz="14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9554" marR="9554" marT="0" marB="0"/>
                </a:tc>
                <a:tc>
                  <a:txBody>
                    <a:bodyPr/>
                    <a:lstStyle/>
                    <a:p>
                      <a:pPr algn="just">
                        <a:spcAft>
                          <a:spcPts val="2250"/>
                        </a:spcAft>
                      </a:pPr>
                      <a:r>
                        <a:rPr lang="es-MX" sz="1400" dirty="0">
                          <a:effectLst/>
                          <a:latin typeface="Arial" panose="020B0604020202020204" pitchFamily="34" charset="0"/>
                          <a:cs typeface="Arial" panose="020B0604020202020204" pitchFamily="34" charset="0"/>
                        </a:rPr>
                        <a:t>El motivo por el que aparece primeramente un arcoíris en un CD, es porque el CD está compuesto de varias capas o compuestos de los que está hecho. Al pasar la luz del sol a la superficie del CD, refleja la luz en diferentes direcciones. El rayo de sol, hace que se separe la luz blanca en todos los colores que la componen, formando patrones. A estos patrones se les denomina patrones de interferencia. Los rayos de sol al chocar con el CD, permiten la refracción de la luz. (Colomé, 2021)</a:t>
                      </a:r>
                    </a:p>
                    <a:p>
                      <a:pPr>
                        <a:spcAft>
                          <a:spcPts val="1200"/>
                        </a:spcAft>
                      </a:pPr>
                      <a:r>
                        <a:rPr lang="es-MX" sz="1400" dirty="0">
                          <a:effectLst/>
                          <a:latin typeface="Arial" panose="020B0604020202020204" pitchFamily="34" charset="0"/>
                          <a:cs typeface="Arial" panose="020B0604020202020204" pitchFamily="34" charset="0"/>
                        </a:rPr>
                        <a:t>Cuando la luz incide sobre un CD, no lo hace sobre una superficie lisa, sino que lo hace sobre una superficie completamente rugosa y llena de agujeros. La luz, en este caso no rebotaría limpiamente. Las ondas comenzarían a reflejarse en todas las direcciones, y empezarían a interferir unas con otras. En dicha interferencia, las ondas pueden combinarse para formar nuevas ondas con propiedades diferentes al haz de la luz original, en concreto con distintas frecuencias (colores). (Dávila, 2018)</a:t>
                      </a:r>
                    </a:p>
                    <a:p>
                      <a:pPr>
                        <a:spcAft>
                          <a:spcPts val="1200"/>
                        </a:spcAft>
                      </a:pPr>
                      <a:r>
                        <a:rPr lang="es-MX" sz="1400" dirty="0">
                          <a:effectLst/>
                          <a:latin typeface="Arial" panose="020B0604020202020204" pitchFamily="34" charset="0"/>
                          <a:cs typeface="Arial" panose="020B0604020202020204" pitchFamily="34" charset="0"/>
                        </a:rPr>
                        <a:t>Sé que el CD tiene pequeñas fosetas/burbujas (el orden de tamaño es de micrómetros). Así que cuando brilla una luz en el CD, veo diferentes colores y están cambiando muevo el disco, que es porque cambio el ángulo </a:t>
                      </a:r>
                      <a:r>
                        <a:rPr lang="es-MX" sz="1400" dirty="0" err="1">
                          <a:effectLst/>
                          <a:latin typeface="Arial" panose="020B0604020202020204" pitchFamily="34" charset="0"/>
                          <a:cs typeface="Arial" panose="020B0604020202020204" pitchFamily="34" charset="0"/>
                        </a:rPr>
                        <a:t>θθ</a:t>
                      </a:r>
                      <a:r>
                        <a:rPr lang="es-MX" sz="1400" dirty="0">
                          <a:effectLst/>
                          <a:latin typeface="Arial" panose="020B0604020202020204" pitchFamily="34" charset="0"/>
                          <a:cs typeface="Arial" panose="020B0604020202020204" pitchFamily="34" charset="0"/>
                        </a:rPr>
                        <a:t> entre mis ojos y el disco; que es seguido por la condición de </a:t>
                      </a:r>
                      <a:r>
                        <a:rPr lang="es-MX" sz="1400" u="sng" dirty="0">
                          <a:effectLst/>
                          <a:latin typeface="Arial" panose="020B0604020202020204" pitchFamily="34" charset="0"/>
                          <a:cs typeface="Arial" panose="020B0604020202020204" pitchFamily="34" charset="0"/>
                          <a:hlinkClick r:id="rId2"/>
                        </a:rPr>
                        <a:t>difracción</a:t>
                      </a:r>
                      <a:r>
                        <a:rPr lang="es-MX" sz="1400" dirty="0">
                          <a:effectLst/>
                          <a:latin typeface="Arial" panose="020B0604020202020204" pitchFamily="34" charset="0"/>
                          <a:cs typeface="Arial" panose="020B0604020202020204" pitchFamily="34" charset="0"/>
                        </a:rPr>
                        <a:t>: (Waller, 2019)</a:t>
                      </a:r>
                      <a:endParaRPr lang="es-MX" sz="1400" dirty="0">
                        <a:effectLst/>
                        <a:latin typeface="Arial" panose="020B0604020202020204" pitchFamily="34" charset="0"/>
                        <a:ea typeface="Times New Roman" panose="02020603050405020304" pitchFamily="18" charset="0"/>
                        <a:cs typeface="Arial" panose="020B0604020202020204" pitchFamily="34" charset="0"/>
                      </a:endParaRPr>
                    </a:p>
                  </a:txBody>
                  <a:tcPr marL="9554" marR="9554" marT="0" marB="0"/>
                </a:tc>
                <a:extLst>
                  <a:ext uri="{0D108BD9-81ED-4DB2-BD59-A6C34878D82A}">
                    <a16:rowId xmlns:a16="http://schemas.microsoft.com/office/drawing/2014/main" val="3545637061"/>
                  </a:ext>
                </a:extLst>
              </a:tr>
            </a:tbl>
          </a:graphicData>
        </a:graphic>
      </p:graphicFrame>
      <p:pic>
        <p:nvPicPr>
          <p:cNvPr id="3077" name="Imagen 2" descr="Un cd de musica&#10;&#10;Descripción generada automáticamente con confianza baja">
            <a:extLst>
              <a:ext uri="{FF2B5EF4-FFF2-40B4-BE49-F238E27FC236}">
                <a16:creationId xmlns:a16="http://schemas.microsoft.com/office/drawing/2014/main" id="{B6AD32A2-89F0-4D77-A516-1BB85F12B9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8950" y="-16795750"/>
            <a:ext cx="12094072" cy="2657475"/>
          </a:xfrm>
          <a:prstGeom prst="rect">
            <a:avLst/>
          </a:prstGeom>
          <a:noFill/>
          <a:extLst>
            <a:ext uri="{909E8E84-426E-40DD-AFC4-6F175D3DCCD1}">
              <a14:hiddenFill xmlns:a14="http://schemas.microsoft.com/office/drawing/2010/main">
                <a:solidFill>
                  <a:srgbClr val="FFFFFF"/>
                </a:solidFill>
              </a14:hiddenFill>
            </a:ext>
          </a:extLst>
        </p:spPr>
      </p:pic>
      <p:pic>
        <p:nvPicPr>
          <p:cNvPr id="3076" name="Imagen 3" descr="Una taza de vino y una copa&#10;&#10;Descripción generada automáticamente con confianza media">
            <a:extLst>
              <a:ext uri="{FF2B5EF4-FFF2-40B4-BE49-F238E27FC236}">
                <a16:creationId xmlns:a16="http://schemas.microsoft.com/office/drawing/2014/main" id="{CF5ABC1C-71C6-4B51-938C-087C45D529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8950" y="-16795750"/>
            <a:ext cx="12209804" cy="1504950"/>
          </a:xfrm>
          <a:prstGeom prst="rect">
            <a:avLst/>
          </a:prstGeom>
          <a:noFill/>
          <a:extLst>
            <a:ext uri="{909E8E84-426E-40DD-AFC4-6F175D3DCCD1}">
              <a14:hiddenFill xmlns:a14="http://schemas.microsoft.com/office/drawing/2010/main">
                <a:solidFill>
                  <a:srgbClr val="FFFFFF"/>
                </a:solidFill>
              </a14:hiddenFill>
            </a:ext>
          </a:extLst>
        </p:spPr>
      </p:pic>
      <p:pic>
        <p:nvPicPr>
          <p:cNvPr id="3075" name="Imagen 5" descr="Imagen que contiene tabla, interior, computadora, computer&#10;&#10;Descripción generada automáticamente">
            <a:extLst>
              <a:ext uri="{FF2B5EF4-FFF2-40B4-BE49-F238E27FC236}">
                <a16:creationId xmlns:a16="http://schemas.microsoft.com/office/drawing/2014/main" id="{DD47E3A0-C6C2-4EB1-A2FC-A2B1EFF89C0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8950" y="-16795750"/>
            <a:ext cx="11804740" cy="2609850"/>
          </a:xfrm>
          <a:prstGeom prst="rect">
            <a:avLst/>
          </a:prstGeom>
          <a:noFill/>
          <a:extLst>
            <a:ext uri="{909E8E84-426E-40DD-AFC4-6F175D3DCCD1}">
              <a14:hiddenFill xmlns:a14="http://schemas.microsoft.com/office/drawing/2010/main">
                <a:solidFill>
                  <a:srgbClr val="FFFFFF"/>
                </a:solidFill>
              </a14:hiddenFill>
            </a:ext>
          </a:extLst>
        </p:spPr>
      </p:pic>
      <p:pic>
        <p:nvPicPr>
          <p:cNvPr id="3074" name="Imagen 6" descr="Un huevo en la mano&#10;&#10;Descripción generada automáticamente con confianza media">
            <a:extLst>
              <a:ext uri="{FF2B5EF4-FFF2-40B4-BE49-F238E27FC236}">
                <a16:creationId xmlns:a16="http://schemas.microsoft.com/office/drawing/2014/main" id="{8034ECC0-A204-44F2-A78D-97C76C6EB9D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68950" y="-16795750"/>
            <a:ext cx="12094072" cy="1905000"/>
          </a:xfrm>
          <a:prstGeom prst="rect">
            <a:avLst/>
          </a:prstGeom>
          <a:noFill/>
          <a:extLst>
            <a:ext uri="{909E8E84-426E-40DD-AFC4-6F175D3DCCD1}">
              <a14:hiddenFill xmlns:a14="http://schemas.microsoft.com/office/drawing/2010/main">
                <a:solidFill>
                  <a:srgbClr val="FFFFFF"/>
                </a:solidFill>
              </a14:hiddenFill>
            </a:ext>
          </a:extLst>
        </p:spPr>
      </p:pic>
      <p:pic>
        <p:nvPicPr>
          <p:cNvPr id="3073" name="Imagen 4" descr="Un plato con un tazón blanco con azul&#10;&#10;Descripción generada automáticamente con confianza media">
            <a:extLst>
              <a:ext uri="{FF2B5EF4-FFF2-40B4-BE49-F238E27FC236}">
                <a16:creationId xmlns:a16="http://schemas.microsoft.com/office/drawing/2014/main" id="{B3394369-E908-4562-9117-5FC08BD3307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68950" y="-16795750"/>
            <a:ext cx="12209804" cy="26765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6">
            <a:extLst>
              <a:ext uri="{FF2B5EF4-FFF2-40B4-BE49-F238E27FC236}">
                <a16:creationId xmlns:a16="http://schemas.microsoft.com/office/drawing/2014/main" id="{99969CCB-5491-4094-91A9-57B2EAFFBC06}"/>
              </a:ext>
            </a:extLst>
          </p:cNvPr>
          <p:cNvSpPr>
            <a:spLocks noChangeArrowheads="1"/>
          </p:cNvSpPr>
          <p:nvPr/>
        </p:nvSpPr>
        <p:spPr bwMode="auto">
          <a:xfrm>
            <a:off x="5568950" y="-16795750"/>
            <a:ext cx="7406895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MX"/>
          </a:p>
        </p:txBody>
      </p:sp>
      <p:sp>
        <p:nvSpPr>
          <p:cNvPr id="6" name="Rectangle 7">
            <a:extLst>
              <a:ext uri="{FF2B5EF4-FFF2-40B4-BE49-F238E27FC236}">
                <a16:creationId xmlns:a16="http://schemas.microsoft.com/office/drawing/2014/main" id="{090A31B4-3FEC-4C7E-B229-FC1C6DD9BA9D}"/>
              </a:ext>
            </a:extLst>
          </p:cNvPr>
          <p:cNvSpPr>
            <a:spLocks noChangeArrowheads="1"/>
          </p:cNvSpPr>
          <p:nvPr/>
        </p:nvSpPr>
        <p:spPr bwMode="auto">
          <a:xfrm>
            <a:off x="5568950" y="-17317949"/>
            <a:ext cx="74068956" cy="2415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1600" b="0" i="0" u="none" strike="noStrike" cap="none" normalizeH="0" baseline="0">
                <a:ln>
                  <a:noFill/>
                </a:ln>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Referencias</a:t>
            </a:r>
            <a:endParaRPr kumimoji="0" lang="es-MX" altLang="es-MX" sz="1600" b="0" i="0" u="none" strike="noStrike" cap="none" normalizeH="0" baseline="0">
              <a:ln>
                <a:noFill/>
              </a:ln>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Botero, M. (20 de abril de 2020). </a:t>
            </a:r>
            <a:r>
              <a:rPr kumimoji="0" lang="es-ES" altLang="es-MX" sz="11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reto experimenta </a:t>
            </a: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Obtenido de reto experimenta: https://retoexperimenta.es/2020/como-mover-pompas-jabon-globo/</a:t>
            </a:r>
            <a:endParaRPr kumimoji="0" lang="es-MX" altLang="es-MX"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11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Ciensación</a:t>
            </a: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(s.f.). Obtenido de Ciensación: https://ciensacion.org/experimento_manos_en_la_masa/e5051p_magneticReach.html</a:t>
            </a:r>
            <a:endParaRPr kumimoji="0" lang="es-MX" altLang="es-MX"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Colomé, L. (2021). </a:t>
            </a:r>
            <a:r>
              <a:rPr kumimoji="0" lang="es-ES" altLang="es-MX" sz="11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Mamiexperimentos</a:t>
            </a: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Obtenido de Mamiexperimentos: https://mamiexperimentos.com/experimentos-cientificos/infantil/como-hacer-un-arco-iris-con-un-cd/</a:t>
            </a:r>
            <a:endParaRPr kumimoji="0" lang="es-MX" altLang="es-MX"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Dávila, J. M. (2 de octubre de 2018). </a:t>
            </a:r>
            <a:r>
              <a:rPr kumimoji="0" lang="es-ES" altLang="es-MX" sz="11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Quora</a:t>
            </a: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Obtenido de Quora: https://es.quora.com/Por-qu%C3%A9-un-CD-refleja-los-colores-del-arco-iris</a:t>
            </a:r>
            <a:endParaRPr kumimoji="0" lang="es-MX" altLang="es-MX"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11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educa con big bang</a:t>
            </a: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(agosto de 2016). Obtenido de educa con big bang: https://educaconbigbang.com/2016/08/pincha-globo-una-lupa-calor-del-sol/</a:t>
            </a:r>
            <a:endParaRPr kumimoji="0" lang="es-MX" altLang="es-MX"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11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la cocina</a:t>
            </a: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(s.f.). Obtenido de En la cocina: http://www3.gobiernodecanarias.org/medusa/contenidosdigitales/programasflash/cnice/Primaria/Artistica_musica/Reutilizar_tocar/botellofono.htm</a:t>
            </a:r>
            <a:endParaRPr kumimoji="0" lang="es-MX" altLang="es-MX"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Gedo7. (s.f.). </a:t>
            </a:r>
            <a:r>
              <a:rPr kumimoji="0" lang="es-ES" altLang="es-MX" sz="11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Brainly</a:t>
            </a: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Obtenido de Brainly: https://brainly.lat/tarea/1656245</a:t>
            </a:r>
            <a:endParaRPr kumimoji="0" lang="es-MX" altLang="es-MX"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11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Investigación y ciencia</a:t>
            </a: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(febrero de 2020). Obtenido de Investigación y ciencia: https://www.investigacionyciencia.es/revistas/investigacion-y-ciencia/escapar-de-un-agujero-negro-791/cuando-las-copas-cantan-18268</a:t>
            </a:r>
            <a:endParaRPr kumimoji="0" lang="es-MX" altLang="es-MX"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Sebastian, R. (26 de junio de 2014). </a:t>
            </a:r>
            <a:r>
              <a:rPr kumimoji="0" lang="es-ES" altLang="es-MX" sz="11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experimentos caseros</a:t>
            </a: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Obtenido de experimentos caseros : http://experimentoscaserosparaninos.blogspot.com/2014/06/electricidad-estatica-y-burbuja-de-jabon.html</a:t>
            </a:r>
            <a:endParaRPr kumimoji="0" lang="es-MX" altLang="es-MX"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Waller, F. (6 de marzo de 2019). </a:t>
            </a:r>
            <a:r>
              <a:rPr kumimoji="0" lang="es-ES" altLang="es-MX" sz="11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i-Ciencias</a:t>
            </a:r>
            <a:r>
              <a:rPr kumimoji="0" lang="es-ES"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Obtenido de i-Ciencias: Fuente: https://www.i-ciencias.com/pregunta/135482/-por-que-vemos-un-arco-iris-de-colores-reflejado-en-un-cd-o-dvd-</a:t>
            </a:r>
            <a:endParaRPr kumimoji="0" lang="es-MX" altLang="es-MX"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a:ln>
                <a:noFill/>
              </a:ln>
              <a:solidFill>
                <a:schemeClr val="tx1"/>
              </a:solidFill>
              <a:effectLst/>
              <a:latin typeface="Arial" panose="020B0604020202020204" pitchFamily="34" charset="0"/>
            </a:endParaRPr>
          </a:p>
        </p:txBody>
      </p:sp>
      <p:pic>
        <p:nvPicPr>
          <p:cNvPr id="8" name="Imagen 7" descr="Un cd de musica&#10;&#10;Descripción generada automáticamente con confianza baja">
            <a:extLst>
              <a:ext uri="{FF2B5EF4-FFF2-40B4-BE49-F238E27FC236}">
                <a16:creationId xmlns:a16="http://schemas.microsoft.com/office/drawing/2014/main" id="{9E2579D8-DF9D-41A3-8FA0-7EA594AED7D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106810" y="2027613"/>
            <a:ext cx="3171327" cy="4228436"/>
          </a:xfrm>
          <a:prstGeom prst="rect">
            <a:avLst/>
          </a:prstGeom>
        </p:spPr>
      </p:pic>
    </p:spTree>
    <p:extLst>
      <p:ext uri="{BB962C8B-B14F-4D97-AF65-F5344CB8AC3E}">
        <p14:creationId xmlns:p14="http://schemas.microsoft.com/office/powerpoint/2010/main" val="2937862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a 4">
            <a:extLst>
              <a:ext uri="{FF2B5EF4-FFF2-40B4-BE49-F238E27FC236}">
                <a16:creationId xmlns:a16="http://schemas.microsoft.com/office/drawing/2014/main" id="{A87D5865-782C-422D-BE0C-4A7A1010A2FB}"/>
              </a:ext>
            </a:extLst>
          </p:cNvPr>
          <p:cNvGraphicFramePr>
            <a:graphicFrameLocks noGrp="1"/>
          </p:cNvGraphicFramePr>
          <p:nvPr>
            <p:extLst>
              <p:ext uri="{D42A27DB-BD31-4B8C-83A1-F6EECF244321}">
                <p14:modId xmlns:p14="http://schemas.microsoft.com/office/powerpoint/2010/main" val="853612031"/>
              </p:ext>
            </p:extLst>
          </p:nvPr>
        </p:nvGraphicFramePr>
        <p:xfrm>
          <a:off x="201706" y="551330"/>
          <a:ext cx="11739282" cy="6454416"/>
        </p:xfrm>
        <a:graphic>
          <a:graphicData uri="http://schemas.openxmlformats.org/drawingml/2006/table">
            <a:tbl>
              <a:tblPr firstRow="1" firstCol="1" bandRow="1"/>
              <a:tblGrid>
                <a:gridCol w="3027587">
                  <a:extLst>
                    <a:ext uri="{9D8B030D-6E8A-4147-A177-3AD203B41FA5}">
                      <a16:colId xmlns:a16="http://schemas.microsoft.com/office/drawing/2014/main" val="4013380759"/>
                    </a:ext>
                  </a:extLst>
                </a:gridCol>
                <a:gridCol w="4381742">
                  <a:extLst>
                    <a:ext uri="{9D8B030D-6E8A-4147-A177-3AD203B41FA5}">
                      <a16:colId xmlns:a16="http://schemas.microsoft.com/office/drawing/2014/main" val="105724971"/>
                    </a:ext>
                  </a:extLst>
                </a:gridCol>
                <a:gridCol w="4329953">
                  <a:extLst>
                    <a:ext uri="{9D8B030D-6E8A-4147-A177-3AD203B41FA5}">
                      <a16:colId xmlns:a16="http://schemas.microsoft.com/office/drawing/2014/main" val="2026431204"/>
                    </a:ext>
                  </a:extLst>
                </a:gridCol>
              </a:tblGrid>
              <a:tr h="6078070">
                <a:tc>
                  <a:txBody>
                    <a:bodyPr/>
                    <a:lstStyle/>
                    <a:p>
                      <a:pPr algn="l" fontAlgn="t">
                        <a:lnSpc>
                          <a:spcPct val="107000"/>
                        </a:lnSpc>
                        <a:spcBef>
                          <a:spcPts val="0"/>
                        </a:spcBef>
                        <a:spcAft>
                          <a:spcPts val="800"/>
                        </a:spcAft>
                      </a:pPr>
                      <a:r>
                        <a:rPr lang="es-MX" sz="1400" b="1" i="1"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Fenómeno de sonido</a:t>
                      </a:r>
                      <a:endParaRPr lang="es-MX" sz="1400" b="0" i="0" u="none" strike="noStrike" dirty="0">
                        <a:solidFill>
                          <a:schemeClr val="bg1"/>
                        </a:solidFill>
                        <a:effectLst/>
                        <a:latin typeface="Arial" panose="020B0604020202020204" pitchFamily="34" charset="0"/>
                        <a:cs typeface="Arial" panose="020B0604020202020204" pitchFamily="34" charset="0"/>
                      </a:endParaRPr>
                    </a:p>
                    <a:p>
                      <a:pPr algn="l" fontAlgn="t">
                        <a:lnSpc>
                          <a:spcPct val="107000"/>
                        </a:lnSpc>
                        <a:spcBef>
                          <a:spcPts val="0"/>
                        </a:spcBef>
                        <a:spcAft>
                          <a:spcPts val="800"/>
                        </a:spcAft>
                      </a:pPr>
                      <a:r>
                        <a:rPr lang="es-MX" sz="1400" b="0" i="0"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Se va a escuchar diferente sonido en cada vaso, debido a la cantidad de agua que tiene cada uno.</a:t>
                      </a:r>
                      <a:endParaRPr lang="es-MX" sz="1400" b="0" i="0" u="none" strike="noStrike" dirty="0">
                        <a:solidFill>
                          <a:schemeClr val="bg1"/>
                        </a:solidFill>
                        <a:effectLst/>
                        <a:latin typeface="Arial" panose="020B0604020202020204" pitchFamily="34" charset="0"/>
                        <a:cs typeface="Arial" panose="020B0604020202020204" pitchFamily="34" charset="0"/>
                      </a:endParaRPr>
                    </a:p>
                    <a:p>
                      <a:pPr algn="l" fontAlgn="t">
                        <a:lnSpc>
                          <a:spcPct val="107000"/>
                        </a:lnSpc>
                        <a:spcBef>
                          <a:spcPts val="0"/>
                        </a:spcBef>
                        <a:spcAft>
                          <a:spcPts val="800"/>
                        </a:spcAft>
                      </a:pPr>
                      <a:r>
                        <a:rPr lang="es-MX" sz="1400" b="1" i="1"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Materiales:</a:t>
                      </a:r>
                      <a:endParaRPr lang="es-MX" sz="1400" b="0" i="0" u="none" strike="noStrike" dirty="0">
                        <a:solidFill>
                          <a:schemeClr val="bg1"/>
                        </a:solidFill>
                        <a:effectLst/>
                        <a:latin typeface="Arial" panose="020B0604020202020204" pitchFamily="34" charset="0"/>
                        <a:cs typeface="Arial" panose="020B0604020202020204" pitchFamily="34" charset="0"/>
                      </a:endParaRPr>
                    </a:p>
                    <a:p>
                      <a:pPr marL="347472" indent="-347472" algn="l" fontAlgn="t">
                        <a:lnSpc>
                          <a:spcPct val="107000"/>
                        </a:lnSpc>
                        <a:spcBef>
                          <a:spcPts val="0"/>
                        </a:spcBef>
                        <a:spcAft>
                          <a:spcPts val="0"/>
                        </a:spcAft>
                        <a:buFont typeface="Arial" panose="020B0604020202020204" pitchFamily="34" charset="0"/>
                        <a:buChar char="•"/>
                      </a:pPr>
                      <a:r>
                        <a:rPr lang="es-MX" sz="1400" b="0" i="0"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4 vasos de vidrio.</a:t>
                      </a:r>
                      <a:endParaRPr lang="es-MX" sz="1400" b="0" i="0" u="none" strike="noStrike" dirty="0">
                        <a:solidFill>
                          <a:schemeClr val="bg1"/>
                        </a:solidFill>
                        <a:effectLst/>
                        <a:latin typeface="Arial" panose="020B0604020202020204" pitchFamily="34" charset="0"/>
                        <a:cs typeface="Arial" panose="020B0604020202020204" pitchFamily="34" charset="0"/>
                      </a:endParaRPr>
                    </a:p>
                    <a:p>
                      <a:pPr marL="347472" indent="-347472" algn="l" fontAlgn="t">
                        <a:lnSpc>
                          <a:spcPct val="107000"/>
                        </a:lnSpc>
                        <a:spcBef>
                          <a:spcPts val="0"/>
                        </a:spcBef>
                        <a:spcAft>
                          <a:spcPts val="0"/>
                        </a:spcAft>
                        <a:buFont typeface="Arial" panose="020B0604020202020204" pitchFamily="34" charset="0"/>
                        <a:buChar char="•"/>
                      </a:pPr>
                      <a:r>
                        <a:rPr lang="es-MX" sz="1400" b="0" i="0"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Agua</a:t>
                      </a:r>
                      <a:endParaRPr lang="es-MX" sz="1400" b="0" i="0" u="none" strike="noStrike" dirty="0">
                        <a:solidFill>
                          <a:schemeClr val="bg1"/>
                        </a:solidFill>
                        <a:effectLst/>
                        <a:latin typeface="Arial" panose="020B0604020202020204" pitchFamily="34" charset="0"/>
                        <a:cs typeface="Arial" panose="020B0604020202020204" pitchFamily="34" charset="0"/>
                      </a:endParaRPr>
                    </a:p>
                    <a:p>
                      <a:pPr marL="347472" indent="-347472" algn="l" fontAlgn="t">
                        <a:lnSpc>
                          <a:spcPct val="107000"/>
                        </a:lnSpc>
                        <a:spcBef>
                          <a:spcPts val="0"/>
                        </a:spcBef>
                        <a:spcAft>
                          <a:spcPts val="0"/>
                        </a:spcAft>
                        <a:buFont typeface="Arial" panose="020B0604020202020204" pitchFamily="34" charset="0"/>
                        <a:buChar char="•"/>
                      </a:pPr>
                      <a:r>
                        <a:rPr lang="es-MX" sz="1400" b="0" i="0"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Colorante.</a:t>
                      </a:r>
                      <a:endParaRPr lang="es-MX" sz="1400" b="0" i="0" u="none" strike="noStrike" dirty="0">
                        <a:solidFill>
                          <a:schemeClr val="bg1"/>
                        </a:solidFill>
                        <a:effectLst/>
                        <a:latin typeface="Arial" panose="020B0604020202020204" pitchFamily="34" charset="0"/>
                        <a:cs typeface="Arial" panose="020B0604020202020204" pitchFamily="34" charset="0"/>
                      </a:endParaRPr>
                    </a:p>
                    <a:p>
                      <a:pPr marL="347472" indent="-347472" algn="l" fontAlgn="t">
                        <a:lnSpc>
                          <a:spcPct val="107000"/>
                        </a:lnSpc>
                        <a:spcBef>
                          <a:spcPts val="0"/>
                        </a:spcBef>
                        <a:spcAft>
                          <a:spcPts val="800"/>
                        </a:spcAft>
                        <a:buFont typeface="Arial" panose="020B0604020202020204" pitchFamily="34" charset="0"/>
                        <a:buChar char="•"/>
                      </a:pPr>
                      <a:r>
                        <a:rPr lang="es-MX" sz="1400" b="0" i="0"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1 cuchara.</a:t>
                      </a:r>
                      <a:endParaRPr lang="es-MX" sz="1400" b="0" i="0" u="none" strike="noStrike" dirty="0">
                        <a:solidFill>
                          <a:schemeClr val="bg1"/>
                        </a:solidFill>
                        <a:effectLst/>
                        <a:latin typeface="Arial" panose="020B0604020202020204" pitchFamily="34" charset="0"/>
                        <a:cs typeface="Arial" panose="020B0604020202020204" pitchFamily="34" charset="0"/>
                      </a:endParaRPr>
                    </a:p>
                    <a:p>
                      <a:pPr algn="l" fontAlgn="t">
                        <a:lnSpc>
                          <a:spcPct val="107000"/>
                        </a:lnSpc>
                        <a:spcBef>
                          <a:spcPts val="0"/>
                        </a:spcBef>
                        <a:spcAft>
                          <a:spcPts val="800"/>
                        </a:spcAft>
                      </a:pPr>
                      <a:r>
                        <a:rPr lang="es-MX" sz="1400" b="1" i="1"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Observaciones: </a:t>
                      </a:r>
                      <a:endParaRPr lang="es-MX" sz="1400" b="0" i="0" u="none" strike="noStrike" dirty="0">
                        <a:solidFill>
                          <a:schemeClr val="bg1"/>
                        </a:solidFill>
                        <a:effectLst/>
                        <a:latin typeface="Arial" panose="020B0604020202020204" pitchFamily="34" charset="0"/>
                        <a:cs typeface="Arial" panose="020B0604020202020204" pitchFamily="34" charset="0"/>
                      </a:endParaRPr>
                    </a:p>
                    <a:p>
                      <a:pPr marL="347472" indent="-347472" algn="l" fontAlgn="t">
                        <a:lnSpc>
                          <a:spcPct val="107000"/>
                        </a:lnSpc>
                        <a:spcBef>
                          <a:spcPts val="0"/>
                        </a:spcBef>
                        <a:spcAft>
                          <a:spcPts val="0"/>
                        </a:spcAft>
                        <a:buFont typeface="+mj-lt"/>
                        <a:buAutoNum type="arabicPeriod"/>
                      </a:pPr>
                      <a:r>
                        <a:rPr lang="es-MX" sz="1400" b="0" i="0"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Se colocan los vasos en fila.</a:t>
                      </a:r>
                      <a:endParaRPr lang="es-MX" sz="1400" b="0" i="0" u="none" strike="noStrike" dirty="0">
                        <a:solidFill>
                          <a:schemeClr val="bg1"/>
                        </a:solidFill>
                        <a:effectLst/>
                        <a:latin typeface="Arial" panose="020B0604020202020204" pitchFamily="34" charset="0"/>
                        <a:cs typeface="Arial" panose="020B0604020202020204" pitchFamily="34" charset="0"/>
                      </a:endParaRPr>
                    </a:p>
                    <a:p>
                      <a:pPr marL="347472" indent="-347472" algn="l" fontAlgn="t">
                        <a:lnSpc>
                          <a:spcPct val="107000"/>
                        </a:lnSpc>
                        <a:spcBef>
                          <a:spcPts val="0"/>
                        </a:spcBef>
                        <a:spcAft>
                          <a:spcPts val="0"/>
                        </a:spcAft>
                        <a:buFont typeface="+mj-lt"/>
                        <a:buAutoNum type="arabicPeriod"/>
                      </a:pPr>
                      <a:r>
                        <a:rPr lang="es-MX" sz="1400" b="0" i="0"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Se les va vaciando agua en diferentes cantidades.</a:t>
                      </a:r>
                      <a:endParaRPr lang="es-MX" sz="1400" b="0" i="0" u="none" strike="noStrike" dirty="0">
                        <a:solidFill>
                          <a:schemeClr val="bg1"/>
                        </a:solidFill>
                        <a:effectLst/>
                        <a:latin typeface="Arial" panose="020B0604020202020204" pitchFamily="34" charset="0"/>
                        <a:cs typeface="Arial" panose="020B0604020202020204" pitchFamily="34" charset="0"/>
                      </a:endParaRPr>
                    </a:p>
                    <a:p>
                      <a:pPr marL="347472" indent="-347472" algn="l" fontAlgn="t">
                        <a:lnSpc>
                          <a:spcPct val="107000"/>
                        </a:lnSpc>
                        <a:spcBef>
                          <a:spcPts val="0"/>
                        </a:spcBef>
                        <a:spcAft>
                          <a:spcPts val="0"/>
                        </a:spcAft>
                        <a:buFont typeface="+mj-lt"/>
                        <a:buAutoNum type="arabicPeriod"/>
                      </a:pPr>
                      <a:r>
                        <a:rPr lang="es-MX" sz="1400" b="0" i="0"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Se les agrega colorante.</a:t>
                      </a:r>
                      <a:endParaRPr lang="es-MX" sz="1400" b="0" i="0" u="none" strike="noStrike" dirty="0">
                        <a:solidFill>
                          <a:schemeClr val="bg1"/>
                        </a:solidFill>
                        <a:effectLst/>
                        <a:latin typeface="Arial" panose="020B0604020202020204" pitchFamily="34" charset="0"/>
                        <a:cs typeface="Arial" panose="020B0604020202020204" pitchFamily="34" charset="0"/>
                      </a:endParaRPr>
                    </a:p>
                    <a:p>
                      <a:pPr marL="347472" indent="-347472" algn="l" fontAlgn="t">
                        <a:lnSpc>
                          <a:spcPct val="107000"/>
                        </a:lnSpc>
                        <a:spcBef>
                          <a:spcPts val="0"/>
                        </a:spcBef>
                        <a:spcAft>
                          <a:spcPts val="0"/>
                        </a:spcAft>
                        <a:buFont typeface="+mj-lt"/>
                        <a:buAutoNum type="arabicPeriod"/>
                      </a:pPr>
                      <a:r>
                        <a:rPr lang="es-MX" sz="1400" b="0" i="0"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Les revuelves.</a:t>
                      </a:r>
                      <a:endParaRPr lang="es-MX" sz="1400" b="0" i="0" u="none" strike="noStrike" dirty="0">
                        <a:solidFill>
                          <a:schemeClr val="bg1"/>
                        </a:solidFill>
                        <a:effectLst/>
                        <a:latin typeface="Arial" panose="020B0604020202020204" pitchFamily="34" charset="0"/>
                        <a:cs typeface="Arial" panose="020B0604020202020204" pitchFamily="34" charset="0"/>
                      </a:endParaRPr>
                    </a:p>
                    <a:p>
                      <a:pPr marL="347472" indent="-347472" algn="l" fontAlgn="t">
                        <a:lnSpc>
                          <a:spcPct val="107000"/>
                        </a:lnSpc>
                        <a:spcBef>
                          <a:spcPts val="0"/>
                        </a:spcBef>
                        <a:spcAft>
                          <a:spcPts val="800"/>
                        </a:spcAft>
                        <a:buFont typeface="+mj-lt"/>
                        <a:buAutoNum type="arabicPeriod"/>
                      </a:pPr>
                      <a:r>
                        <a:rPr lang="es-MX" sz="1400" b="0" i="0"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Le chocas con una cuchara para identificar los diferentes sonidos que estos emiten.</a:t>
                      </a:r>
                      <a:endParaRPr lang="es-MX" sz="1400" b="0" i="0" u="none" strike="noStrike" dirty="0">
                        <a:solidFill>
                          <a:schemeClr val="bg1"/>
                        </a:solidFill>
                        <a:effectLst/>
                        <a:latin typeface="Arial" panose="020B0604020202020204" pitchFamily="34" charset="0"/>
                        <a:cs typeface="Arial" panose="020B0604020202020204" pitchFamily="34" charset="0"/>
                      </a:endParaRPr>
                    </a:p>
                  </a:txBody>
                  <a:tcPr marL="79714" marR="79714" marT="110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es-MX" sz="1400" b="0" i="0" u="none" strike="noStrike" dirty="0">
                          <a:effectLst/>
                          <a:latin typeface="Arial" panose="020B0604020202020204" pitchFamily="34" charset="0"/>
                          <a:ea typeface="Calibri" panose="020F0502020204030204" pitchFamily="34" charset="0"/>
                          <a:cs typeface="Arial" panose="020B0604020202020204" pitchFamily="34" charset="0"/>
                        </a:rPr>
                        <a:t>¿Por qué emiten diferentes sonidos?</a:t>
                      </a:r>
                      <a:br>
                        <a:rPr lang="es-MX" sz="1400" b="0" i="0" u="none" strike="noStrike" dirty="0">
                          <a:effectLst/>
                          <a:latin typeface="Arial" panose="020B0604020202020204" pitchFamily="34" charset="0"/>
                          <a:ea typeface="Calibri" panose="020F0502020204030204" pitchFamily="34" charset="0"/>
                          <a:cs typeface="Arial" panose="020B0604020202020204" pitchFamily="34" charset="0"/>
                        </a:rPr>
                      </a:br>
                      <a:r>
                        <a:rPr lang="es-MX" sz="1400" b="0" i="0" u="none" strike="noStrike" dirty="0">
                          <a:effectLst/>
                          <a:latin typeface="Arial" panose="020B0604020202020204" pitchFamily="34" charset="0"/>
                          <a:ea typeface="Calibri" panose="020F0502020204030204" pitchFamily="34" charset="0"/>
                          <a:cs typeface="Arial" panose="020B0604020202020204" pitchFamily="34" charset="0"/>
                        </a:rPr>
                        <a:t>¿El tamaño del vaso interviene en el sonido?</a:t>
                      </a:r>
                      <a:endParaRPr lang="es-MX" sz="1400" b="0" i="0" u="none" strike="noStrike" dirty="0">
                        <a:effectLst/>
                        <a:latin typeface="Arial" panose="020B0604020202020204" pitchFamily="34" charset="0"/>
                        <a:cs typeface="Arial" panose="020B0604020202020204" pitchFamily="34" charset="0"/>
                      </a:endParaRPr>
                    </a:p>
                    <a:p>
                      <a:pPr algn="l" fontAlgn="t">
                        <a:lnSpc>
                          <a:spcPct val="107000"/>
                        </a:lnSpc>
                        <a:spcBef>
                          <a:spcPts val="0"/>
                        </a:spcBef>
                        <a:spcAft>
                          <a:spcPts val="800"/>
                        </a:spcAft>
                      </a:pPr>
                      <a:r>
                        <a:rPr lang="es-MX" sz="1400" b="0" i="0" u="none" strike="noStrike" dirty="0">
                          <a:effectLst/>
                          <a:latin typeface="Arial" panose="020B0604020202020204" pitchFamily="34" charset="0"/>
                          <a:ea typeface="Calibri" panose="020F0502020204030204" pitchFamily="34" charset="0"/>
                          <a:cs typeface="Arial" panose="020B0604020202020204" pitchFamily="34" charset="0"/>
                        </a:rPr>
                        <a:t>¿El agua provoca el sonido?</a:t>
                      </a:r>
                      <a:endParaRPr lang="es-MX" sz="1400" b="0" i="0" u="none" strike="noStrike" dirty="0">
                        <a:effectLst/>
                        <a:latin typeface="Arial" panose="020B0604020202020204" pitchFamily="34" charset="0"/>
                        <a:cs typeface="Arial" panose="020B0604020202020204" pitchFamily="34" charset="0"/>
                      </a:endParaRPr>
                    </a:p>
                    <a:p>
                      <a:pPr algn="l" fontAlgn="t">
                        <a:lnSpc>
                          <a:spcPct val="107000"/>
                        </a:lnSpc>
                        <a:spcBef>
                          <a:spcPts val="0"/>
                        </a:spcBef>
                        <a:spcAft>
                          <a:spcPts val="800"/>
                        </a:spcAft>
                      </a:pPr>
                      <a:r>
                        <a:rPr lang="es-MX" sz="1400" b="0" i="0" u="none" strike="noStrike" dirty="0">
                          <a:effectLst/>
                          <a:latin typeface="Arial" panose="020B0604020202020204" pitchFamily="34" charset="0"/>
                          <a:ea typeface="Calibri" panose="020F0502020204030204" pitchFamily="34" charset="0"/>
                          <a:cs typeface="Arial" panose="020B0604020202020204" pitchFamily="34" charset="0"/>
                        </a:rPr>
                        <a:t> </a:t>
                      </a:r>
                      <a:endParaRPr lang="es-MX" sz="1400" b="0" i="0" u="none" strike="noStrike" dirty="0">
                        <a:effectLst/>
                        <a:latin typeface="Arial" panose="020B0604020202020204" pitchFamily="34" charset="0"/>
                        <a:cs typeface="Arial" panose="020B0604020202020204" pitchFamily="34" charset="0"/>
                      </a:endParaRPr>
                    </a:p>
                  </a:txBody>
                  <a:tcPr marL="79714" marR="79714" marT="110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800"/>
                        </a:spcAft>
                      </a:pPr>
                      <a:r>
                        <a:rPr lang="es-MX" sz="1400" b="0" i="0" u="none" strike="noStrike" dirty="0">
                          <a:solidFill>
                            <a:srgbClr val="000000"/>
                          </a:solidFill>
                          <a:effectLst/>
                          <a:latin typeface="Arial" panose="020B0604020202020204" pitchFamily="34" charset="0"/>
                          <a:ea typeface="Calibri" panose="020F0502020204030204" pitchFamily="34" charset="0"/>
                          <a:cs typeface="Arial" panose="020B0604020202020204" pitchFamily="34" charset="0"/>
                        </a:rPr>
                        <a:t>Al percutir las botellas con el palillo el cristal comienza a vibrar y se produce el sonido. El agua amortigua esas vibraciones. Por eso, cuando hay menos agua la botella vibra más rápido y el sonido es más agudo.</a:t>
                      </a:r>
                      <a:r>
                        <a:rPr lang="es-MX" sz="1400" b="0" i="0" u="none" strike="noStrike" dirty="0">
                          <a:effectLst/>
                          <a:latin typeface="Arial" panose="020B0604020202020204" pitchFamily="34" charset="0"/>
                          <a:ea typeface="Calibri" panose="020F0502020204030204" pitchFamily="34" charset="0"/>
                          <a:cs typeface="Arial" panose="020B0604020202020204" pitchFamily="34" charset="0"/>
                        </a:rPr>
                        <a:t> Las botellas con más agua producen sonidos más agudos. Esto se debe a que ahora es el aire (no el cristal) el que vibra. Cuando soplas, las columnas de aire más cortas producirán un sonido más agudo, del mismo modo que las columnas de agua más cortas producen un sonido más agudo al percutir las botellas. (En la cocina, s.f.)</a:t>
                      </a:r>
                      <a:endParaRPr lang="es-MX" sz="1400" b="0" i="0" u="none" strike="noStrike" dirty="0">
                        <a:effectLst/>
                        <a:latin typeface="Arial" panose="020B0604020202020204" pitchFamily="34" charset="0"/>
                        <a:cs typeface="Arial" panose="020B0604020202020204" pitchFamily="34" charset="0"/>
                      </a:endParaRPr>
                    </a:p>
                    <a:p>
                      <a:pPr algn="l" fontAlgn="t">
                        <a:lnSpc>
                          <a:spcPct val="107000"/>
                        </a:lnSpc>
                        <a:spcBef>
                          <a:spcPts val="0"/>
                        </a:spcBef>
                        <a:spcAft>
                          <a:spcPts val="800"/>
                        </a:spcAft>
                      </a:pPr>
                      <a:r>
                        <a:rPr lang="es-MX" sz="1400" b="0" i="0" u="none" strike="noStrike"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s-MX" sz="1400" b="0" i="0" u="none" strike="noStrike" dirty="0">
                        <a:effectLst/>
                        <a:latin typeface="Arial" panose="020B0604020202020204" pitchFamily="34" charset="0"/>
                        <a:cs typeface="Arial" panose="020B0604020202020204" pitchFamily="34" charset="0"/>
                      </a:endParaRPr>
                    </a:p>
                    <a:p>
                      <a:pPr algn="l" fontAlgn="t">
                        <a:lnSpc>
                          <a:spcPct val="107000"/>
                        </a:lnSpc>
                        <a:spcBef>
                          <a:spcPts val="0"/>
                        </a:spcBef>
                        <a:spcAft>
                          <a:spcPts val="800"/>
                        </a:spcAft>
                      </a:pPr>
                      <a:r>
                        <a:rPr lang="es-MX" sz="1400" b="0" i="0" u="none" strike="noStrike" dirty="0">
                          <a:effectLst/>
                          <a:latin typeface="Arial" panose="020B0604020202020204" pitchFamily="34" charset="0"/>
                          <a:ea typeface="Calibri" panose="020F0502020204030204" pitchFamily="34" charset="0"/>
                          <a:cs typeface="Arial" panose="020B0604020202020204" pitchFamily="34" charset="0"/>
                        </a:rPr>
                        <a:t>El sonido emitido no se debe a la vibración de una columna de aire, sino a la de las paredes del recipiente. A su vez, estas actúan sobre el aire circundante a modo de membranas de altavoz o láminas que vibran. Así pues, para entender cómo vibra una copa, hagamos una primera prueba: frotemos una copa de cristal con el dedo o démosle un golpecito con una cucharilla. Al hacerlo, podremos comprobar que obtenemos unas notas que, al oído, son del mismo tono. (Investigación y ciencia, 2020)</a:t>
                      </a:r>
                      <a:endParaRPr lang="es-MX" sz="1400" b="0" i="0" u="none" strike="noStrike" dirty="0">
                        <a:effectLst/>
                        <a:latin typeface="Arial" panose="020B0604020202020204" pitchFamily="34" charset="0"/>
                        <a:cs typeface="Arial" panose="020B0604020202020204" pitchFamily="34" charset="0"/>
                      </a:endParaRPr>
                    </a:p>
                    <a:p>
                      <a:pPr algn="l" fontAlgn="t">
                        <a:lnSpc>
                          <a:spcPct val="107000"/>
                        </a:lnSpc>
                        <a:spcBef>
                          <a:spcPts val="0"/>
                        </a:spcBef>
                        <a:spcAft>
                          <a:spcPts val="800"/>
                        </a:spcAft>
                      </a:pPr>
                      <a:r>
                        <a:rPr lang="es-MX" sz="1400" b="0" i="0" u="none" strike="noStrike" dirty="0">
                          <a:effectLst/>
                          <a:latin typeface="Arial" panose="020B0604020202020204" pitchFamily="34" charset="0"/>
                          <a:ea typeface="Calibri" panose="020F0502020204030204" pitchFamily="34" charset="0"/>
                          <a:cs typeface="Arial" panose="020B0604020202020204" pitchFamily="34" charset="0"/>
                        </a:rPr>
                        <a:t> </a:t>
                      </a:r>
                      <a:endParaRPr lang="es-MX" sz="1400" b="0" i="0" u="none" strike="noStrike" dirty="0">
                        <a:effectLst/>
                        <a:latin typeface="Arial" panose="020B0604020202020204" pitchFamily="34" charset="0"/>
                        <a:cs typeface="Arial" panose="020B0604020202020204" pitchFamily="34" charset="0"/>
                      </a:endParaRPr>
                    </a:p>
                    <a:p>
                      <a:pPr algn="l" fontAlgn="t">
                        <a:lnSpc>
                          <a:spcPct val="107000"/>
                        </a:lnSpc>
                        <a:spcBef>
                          <a:spcPts val="0"/>
                        </a:spcBef>
                        <a:spcAft>
                          <a:spcPts val="800"/>
                        </a:spcAft>
                      </a:pPr>
                      <a:r>
                        <a:rPr lang="es-MX" sz="1400" b="0" i="0" u="none" strike="noStrike"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s-MX" sz="1400" b="0" i="0" u="none" strike="noStrike" dirty="0">
                        <a:effectLst/>
                        <a:latin typeface="Arial" panose="020B0604020202020204" pitchFamily="34" charset="0"/>
                        <a:cs typeface="Arial" panose="020B0604020202020204" pitchFamily="34" charset="0"/>
                      </a:endParaRPr>
                    </a:p>
                    <a:p>
                      <a:pPr algn="l" fontAlgn="t">
                        <a:lnSpc>
                          <a:spcPct val="107000"/>
                        </a:lnSpc>
                        <a:spcBef>
                          <a:spcPts val="0"/>
                        </a:spcBef>
                        <a:spcAft>
                          <a:spcPts val="800"/>
                        </a:spcAft>
                      </a:pPr>
                      <a:r>
                        <a:rPr lang="es-MX" sz="1400" b="0" i="0" u="none" strike="noStrike" dirty="0">
                          <a:effectLst/>
                          <a:latin typeface="Arial" panose="020B0604020202020204" pitchFamily="34" charset="0"/>
                          <a:ea typeface="Calibri" panose="020F0502020204030204" pitchFamily="34" charset="0"/>
                          <a:cs typeface="Arial" panose="020B0604020202020204" pitchFamily="34" charset="0"/>
                        </a:rPr>
                        <a:t> </a:t>
                      </a:r>
                      <a:endParaRPr lang="es-MX" sz="1400" b="0" i="0" u="none" strike="noStrike" dirty="0">
                        <a:effectLst/>
                        <a:latin typeface="Arial" panose="020B0604020202020204" pitchFamily="34" charset="0"/>
                        <a:cs typeface="Arial" panose="020B0604020202020204" pitchFamily="34" charset="0"/>
                      </a:endParaRPr>
                    </a:p>
                  </a:txBody>
                  <a:tcPr marL="79714" marR="79714" marT="110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4371364"/>
                  </a:ext>
                </a:extLst>
              </a:tr>
            </a:tbl>
          </a:graphicData>
        </a:graphic>
      </p:graphicFrame>
      <p:pic>
        <p:nvPicPr>
          <p:cNvPr id="7" name="Imagen 6" descr="Una taza de vino y una copa&#10;&#10;Descripción generada automáticamente con confianza media">
            <a:extLst>
              <a:ext uri="{FF2B5EF4-FFF2-40B4-BE49-F238E27FC236}">
                <a16:creationId xmlns:a16="http://schemas.microsoft.com/office/drawing/2014/main" id="{5FA966C2-4777-4DC4-8068-B698956001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1240" y="2151529"/>
            <a:ext cx="4233596" cy="3175197"/>
          </a:xfrm>
          <a:prstGeom prst="rect">
            <a:avLst/>
          </a:prstGeom>
        </p:spPr>
      </p:pic>
    </p:spTree>
    <p:extLst>
      <p:ext uri="{BB962C8B-B14F-4D97-AF65-F5344CB8AC3E}">
        <p14:creationId xmlns:p14="http://schemas.microsoft.com/office/powerpoint/2010/main" val="2268931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a 4">
            <a:extLst>
              <a:ext uri="{FF2B5EF4-FFF2-40B4-BE49-F238E27FC236}">
                <a16:creationId xmlns:a16="http://schemas.microsoft.com/office/drawing/2014/main" id="{BDDA6676-82C6-43B1-9B33-1960C5E5A71E}"/>
              </a:ext>
            </a:extLst>
          </p:cNvPr>
          <p:cNvGraphicFramePr>
            <a:graphicFrameLocks noGrp="1"/>
          </p:cNvGraphicFramePr>
          <p:nvPr>
            <p:extLst>
              <p:ext uri="{D42A27DB-BD31-4B8C-83A1-F6EECF244321}">
                <p14:modId xmlns:p14="http://schemas.microsoft.com/office/powerpoint/2010/main" val="3036127176"/>
              </p:ext>
            </p:extLst>
          </p:nvPr>
        </p:nvGraphicFramePr>
        <p:xfrm>
          <a:off x="643467" y="910731"/>
          <a:ext cx="10905067" cy="5036538"/>
        </p:xfrm>
        <a:graphic>
          <a:graphicData uri="http://schemas.openxmlformats.org/drawingml/2006/table">
            <a:tbl>
              <a:tblPr firstRow="1" firstCol="1" bandRow="1">
                <a:tableStyleId>{5C22544A-7EE6-4342-B048-85BDC9FD1C3A}</a:tableStyleId>
              </a:tblPr>
              <a:tblGrid>
                <a:gridCol w="3741367">
                  <a:extLst>
                    <a:ext uri="{9D8B030D-6E8A-4147-A177-3AD203B41FA5}">
                      <a16:colId xmlns:a16="http://schemas.microsoft.com/office/drawing/2014/main" val="2593913665"/>
                    </a:ext>
                  </a:extLst>
                </a:gridCol>
                <a:gridCol w="4261625">
                  <a:extLst>
                    <a:ext uri="{9D8B030D-6E8A-4147-A177-3AD203B41FA5}">
                      <a16:colId xmlns:a16="http://schemas.microsoft.com/office/drawing/2014/main" val="2499975937"/>
                    </a:ext>
                  </a:extLst>
                </a:gridCol>
                <a:gridCol w="2902075">
                  <a:extLst>
                    <a:ext uri="{9D8B030D-6E8A-4147-A177-3AD203B41FA5}">
                      <a16:colId xmlns:a16="http://schemas.microsoft.com/office/drawing/2014/main" val="3890380578"/>
                    </a:ext>
                  </a:extLst>
                </a:gridCol>
              </a:tblGrid>
              <a:tr h="5036538">
                <a:tc>
                  <a:txBody>
                    <a:bodyPr/>
                    <a:lstStyle/>
                    <a:p>
                      <a:pPr>
                        <a:lnSpc>
                          <a:spcPct val="107000"/>
                        </a:lnSpc>
                        <a:spcAft>
                          <a:spcPts val="800"/>
                        </a:spcAft>
                      </a:pPr>
                      <a:r>
                        <a:rPr lang="es-MX" sz="1400" i="1" dirty="0">
                          <a:effectLst/>
                          <a:latin typeface="Arial" panose="020B0604020202020204" pitchFamily="34" charset="0"/>
                          <a:cs typeface="Arial" panose="020B0604020202020204" pitchFamily="34" charset="0"/>
                        </a:rPr>
                        <a:t>Fenómenos magnéticos </a:t>
                      </a:r>
                    </a:p>
                    <a:p>
                      <a:pPr>
                        <a:lnSpc>
                          <a:spcPct val="107000"/>
                        </a:lnSpc>
                        <a:spcAft>
                          <a:spcPts val="800"/>
                        </a:spcAft>
                      </a:pPr>
                      <a:r>
                        <a:rPr lang="es-MX" sz="1400" b="0" dirty="0">
                          <a:effectLst/>
                          <a:latin typeface="Arial" panose="020B0604020202020204" pitchFamily="34" charset="0"/>
                          <a:cs typeface="Arial" panose="020B0604020202020204" pitchFamily="34" charset="0"/>
                        </a:rPr>
                        <a:t>Se lo que es el magnetismo y que, si acercamos las monedas al imán, se van a pegar.</a:t>
                      </a:r>
                    </a:p>
                    <a:p>
                      <a:pPr>
                        <a:lnSpc>
                          <a:spcPct val="107000"/>
                        </a:lnSpc>
                        <a:spcAft>
                          <a:spcPts val="800"/>
                        </a:spcAft>
                      </a:pPr>
                      <a:r>
                        <a:rPr lang="es-MX" sz="1400" i="1" dirty="0">
                          <a:effectLst/>
                          <a:latin typeface="Arial" panose="020B0604020202020204" pitchFamily="34" charset="0"/>
                          <a:cs typeface="Arial" panose="020B0604020202020204" pitchFamily="34" charset="0"/>
                        </a:rPr>
                        <a:t>Materiales:</a:t>
                      </a:r>
                    </a:p>
                    <a:p>
                      <a:pPr marL="342900" lvl="0" indent="-342900">
                        <a:lnSpc>
                          <a:spcPct val="107000"/>
                        </a:lnSpc>
                        <a:buFont typeface="Symbol" panose="05050102010706020507" pitchFamily="18" charset="2"/>
                        <a:buChar char=""/>
                      </a:pPr>
                      <a:r>
                        <a:rPr lang="es-MX" sz="1400" b="0" dirty="0">
                          <a:effectLst/>
                          <a:latin typeface="Arial" panose="020B0604020202020204" pitchFamily="34" charset="0"/>
                          <a:cs typeface="Arial" panose="020B0604020202020204" pitchFamily="34" charset="0"/>
                        </a:rPr>
                        <a:t>Dos vasos de vidrio.</a:t>
                      </a:r>
                    </a:p>
                    <a:p>
                      <a:pPr marL="342900" lvl="0" indent="-342900">
                        <a:lnSpc>
                          <a:spcPct val="107000"/>
                        </a:lnSpc>
                        <a:buFont typeface="Symbol" panose="05050102010706020507" pitchFamily="18" charset="2"/>
                        <a:buChar char=""/>
                      </a:pPr>
                      <a:r>
                        <a:rPr lang="es-MX" sz="1400" b="0" dirty="0">
                          <a:effectLst/>
                          <a:latin typeface="Arial" panose="020B0604020202020204" pitchFamily="34" charset="0"/>
                          <a:cs typeface="Arial" panose="020B0604020202020204" pitchFamily="34" charset="0"/>
                        </a:rPr>
                        <a:t>Una regla</a:t>
                      </a:r>
                    </a:p>
                    <a:p>
                      <a:pPr marL="342900" lvl="0" indent="-342900">
                        <a:lnSpc>
                          <a:spcPct val="107000"/>
                        </a:lnSpc>
                        <a:buFont typeface="Symbol" panose="05050102010706020507" pitchFamily="18" charset="2"/>
                        <a:buChar char=""/>
                      </a:pPr>
                      <a:r>
                        <a:rPr lang="es-MX" sz="1400" b="0" dirty="0">
                          <a:effectLst/>
                          <a:latin typeface="Arial" panose="020B0604020202020204" pitchFamily="34" charset="0"/>
                          <a:cs typeface="Arial" panose="020B0604020202020204" pitchFamily="34" charset="0"/>
                        </a:rPr>
                        <a:t>5 monedas de 1 peso.</a:t>
                      </a:r>
                    </a:p>
                    <a:p>
                      <a:pPr marL="342900" lvl="0" indent="-342900">
                        <a:lnSpc>
                          <a:spcPct val="107000"/>
                        </a:lnSpc>
                        <a:buFont typeface="Symbol" panose="05050102010706020507" pitchFamily="18" charset="2"/>
                        <a:buChar char=""/>
                      </a:pPr>
                      <a:r>
                        <a:rPr lang="es-MX" sz="1400" b="0" dirty="0">
                          <a:effectLst/>
                          <a:latin typeface="Arial" panose="020B0604020202020204" pitchFamily="34" charset="0"/>
                          <a:cs typeface="Arial" panose="020B0604020202020204" pitchFamily="34" charset="0"/>
                        </a:rPr>
                        <a:t>Un imán grande.</a:t>
                      </a:r>
                    </a:p>
                    <a:p>
                      <a:pPr marL="342900" lvl="0" indent="-342900">
                        <a:lnSpc>
                          <a:spcPct val="107000"/>
                        </a:lnSpc>
                        <a:spcAft>
                          <a:spcPts val="800"/>
                        </a:spcAft>
                        <a:buFont typeface="Symbol" panose="05050102010706020507" pitchFamily="18" charset="2"/>
                        <a:buChar char=""/>
                      </a:pPr>
                      <a:r>
                        <a:rPr lang="es-MX" sz="1400" b="0" dirty="0">
                          <a:effectLst/>
                          <a:latin typeface="Arial" panose="020B0604020202020204" pitchFamily="34" charset="0"/>
                          <a:cs typeface="Arial" panose="020B0604020202020204" pitchFamily="34" charset="0"/>
                        </a:rPr>
                        <a:t>1 popote.</a:t>
                      </a:r>
                    </a:p>
                    <a:p>
                      <a:pPr>
                        <a:lnSpc>
                          <a:spcPct val="107000"/>
                        </a:lnSpc>
                        <a:spcAft>
                          <a:spcPts val="800"/>
                        </a:spcAft>
                      </a:pPr>
                      <a:r>
                        <a:rPr lang="es-MX" sz="1400" i="1" dirty="0">
                          <a:effectLst/>
                          <a:latin typeface="Arial" panose="020B0604020202020204" pitchFamily="34" charset="0"/>
                          <a:cs typeface="Arial" panose="020B0604020202020204" pitchFamily="34" charset="0"/>
                        </a:rPr>
                        <a:t>Observaciones:</a:t>
                      </a:r>
                    </a:p>
                    <a:p>
                      <a:pPr marL="342900" lvl="0" indent="-342900">
                        <a:lnSpc>
                          <a:spcPct val="107000"/>
                        </a:lnSpc>
                        <a:buFont typeface="+mj-lt"/>
                        <a:buAutoNum type="arabicPeriod"/>
                      </a:pPr>
                      <a:r>
                        <a:rPr lang="es-MX" sz="1400" b="0" dirty="0">
                          <a:effectLst/>
                          <a:latin typeface="Arial" panose="020B0604020202020204" pitchFamily="34" charset="0"/>
                          <a:cs typeface="Arial" panose="020B0604020202020204" pitchFamily="34" charset="0"/>
                        </a:rPr>
                        <a:t>Se alinean los vasos a una distancia considerable.</a:t>
                      </a:r>
                    </a:p>
                    <a:p>
                      <a:pPr marL="342900" lvl="0" indent="-342900">
                        <a:lnSpc>
                          <a:spcPct val="107000"/>
                        </a:lnSpc>
                        <a:buFont typeface="+mj-lt"/>
                        <a:buAutoNum type="arabicPeriod"/>
                      </a:pPr>
                      <a:r>
                        <a:rPr lang="es-MX" sz="1400" b="0" dirty="0">
                          <a:effectLst/>
                          <a:latin typeface="Arial" panose="020B0604020202020204" pitchFamily="34" charset="0"/>
                          <a:cs typeface="Arial" panose="020B0604020202020204" pitchFamily="34" charset="0"/>
                        </a:rPr>
                        <a:t>Se pone la regla sobre los dos vasos.</a:t>
                      </a:r>
                    </a:p>
                    <a:p>
                      <a:pPr marL="342900" lvl="0" indent="-342900">
                        <a:lnSpc>
                          <a:spcPct val="107000"/>
                        </a:lnSpc>
                        <a:buFont typeface="+mj-lt"/>
                        <a:buAutoNum type="arabicPeriod"/>
                      </a:pPr>
                      <a:r>
                        <a:rPr lang="es-MX" sz="1400" b="0" dirty="0">
                          <a:effectLst/>
                          <a:latin typeface="Arial" panose="020B0604020202020204" pitchFamily="34" charset="0"/>
                          <a:cs typeface="Arial" panose="020B0604020202020204" pitchFamily="34" charset="0"/>
                        </a:rPr>
                        <a:t>Después se pone el imán.</a:t>
                      </a:r>
                    </a:p>
                    <a:p>
                      <a:pPr marL="342900" lvl="0" indent="-342900">
                        <a:lnSpc>
                          <a:spcPct val="107000"/>
                        </a:lnSpc>
                        <a:buFont typeface="+mj-lt"/>
                        <a:buAutoNum type="arabicPeriod"/>
                      </a:pPr>
                      <a:r>
                        <a:rPr lang="es-MX" sz="1400" b="0" dirty="0">
                          <a:effectLst/>
                          <a:latin typeface="Arial" panose="020B0604020202020204" pitchFamily="34" charset="0"/>
                          <a:cs typeface="Arial" panose="020B0604020202020204" pitchFamily="34" charset="0"/>
                        </a:rPr>
                        <a:t>Se van poniendo las monedas una debajo de otra.</a:t>
                      </a:r>
                    </a:p>
                    <a:p>
                      <a:pPr marL="342900" lvl="0" indent="-342900">
                        <a:lnSpc>
                          <a:spcPct val="107000"/>
                        </a:lnSpc>
                        <a:spcAft>
                          <a:spcPts val="800"/>
                        </a:spcAft>
                        <a:buFont typeface="+mj-lt"/>
                        <a:buAutoNum type="arabicPeriod"/>
                      </a:pPr>
                      <a:r>
                        <a:rPr lang="es-MX" sz="1400" b="0" dirty="0">
                          <a:effectLst/>
                          <a:latin typeface="Arial" panose="020B0604020202020204" pitchFamily="34" charset="0"/>
                          <a:cs typeface="Arial" panose="020B0604020202020204" pitchFamily="34" charset="0"/>
                        </a:rPr>
                        <a:t>Y con el popote les vas soplando para que se muevan. </a:t>
                      </a:r>
                      <a:endParaRPr lang="es-MX" sz="1400" b="0" dirty="0">
                        <a:effectLst/>
                        <a:latin typeface="Arial" panose="020B0604020202020204" pitchFamily="34" charset="0"/>
                        <a:ea typeface="Calibri" panose="020F0502020204030204" pitchFamily="34" charset="0"/>
                        <a:cs typeface="Arial" panose="020B0604020202020204" pitchFamily="34" charset="0"/>
                      </a:endParaRPr>
                    </a:p>
                  </a:txBody>
                  <a:tcPr marL="69365" marR="69365" marT="0" marB="0"/>
                </a:tc>
                <a:tc>
                  <a:txBody>
                    <a:bodyPr/>
                    <a:lstStyle/>
                    <a:p>
                      <a:pPr>
                        <a:lnSpc>
                          <a:spcPct val="107000"/>
                        </a:lnSpc>
                        <a:spcAft>
                          <a:spcPts val="800"/>
                        </a:spcAft>
                      </a:pPr>
                      <a:r>
                        <a:rPr lang="es-MX" sz="1400" b="0" dirty="0">
                          <a:effectLst/>
                          <a:latin typeface="Arial" panose="020B0604020202020204" pitchFamily="34" charset="0"/>
                          <a:cs typeface="Arial" panose="020B0604020202020204" pitchFamily="34" charset="0"/>
                        </a:rPr>
                        <a:t>¿Por qué importa el tamaño del imán?</a:t>
                      </a:r>
                    </a:p>
                    <a:p>
                      <a:pPr>
                        <a:lnSpc>
                          <a:spcPct val="107000"/>
                        </a:lnSpc>
                        <a:spcAft>
                          <a:spcPts val="800"/>
                        </a:spcAft>
                      </a:pPr>
                      <a:r>
                        <a:rPr lang="es-MX" sz="1400" b="0" dirty="0">
                          <a:effectLst/>
                          <a:latin typeface="Arial" panose="020B0604020202020204" pitchFamily="34" charset="0"/>
                          <a:cs typeface="Arial" panose="020B0604020202020204" pitchFamily="34" charset="0"/>
                        </a:rPr>
                        <a:t>¿Por qué solo se pegó una moneda?</a:t>
                      </a:r>
                    </a:p>
                    <a:p>
                      <a:pPr>
                        <a:lnSpc>
                          <a:spcPct val="107000"/>
                        </a:lnSpc>
                        <a:spcAft>
                          <a:spcPts val="800"/>
                        </a:spcAft>
                      </a:pPr>
                      <a:r>
                        <a:rPr lang="es-MX" sz="1400" b="0" dirty="0">
                          <a:effectLst/>
                          <a:latin typeface="Arial" panose="020B0604020202020204" pitchFamily="34" charset="0"/>
                          <a:cs typeface="Arial" panose="020B0604020202020204" pitchFamily="34" charset="0"/>
                        </a:rPr>
                        <a:t>¿Si agarras el imán en la mano, por que no se pegan las monedas?</a:t>
                      </a:r>
                    </a:p>
                    <a:p>
                      <a:pPr>
                        <a:lnSpc>
                          <a:spcPct val="107000"/>
                        </a:lnSpc>
                        <a:spcAft>
                          <a:spcPts val="800"/>
                        </a:spcAft>
                      </a:pPr>
                      <a:r>
                        <a:rPr lang="es-MX" sz="1400" b="0" dirty="0">
                          <a:effectLst/>
                          <a:latin typeface="Arial" panose="020B0604020202020204" pitchFamily="34" charset="0"/>
                          <a:cs typeface="Arial" panose="020B0604020202020204" pitchFamily="34" charset="0"/>
                        </a:rPr>
                        <a:t> </a:t>
                      </a:r>
                      <a:endParaRPr lang="es-MX" sz="1400" b="0" dirty="0">
                        <a:effectLst/>
                        <a:latin typeface="Arial" panose="020B0604020202020204" pitchFamily="34" charset="0"/>
                        <a:ea typeface="Calibri" panose="020F0502020204030204" pitchFamily="34" charset="0"/>
                        <a:cs typeface="Arial" panose="020B0604020202020204" pitchFamily="34" charset="0"/>
                      </a:endParaRPr>
                    </a:p>
                  </a:txBody>
                  <a:tcPr marL="69365" marR="69365" marT="0" marB="0"/>
                </a:tc>
                <a:tc>
                  <a:txBody>
                    <a:bodyPr/>
                    <a:lstStyle/>
                    <a:p>
                      <a:pPr>
                        <a:lnSpc>
                          <a:spcPct val="107000"/>
                        </a:lnSpc>
                        <a:spcAft>
                          <a:spcPts val="800"/>
                        </a:spcAft>
                      </a:pPr>
                      <a:r>
                        <a:rPr lang="es-MX" sz="1400" b="0" dirty="0">
                          <a:effectLst/>
                          <a:latin typeface="Arial" panose="020B0604020202020204" pitchFamily="34" charset="0"/>
                          <a:cs typeface="Arial" panose="020B0604020202020204" pitchFamily="34" charset="0"/>
                        </a:rPr>
                        <a:t>Los materiales ferromagnéticos, como el metal de las monedas, alinean su dominio magnético hacia un campo magnético externo (ver también </a:t>
                      </a:r>
                      <a:r>
                        <a:rPr lang="es-MX" sz="1400" b="0" u="sng" dirty="0">
                          <a:solidFill>
                            <a:schemeClr val="bg1"/>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'Descubre la dirección magnéticamente'</a:t>
                      </a:r>
                      <a:r>
                        <a:rPr lang="es-MX" sz="1400" b="0" dirty="0">
                          <a:solidFill>
                            <a:schemeClr val="bg1"/>
                          </a:solidFill>
                          <a:effectLst/>
                          <a:latin typeface="Arial" panose="020B0604020202020204" pitchFamily="34" charset="0"/>
                          <a:cs typeface="Arial" panose="020B0604020202020204" pitchFamily="34" charset="0"/>
                        </a:rPr>
                        <a:t>). </a:t>
                      </a:r>
                      <a:r>
                        <a:rPr lang="es-MX" sz="1400" b="0" dirty="0">
                          <a:effectLst/>
                          <a:latin typeface="Arial" panose="020B0604020202020204" pitchFamily="34" charset="0"/>
                          <a:cs typeface="Arial" panose="020B0604020202020204" pitchFamily="34" charset="0"/>
                        </a:rPr>
                        <a:t>De esta forma, se convierten en imanes capaces de atraer otros objetos ferromagnéticos y, por lo tanto, «extienden» el alcance del imán. (</a:t>
                      </a:r>
                      <a:r>
                        <a:rPr lang="es-MX" sz="1400" b="0" dirty="0" err="1">
                          <a:effectLst/>
                          <a:latin typeface="Arial" panose="020B0604020202020204" pitchFamily="34" charset="0"/>
                          <a:cs typeface="Arial" panose="020B0604020202020204" pitchFamily="34" charset="0"/>
                        </a:rPr>
                        <a:t>Ciensación</a:t>
                      </a:r>
                      <a:r>
                        <a:rPr lang="es-MX" sz="1400" b="0" dirty="0">
                          <a:effectLst/>
                          <a:latin typeface="Arial" panose="020B0604020202020204" pitchFamily="34" charset="0"/>
                          <a:cs typeface="Arial" panose="020B0604020202020204" pitchFamily="34" charset="0"/>
                        </a:rPr>
                        <a:t>, s.f.)</a:t>
                      </a:r>
                    </a:p>
                    <a:p>
                      <a:pPr>
                        <a:lnSpc>
                          <a:spcPct val="107000"/>
                        </a:lnSpc>
                        <a:spcAft>
                          <a:spcPts val="800"/>
                        </a:spcAft>
                      </a:pPr>
                      <a:r>
                        <a:rPr lang="es-MX" sz="1400" b="0" dirty="0">
                          <a:effectLst/>
                          <a:latin typeface="Arial" panose="020B0604020202020204" pitchFamily="34" charset="0"/>
                          <a:cs typeface="Arial" panose="020B0604020202020204" pitchFamily="34" charset="0"/>
                        </a:rPr>
                        <a:t> </a:t>
                      </a:r>
                    </a:p>
                    <a:p>
                      <a:pPr>
                        <a:lnSpc>
                          <a:spcPct val="107000"/>
                        </a:lnSpc>
                        <a:spcAft>
                          <a:spcPts val="800"/>
                        </a:spcAft>
                      </a:pPr>
                      <a:r>
                        <a:rPr lang="es-MX" sz="1400" b="0" dirty="0">
                          <a:effectLst/>
                          <a:latin typeface="Arial" panose="020B0604020202020204" pitchFamily="34" charset="0"/>
                          <a:cs typeface="Arial" panose="020B0604020202020204" pitchFamily="34" charset="0"/>
                        </a:rPr>
                        <a:t> </a:t>
                      </a:r>
                      <a:endParaRPr lang="es-MX" sz="1400" b="0" dirty="0">
                        <a:effectLst/>
                        <a:latin typeface="Arial" panose="020B0604020202020204" pitchFamily="34" charset="0"/>
                        <a:ea typeface="Calibri" panose="020F0502020204030204" pitchFamily="34" charset="0"/>
                        <a:cs typeface="Arial" panose="020B0604020202020204" pitchFamily="34" charset="0"/>
                      </a:endParaRPr>
                    </a:p>
                  </a:txBody>
                  <a:tcPr marL="69365" marR="69365" marT="0" marB="0"/>
                </a:tc>
                <a:extLst>
                  <a:ext uri="{0D108BD9-81ED-4DB2-BD59-A6C34878D82A}">
                    <a16:rowId xmlns:a16="http://schemas.microsoft.com/office/drawing/2014/main" val="303825569"/>
                  </a:ext>
                </a:extLst>
              </a:tr>
            </a:tbl>
          </a:graphicData>
        </a:graphic>
      </p:graphicFrame>
      <p:pic>
        <p:nvPicPr>
          <p:cNvPr id="7" name="Imagen 6" descr="Imagen que contiene tabla, interior, computadora, computer&#10;&#10;Descripción generada automáticamente">
            <a:extLst>
              <a:ext uri="{FF2B5EF4-FFF2-40B4-BE49-F238E27FC236}">
                <a16:creationId xmlns:a16="http://schemas.microsoft.com/office/drawing/2014/main" id="{956DC780-EE59-4920-9DBA-39BA3C56A8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759" y="2092515"/>
            <a:ext cx="3042959" cy="3743508"/>
          </a:xfrm>
          <a:prstGeom prst="rect">
            <a:avLst/>
          </a:prstGeom>
        </p:spPr>
      </p:pic>
    </p:spTree>
    <p:extLst>
      <p:ext uri="{BB962C8B-B14F-4D97-AF65-F5344CB8AC3E}">
        <p14:creationId xmlns:p14="http://schemas.microsoft.com/office/powerpoint/2010/main" val="966589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a 4">
            <a:extLst>
              <a:ext uri="{FF2B5EF4-FFF2-40B4-BE49-F238E27FC236}">
                <a16:creationId xmlns:a16="http://schemas.microsoft.com/office/drawing/2014/main" id="{04249AEB-814E-4E28-91AC-8FC7DCCFB5F9}"/>
              </a:ext>
            </a:extLst>
          </p:cNvPr>
          <p:cNvGraphicFramePr>
            <a:graphicFrameLocks noGrp="1"/>
          </p:cNvGraphicFramePr>
          <p:nvPr>
            <p:extLst>
              <p:ext uri="{D42A27DB-BD31-4B8C-83A1-F6EECF244321}">
                <p14:modId xmlns:p14="http://schemas.microsoft.com/office/powerpoint/2010/main" val="2915288055"/>
              </p:ext>
            </p:extLst>
          </p:nvPr>
        </p:nvGraphicFramePr>
        <p:xfrm>
          <a:off x="456816" y="162410"/>
          <a:ext cx="11277601" cy="6480437"/>
        </p:xfrm>
        <a:graphic>
          <a:graphicData uri="http://schemas.openxmlformats.org/drawingml/2006/table">
            <a:tbl>
              <a:tblPr firstRow="1" firstCol="1" bandRow="1">
                <a:tableStyleId>{8EC20E35-A176-4012-BC5E-935CFFF8708E}</a:tableStyleId>
              </a:tblPr>
              <a:tblGrid>
                <a:gridCol w="2595666">
                  <a:extLst>
                    <a:ext uri="{9D8B030D-6E8A-4147-A177-3AD203B41FA5}">
                      <a16:colId xmlns:a16="http://schemas.microsoft.com/office/drawing/2014/main" val="3242268940"/>
                    </a:ext>
                  </a:extLst>
                </a:gridCol>
                <a:gridCol w="3787160">
                  <a:extLst>
                    <a:ext uri="{9D8B030D-6E8A-4147-A177-3AD203B41FA5}">
                      <a16:colId xmlns:a16="http://schemas.microsoft.com/office/drawing/2014/main" val="341694390"/>
                    </a:ext>
                  </a:extLst>
                </a:gridCol>
                <a:gridCol w="4894775">
                  <a:extLst>
                    <a:ext uri="{9D8B030D-6E8A-4147-A177-3AD203B41FA5}">
                      <a16:colId xmlns:a16="http://schemas.microsoft.com/office/drawing/2014/main" val="120953908"/>
                    </a:ext>
                  </a:extLst>
                </a:gridCol>
              </a:tblGrid>
              <a:tr h="6480437">
                <a:tc>
                  <a:txBody>
                    <a:bodyPr/>
                    <a:lstStyle/>
                    <a:p>
                      <a:pPr>
                        <a:lnSpc>
                          <a:spcPct val="107000"/>
                        </a:lnSpc>
                        <a:spcAft>
                          <a:spcPts val="800"/>
                        </a:spcAft>
                      </a:pPr>
                      <a:r>
                        <a:rPr lang="es-MX" sz="1400" dirty="0">
                          <a:effectLst/>
                          <a:latin typeface="Arial" panose="020B0604020202020204" pitchFamily="34" charset="0"/>
                          <a:cs typeface="Arial" panose="020B0604020202020204" pitchFamily="34" charset="0"/>
                        </a:rPr>
                        <a:t>Fenómeno de la luz</a:t>
                      </a:r>
                    </a:p>
                    <a:p>
                      <a:pPr>
                        <a:lnSpc>
                          <a:spcPct val="107000"/>
                        </a:lnSpc>
                        <a:spcAft>
                          <a:spcPts val="800"/>
                        </a:spcAft>
                      </a:pPr>
                      <a:r>
                        <a:rPr lang="es-MX" sz="1400" b="0" dirty="0">
                          <a:effectLst/>
                          <a:latin typeface="Arial" panose="020B0604020202020204" pitchFamily="34" charset="0"/>
                          <a:cs typeface="Arial" panose="020B0604020202020204" pitchFamily="34" charset="0"/>
                        </a:rPr>
                        <a:t>El globo se va a reventar fácilmente con la lupa por la luz del sol.</a:t>
                      </a:r>
                    </a:p>
                    <a:p>
                      <a:pPr>
                        <a:lnSpc>
                          <a:spcPct val="107000"/>
                        </a:lnSpc>
                        <a:spcAft>
                          <a:spcPts val="800"/>
                        </a:spcAft>
                      </a:pPr>
                      <a:r>
                        <a:rPr lang="es-MX" sz="1400" dirty="0">
                          <a:effectLst/>
                          <a:latin typeface="Arial" panose="020B0604020202020204" pitchFamily="34" charset="0"/>
                          <a:cs typeface="Arial" panose="020B0604020202020204" pitchFamily="34" charset="0"/>
                        </a:rPr>
                        <a:t>Materiales: </a:t>
                      </a:r>
                    </a:p>
                    <a:p>
                      <a:pPr marL="342900" lvl="0" indent="-342900">
                        <a:lnSpc>
                          <a:spcPct val="107000"/>
                        </a:lnSpc>
                        <a:buFont typeface="Symbol" panose="05050102010706020507" pitchFamily="18" charset="2"/>
                        <a:buChar char=""/>
                      </a:pPr>
                      <a:r>
                        <a:rPr lang="es-MX" sz="1400" b="0" dirty="0">
                          <a:effectLst/>
                          <a:latin typeface="Arial" panose="020B0604020202020204" pitchFamily="34" charset="0"/>
                          <a:cs typeface="Arial" panose="020B0604020202020204" pitchFamily="34" charset="0"/>
                        </a:rPr>
                        <a:t>1 globo blanco</a:t>
                      </a:r>
                    </a:p>
                    <a:p>
                      <a:pPr marL="342900" lvl="0" indent="-342900">
                        <a:lnSpc>
                          <a:spcPct val="107000"/>
                        </a:lnSpc>
                        <a:buFont typeface="Symbol" panose="05050102010706020507" pitchFamily="18" charset="2"/>
                        <a:buChar char=""/>
                      </a:pPr>
                      <a:r>
                        <a:rPr lang="es-MX" sz="1400" b="0" dirty="0">
                          <a:effectLst/>
                          <a:latin typeface="Arial" panose="020B0604020202020204" pitchFamily="34" charset="0"/>
                          <a:cs typeface="Arial" panose="020B0604020202020204" pitchFamily="34" charset="0"/>
                        </a:rPr>
                        <a:t>1 negro</a:t>
                      </a:r>
                    </a:p>
                    <a:p>
                      <a:pPr marL="342900" lvl="0" indent="-342900">
                        <a:lnSpc>
                          <a:spcPct val="107000"/>
                        </a:lnSpc>
                        <a:buFont typeface="Symbol" panose="05050102010706020507" pitchFamily="18" charset="2"/>
                        <a:buChar char=""/>
                      </a:pPr>
                      <a:r>
                        <a:rPr lang="es-MX" sz="1400" b="0" dirty="0">
                          <a:effectLst/>
                          <a:latin typeface="Arial" panose="020B0604020202020204" pitchFamily="34" charset="0"/>
                          <a:cs typeface="Arial" panose="020B0604020202020204" pitchFamily="34" charset="0"/>
                        </a:rPr>
                        <a:t>1 de color</a:t>
                      </a:r>
                    </a:p>
                    <a:p>
                      <a:pPr marL="342900" lvl="0" indent="-342900">
                        <a:lnSpc>
                          <a:spcPct val="107000"/>
                        </a:lnSpc>
                        <a:buFont typeface="Symbol" panose="05050102010706020507" pitchFamily="18" charset="2"/>
                        <a:buChar char=""/>
                      </a:pPr>
                      <a:r>
                        <a:rPr lang="es-MX" sz="1400" b="0" dirty="0">
                          <a:effectLst/>
                          <a:latin typeface="Arial" panose="020B0604020202020204" pitchFamily="34" charset="0"/>
                          <a:cs typeface="Arial" panose="020B0604020202020204" pitchFamily="34" charset="0"/>
                        </a:rPr>
                        <a:t>Plumón negro</a:t>
                      </a:r>
                    </a:p>
                    <a:p>
                      <a:pPr marL="342900" lvl="0" indent="-342900">
                        <a:lnSpc>
                          <a:spcPct val="107000"/>
                        </a:lnSpc>
                        <a:buFont typeface="Symbol" panose="05050102010706020507" pitchFamily="18" charset="2"/>
                        <a:buChar char=""/>
                      </a:pPr>
                      <a:r>
                        <a:rPr lang="es-MX" sz="1400" b="0" dirty="0">
                          <a:effectLst/>
                          <a:latin typeface="Arial" panose="020B0604020202020204" pitchFamily="34" charset="0"/>
                          <a:cs typeface="Arial" panose="020B0604020202020204" pitchFamily="34" charset="0"/>
                        </a:rPr>
                        <a:t>Lupa</a:t>
                      </a:r>
                    </a:p>
                    <a:p>
                      <a:pPr marL="342900" lvl="0" indent="-342900">
                        <a:lnSpc>
                          <a:spcPct val="107000"/>
                        </a:lnSpc>
                        <a:spcAft>
                          <a:spcPts val="800"/>
                        </a:spcAft>
                        <a:buFont typeface="Symbol" panose="05050102010706020507" pitchFamily="18" charset="2"/>
                        <a:buChar char=""/>
                      </a:pPr>
                      <a:r>
                        <a:rPr lang="es-MX" sz="1400" b="0" dirty="0">
                          <a:effectLst/>
                          <a:latin typeface="Arial" panose="020B0604020202020204" pitchFamily="34" charset="0"/>
                          <a:cs typeface="Arial" panose="020B0604020202020204" pitchFamily="34" charset="0"/>
                        </a:rPr>
                        <a:t>Luz solar</a:t>
                      </a:r>
                    </a:p>
                    <a:p>
                      <a:pPr>
                        <a:lnSpc>
                          <a:spcPct val="107000"/>
                        </a:lnSpc>
                        <a:spcAft>
                          <a:spcPts val="800"/>
                        </a:spcAft>
                      </a:pPr>
                      <a:r>
                        <a:rPr lang="es-MX" sz="1400" dirty="0">
                          <a:effectLst/>
                          <a:latin typeface="Arial" panose="020B0604020202020204" pitchFamily="34" charset="0"/>
                          <a:cs typeface="Arial" panose="020B0604020202020204" pitchFamily="34" charset="0"/>
                        </a:rPr>
                        <a:t>Observaciones: </a:t>
                      </a:r>
                    </a:p>
                    <a:p>
                      <a:pPr marL="342900" lvl="0" indent="-342900">
                        <a:lnSpc>
                          <a:spcPct val="107000"/>
                        </a:lnSpc>
                        <a:buFont typeface="+mj-lt"/>
                        <a:buAutoNum type="arabicPeriod"/>
                      </a:pPr>
                      <a:r>
                        <a:rPr lang="es-MX" sz="1400" b="0" dirty="0">
                          <a:effectLst/>
                          <a:latin typeface="Arial" panose="020B0604020202020204" pitchFamily="34" charset="0"/>
                          <a:cs typeface="Arial" panose="020B0604020202020204" pitchFamily="34" charset="0"/>
                        </a:rPr>
                        <a:t>Inflar los globos.</a:t>
                      </a:r>
                    </a:p>
                    <a:p>
                      <a:pPr marL="342900" lvl="0" indent="-342900">
                        <a:lnSpc>
                          <a:spcPct val="107000"/>
                        </a:lnSpc>
                        <a:buFont typeface="+mj-lt"/>
                        <a:buAutoNum type="arabicPeriod"/>
                      </a:pPr>
                      <a:r>
                        <a:rPr lang="es-MX" sz="1400" b="0" dirty="0">
                          <a:effectLst/>
                          <a:latin typeface="Arial" panose="020B0604020202020204" pitchFamily="34" charset="0"/>
                          <a:cs typeface="Arial" panose="020B0604020202020204" pitchFamily="34" charset="0"/>
                        </a:rPr>
                        <a:t>El globo negro exponerlo a la luz solar junto con la lupa.</a:t>
                      </a:r>
                    </a:p>
                    <a:p>
                      <a:pPr marL="342900" lvl="0" indent="-342900">
                        <a:lnSpc>
                          <a:spcPct val="107000"/>
                        </a:lnSpc>
                        <a:buFont typeface="+mj-lt"/>
                        <a:buAutoNum type="arabicPeriod"/>
                      </a:pPr>
                      <a:r>
                        <a:rPr lang="es-MX" sz="1400" b="0" dirty="0">
                          <a:effectLst/>
                          <a:latin typeface="Arial" panose="020B0604020202020204" pitchFamily="34" charset="0"/>
                          <a:cs typeface="Arial" panose="020B0604020202020204" pitchFamily="34" charset="0"/>
                        </a:rPr>
                        <a:t>Al globo blanco se expone al sol con la lupa.</a:t>
                      </a:r>
                    </a:p>
                    <a:p>
                      <a:pPr marL="342900" lvl="0" indent="-342900">
                        <a:lnSpc>
                          <a:spcPct val="107000"/>
                        </a:lnSpc>
                        <a:buFont typeface="+mj-lt"/>
                        <a:buAutoNum type="arabicPeriod"/>
                      </a:pPr>
                      <a:r>
                        <a:rPr lang="es-MX" sz="1400" b="0" dirty="0">
                          <a:effectLst/>
                          <a:latin typeface="Arial" panose="020B0604020202020204" pitchFamily="34" charset="0"/>
                          <a:cs typeface="Arial" panose="020B0604020202020204" pitchFamily="34" charset="0"/>
                        </a:rPr>
                        <a:t>Como se tarda mucho en reventar, agregarle un círculo negro con el plumón.</a:t>
                      </a:r>
                    </a:p>
                    <a:p>
                      <a:pPr marL="342900" lvl="0" indent="-342900">
                        <a:lnSpc>
                          <a:spcPct val="107000"/>
                        </a:lnSpc>
                        <a:spcAft>
                          <a:spcPts val="800"/>
                        </a:spcAft>
                        <a:buFont typeface="+mj-lt"/>
                        <a:buAutoNum type="arabicPeriod"/>
                      </a:pPr>
                      <a:r>
                        <a:rPr lang="es-MX" sz="1400" b="0" dirty="0">
                          <a:effectLst/>
                          <a:latin typeface="Arial" panose="020B0604020202020204" pitchFamily="34" charset="0"/>
                          <a:cs typeface="Arial" panose="020B0604020202020204" pitchFamily="34" charset="0"/>
                        </a:rPr>
                        <a:t>Ver como es que se revientan los globos con la lupa.</a:t>
                      </a:r>
                      <a:endParaRPr lang="es-MX" sz="1400" b="0" dirty="0">
                        <a:effectLst/>
                        <a:latin typeface="Arial" panose="020B0604020202020204" pitchFamily="34" charset="0"/>
                        <a:ea typeface="Calibri" panose="020F0502020204030204" pitchFamily="34" charset="0"/>
                        <a:cs typeface="Arial" panose="020B0604020202020204" pitchFamily="34" charset="0"/>
                      </a:endParaRPr>
                    </a:p>
                  </a:txBody>
                  <a:tcPr marL="42989" marR="42989" marT="0" marB="0"/>
                </a:tc>
                <a:tc>
                  <a:txBody>
                    <a:bodyPr/>
                    <a:lstStyle/>
                    <a:p>
                      <a:pPr>
                        <a:lnSpc>
                          <a:spcPct val="107000"/>
                        </a:lnSpc>
                        <a:spcAft>
                          <a:spcPts val="800"/>
                        </a:spcAft>
                      </a:pPr>
                      <a:r>
                        <a:rPr lang="es-MX" sz="1400" b="0" dirty="0">
                          <a:effectLst/>
                          <a:latin typeface="Arial" panose="020B0604020202020204" pitchFamily="34" charset="0"/>
                          <a:cs typeface="Arial" panose="020B0604020202020204" pitchFamily="34" charset="0"/>
                        </a:rPr>
                        <a:t>¿Por qué el globo negro se revienta muy rápido?</a:t>
                      </a:r>
                    </a:p>
                    <a:p>
                      <a:pPr>
                        <a:lnSpc>
                          <a:spcPct val="107000"/>
                        </a:lnSpc>
                        <a:spcAft>
                          <a:spcPts val="800"/>
                        </a:spcAft>
                      </a:pPr>
                      <a:r>
                        <a:rPr lang="es-MX" sz="1400" b="0" dirty="0">
                          <a:effectLst/>
                          <a:latin typeface="Arial" panose="020B0604020202020204" pitchFamily="34" charset="0"/>
                          <a:cs typeface="Arial" panose="020B0604020202020204" pitchFamily="34" charset="0"/>
                        </a:rPr>
                        <a:t>¿Y por que el blanco se tarda más?</a:t>
                      </a:r>
                    </a:p>
                    <a:p>
                      <a:pPr>
                        <a:lnSpc>
                          <a:spcPct val="107000"/>
                        </a:lnSpc>
                        <a:spcAft>
                          <a:spcPts val="800"/>
                        </a:spcAft>
                      </a:pPr>
                      <a:r>
                        <a:rPr lang="es-MX" sz="1400" b="0" dirty="0">
                          <a:effectLst/>
                          <a:latin typeface="Arial" panose="020B0604020202020204" pitchFamily="34" charset="0"/>
                          <a:cs typeface="Arial" panose="020B0604020202020204" pitchFamily="34" charset="0"/>
                        </a:rPr>
                        <a:t>¿Por qué la lupa hace que se revienten? </a:t>
                      </a:r>
                    </a:p>
                    <a:p>
                      <a:pPr>
                        <a:lnSpc>
                          <a:spcPct val="107000"/>
                        </a:lnSpc>
                        <a:spcAft>
                          <a:spcPts val="800"/>
                        </a:spcAft>
                      </a:pPr>
                      <a:r>
                        <a:rPr lang="es-MX" sz="1400" b="0" dirty="0">
                          <a:effectLst/>
                          <a:latin typeface="Arial" panose="020B0604020202020204" pitchFamily="34" charset="0"/>
                          <a:cs typeface="Arial" panose="020B0604020202020204" pitchFamily="34" charset="0"/>
                        </a:rPr>
                        <a:t> </a:t>
                      </a:r>
                      <a:endParaRPr lang="es-MX" sz="1400" b="0" dirty="0">
                        <a:effectLst/>
                        <a:latin typeface="Arial" panose="020B0604020202020204" pitchFamily="34" charset="0"/>
                        <a:ea typeface="Calibri" panose="020F0502020204030204" pitchFamily="34" charset="0"/>
                        <a:cs typeface="Arial" panose="020B0604020202020204" pitchFamily="34" charset="0"/>
                      </a:endParaRPr>
                    </a:p>
                  </a:txBody>
                  <a:tcPr marL="42989" marR="42989" marT="0" marB="0"/>
                </a:tc>
                <a:tc>
                  <a:txBody>
                    <a:bodyPr/>
                    <a:lstStyle/>
                    <a:p>
                      <a:pPr>
                        <a:lnSpc>
                          <a:spcPts val="1800"/>
                        </a:lnSpc>
                        <a:spcAft>
                          <a:spcPts val="600"/>
                        </a:spcAft>
                      </a:pPr>
                      <a:r>
                        <a:rPr lang="es-MX" sz="1400" b="0" dirty="0">
                          <a:effectLst/>
                          <a:latin typeface="Arial" panose="020B0604020202020204" pitchFamily="34" charset="0"/>
                          <a:cs typeface="Arial" panose="020B0604020202020204" pitchFamily="34" charset="0"/>
                        </a:rPr>
                        <a:t>El Sol aumenta la temperatura del gas interno que tiene el globo, esta temperatura aumenta la energía cinética molecular y con ello existe una </a:t>
                      </a:r>
                      <a:r>
                        <a:rPr lang="es-MX" sz="1400" b="0" u="sng" dirty="0">
                          <a:effectLst/>
                          <a:latin typeface="Arial" panose="020B0604020202020204" pitchFamily="34" charset="0"/>
                          <a:cs typeface="Arial" panose="020B0604020202020204" pitchFamily="34" charset="0"/>
                        </a:rPr>
                        <a:t>expansión del gas</a:t>
                      </a:r>
                      <a:r>
                        <a:rPr lang="es-MX" sz="1400" b="0" dirty="0">
                          <a:effectLst/>
                          <a:latin typeface="Arial" panose="020B0604020202020204" pitchFamily="34" charset="0"/>
                          <a:cs typeface="Arial" panose="020B0604020202020204" pitchFamily="34" charset="0"/>
                        </a:rPr>
                        <a:t> que se refleja como aumento de volumen y por ende el globo se revienta al no soportar la presión interna. (Gedo7, s.f.)</a:t>
                      </a:r>
                    </a:p>
                    <a:p>
                      <a:pPr>
                        <a:lnSpc>
                          <a:spcPts val="1800"/>
                        </a:lnSpc>
                        <a:spcAft>
                          <a:spcPts val="600"/>
                        </a:spcAft>
                      </a:pPr>
                      <a:r>
                        <a:rPr lang="es-MX" sz="1400" b="0" dirty="0">
                          <a:effectLst/>
                          <a:latin typeface="Arial" panose="020B0604020202020204" pitchFamily="34" charset="0"/>
                          <a:cs typeface="Arial" panose="020B0604020202020204" pitchFamily="34" charset="0"/>
                        </a:rPr>
                        <a:t> </a:t>
                      </a:r>
                    </a:p>
                    <a:p>
                      <a:pPr algn="just" fontAlgn="base">
                        <a:lnSpc>
                          <a:spcPct val="107000"/>
                        </a:lnSpc>
                        <a:spcAft>
                          <a:spcPts val="1500"/>
                        </a:spcAft>
                      </a:pPr>
                      <a:r>
                        <a:rPr lang="es-MX" sz="1400" b="0" dirty="0">
                          <a:effectLst/>
                          <a:latin typeface="Arial" panose="020B0604020202020204" pitchFamily="34" charset="0"/>
                          <a:cs typeface="Arial" panose="020B0604020202020204" pitchFamily="34" charset="0"/>
                        </a:rPr>
                        <a:t>Una lupa está formada por una pieza de vidrio o plástico transparente cuyas caras tienen forma curva hacia fuera, es decir, es más gruesa en el centro que en los bordes. Esta pieza se llama lente convergente porque cuando los rayos de luz inciden sobre una de sus caras de forma que son paralelos al eje óptico, la atraviesan y son desviados hacia un mismo punto situado al otro lado de la lente (el foco imagen F’). En nuestro experimento, los rayos solares que son captados por toda la superficie de la lupa se concentran en un único punto del globo. Como consecuencia, en esa zona se produce un aumento de temperatura. Las moléculas del globo absorben la luz del sol y la usan para incrementar su energía cinética (las moléculas vibrarán con mayor intensidad). La temperatura de un cuerpo es una medida de la energía cinética de sus moléculas, es decir cuanto más se mueven, mayor es su temperatura. Un aumento excesivo de temperatura o una exposición prolongada a altas temperaturas seguramente acabará rompiendo la estructura molecular del material del que está compuesto el globo. El resultado es que el globo se pincha. (educa con </a:t>
                      </a:r>
                      <a:r>
                        <a:rPr lang="es-MX" sz="1400" b="0" dirty="0" err="1">
                          <a:effectLst/>
                          <a:latin typeface="Arial" panose="020B0604020202020204" pitchFamily="34" charset="0"/>
                          <a:cs typeface="Arial" panose="020B0604020202020204" pitchFamily="34" charset="0"/>
                        </a:rPr>
                        <a:t>big</a:t>
                      </a:r>
                      <a:r>
                        <a:rPr lang="es-MX" sz="1400" b="0" dirty="0">
                          <a:effectLst/>
                          <a:latin typeface="Arial" panose="020B0604020202020204" pitchFamily="34" charset="0"/>
                          <a:cs typeface="Arial" panose="020B0604020202020204" pitchFamily="34" charset="0"/>
                        </a:rPr>
                        <a:t> </a:t>
                      </a:r>
                      <a:r>
                        <a:rPr lang="es-MX" sz="1400" b="0" dirty="0" err="1">
                          <a:effectLst/>
                          <a:latin typeface="Arial" panose="020B0604020202020204" pitchFamily="34" charset="0"/>
                          <a:cs typeface="Arial" panose="020B0604020202020204" pitchFamily="34" charset="0"/>
                        </a:rPr>
                        <a:t>bang</a:t>
                      </a:r>
                      <a:r>
                        <a:rPr lang="es-MX" sz="1400" b="0" dirty="0">
                          <a:effectLst/>
                          <a:latin typeface="Arial" panose="020B0604020202020204" pitchFamily="34" charset="0"/>
                          <a:cs typeface="Arial" panose="020B0604020202020204" pitchFamily="34" charset="0"/>
                        </a:rPr>
                        <a:t>, 2016)</a:t>
                      </a:r>
                    </a:p>
                  </a:txBody>
                  <a:tcPr marL="42989" marR="42989" marT="0" marB="0"/>
                </a:tc>
                <a:extLst>
                  <a:ext uri="{0D108BD9-81ED-4DB2-BD59-A6C34878D82A}">
                    <a16:rowId xmlns:a16="http://schemas.microsoft.com/office/drawing/2014/main" val="3672086382"/>
                  </a:ext>
                </a:extLst>
              </a:tr>
            </a:tbl>
          </a:graphicData>
        </a:graphic>
      </p:graphicFrame>
      <p:pic>
        <p:nvPicPr>
          <p:cNvPr id="7" name="Imagen 6" descr="Un huevo en la mano&#10;&#10;Descripción generada automáticamente con confianza media">
            <a:extLst>
              <a:ext uri="{FF2B5EF4-FFF2-40B4-BE49-F238E27FC236}">
                <a16:creationId xmlns:a16="http://schemas.microsoft.com/office/drawing/2014/main" id="{E2A2051E-16BC-44F8-B5B6-ED86C7320D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2046" y="1688128"/>
            <a:ext cx="3568390" cy="3429000"/>
          </a:xfrm>
          <a:prstGeom prst="rect">
            <a:avLst/>
          </a:prstGeom>
        </p:spPr>
      </p:pic>
    </p:spTree>
    <p:extLst>
      <p:ext uri="{BB962C8B-B14F-4D97-AF65-F5344CB8AC3E}">
        <p14:creationId xmlns:p14="http://schemas.microsoft.com/office/powerpoint/2010/main" val="2228294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Rectangle 27">
            <a:extLst>
              <a:ext uri="{FF2B5EF4-FFF2-40B4-BE49-F238E27FC236}">
                <a16:creationId xmlns:a16="http://schemas.microsoft.com/office/drawing/2014/main" id="{864DE13E-58EB-4475-B79C-0D4FC6512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endParaRPr lang="en-US"/>
          </a:p>
        </p:txBody>
      </p:sp>
      <p:graphicFrame>
        <p:nvGraphicFramePr>
          <p:cNvPr id="4" name="Tabla 3">
            <a:extLst>
              <a:ext uri="{FF2B5EF4-FFF2-40B4-BE49-F238E27FC236}">
                <a16:creationId xmlns:a16="http://schemas.microsoft.com/office/drawing/2014/main" id="{E280238D-D6E6-4E44-9DB1-18C8957AEAAE}"/>
              </a:ext>
            </a:extLst>
          </p:cNvPr>
          <p:cNvGraphicFramePr>
            <a:graphicFrameLocks noGrp="1"/>
          </p:cNvGraphicFramePr>
          <p:nvPr>
            <p:extLst>
              <p:ext uri="{D42A27DB-BD31-4B8C-83A1-F6EECF244321}">
                <p14:modId xmlns:p14="http://schemas.microsoft.com/office/powerpoint/2010/main" val="200979768"/>
              </p:ext>
            </p:extLst>
          </p:nvPr>
        </p:nvGraphicFramePr>
        <p:xfrm>
          <a:off x="653815" y="18889"/>
          <a:ext cx="10036598" cy="6637405"/>
        </p:xfrm>
        <a:graphic>
          <a:graphicData uri="http://schemas.openxmlformats.org/drawingml/2006/table">
            <a:tbl>
              <a:tblPr firstRow="1" firstCol="1" bandRow="1">
                <a:noFill/>
                <a:tableStyleId>{5C22544A-7EE6-4342-B048-85BDC9FD1C3A}</a:tableStyleId>
              </a:tblPr>
              <a:tblGrid>
                <a:gridCol w="2465903">
                  <a:extLst>
                    <a:ext uri="{9D8B030D-6E8A-4147-A177-3AD203B41FA5}">
                      <a16:colId xmlns:a16="http://schemas.microsoft.com/office/drawing/2014/main" val="2456790640"/>
                    </a:ext>
                  </a:extLst>
                </a:gridCol>
                <a:gridCol w="3833830">
                  <a:extLst>
                    <a:ext uri="{9D8B030D-6E8A-4147-A177-3AD203B41FA5}">
                      <a16:colId xmlns:a16="http://schemas.microsoft.com/office/drawing/2014/main" val="3120924698"/>
                    </a:ext>
                  </a:extLst>
                </a:gridCol>
                <a:gridCol w="3736865">
                  <a:extLst>
                    <a:ext uri="{9D8B030D-6E8A-4147-A177-3AD203B41FA5}">
                      <a16:colId xmlns:a16="http://schemas.microsoft.com/office/drawing/2014/main" val="2541163214"/>
                    </a:ext>
                  </a:extLst>
                </a:gridCol>
              </a:tblGrid>
              <a:tr h="6637405">
                <a:tc>
                  <a:txBody>
                    <a:bodyPr/>
                    <a:lstStyle/>
                    <a:p>
                      <a:pPr>
                        <a:lnSpc>
                          <a:spcPct val="107000"/>
                        </a:lnSpc>
                        <a:spcAft>
                          <a:spcPts val="800"/>
                        </a:spcAft>
                      </a:pPr>
                      <a:r>
                        <a:rPr lang="es-MX" sz="1400" b="1" i="1" cap="none" spc="0" dirty="0">
                          <a:solidFill>
                            <a:srgbClr val="FFFFFF"/>
                          </a:solidFill>
                          <a:effectLst/>
                          <a:latin typeface="Arial" panose="020B0604020202020204" pitchFamily="34" charset="0"/>
                          <a:cs typeface="Arial" panose="020B0604020202020204" pitchFamily="34" charset="0"/>
                        </a:rPr>
                        <a:t>Fenómeno eléctricos- electrostática </a:t>
                      </a:r>
                    </a:p>
                    <a:p>
                      <a:pPr>
                        <a:lnSpc>
                          <a:spcPct val="107000"/>
                        </a:lnSpc>
                        <a:spcAft>
                          <a:spcPts val="800"/>
                        </a:spcAft>
                      </a:pPr>
                      <a:r>
                        <a:rPr lang="es-MX" sz="1400" b="0" cap="none" spc="0" dirty="0">
                          <a:solidFill>
                            <a:srgbClr val="FFFFFF"/>
                          </a:solidFill>
                          <a:effectLst/>
                          <a:latin typeface="Arial" panose="020B0604020202020204" pitchFamily="34" charset="0"/>
                          <a:cs typeface="Arial" panose="020B0604020202020204" pitchFamily="34" charset="0"/>
                        </a:rPr>
                        <a:t>Se que si frotas el trapito en el globo se va a crear electricidad.</a:t>
                      </a:r>
                      <a:br>
                        <a:rPr lang="es-MX" sz="1400" b="0" cap="none" spc="0" dirty="0">
                          <a:solidFill>
                            <a:srgbClr val="FFFFFF"/>
                          </a:solidFill>
                          <a:effectLst/>
                          <a:latin typeface="Arial" panose="020B0604020202020204" pitchFamily="34" charset="0"/>
                          <a:cs typeface="Arial" panose="020B0604020202020204" pitchFamily="34" charset="0"/>
                        </a:rPr>
                      </a:br>
                      <a:r>
                        <a:rPr lang="es-MX" sz="1400" b="1" i="1" cap="none" spc="0" dirty="0">
                          <a:solidFill>
                            <a:srgbClr val="FFFFFF"/>
                          </a:solidFill>
                          <a:effectLst/>
                          <a:latin typeface="Arial" panose="020B0604020202020204" pitchFamily="34" charset="0"/>
                          <a:cs typeface="Arial" panose="020B0604020202020204" pitchFamily="34" charset="0"/>
                        </a:rPr>
                        <a:t>Materiales: </a:t>
                      </a:r>
                    </a:p>
                    <a:p>
                      <a:pPr marL="342900" lvl="0" indent="-342900">
                        <a:lnSpc>
                          <a:spcPct val="107000"/>
                        </a:lnSpc>
                        <a:buFont typeface="Symbol" panose="05050102010706020507" pitchFamily="18" charset="2"/>
                        <a:buChar char=""/>
                      </a:pPr>
                      <a:r>
                        <a:rPr lang="es-MX" sz="1400" b="0" cap="none" spc="0" dirty="0">
                          <a:solidFill>
                            <a:srgbClr val="FFFFFF"/>
                          </a:solidFill>
                          <a:effectLst/>
                          <a:latin typeface="Arial" panose="020B0604020202020204" pitchFamily="34" charset="0"/>
                          <a:cs typeface="Arial" panose="020B0604020202020204" pitchFamily="34" charset="0"/>
                        </a:rPr>
                        <a:t>Agua</a:t>
                      </a:r>
                    </a:p>
                    <a:p>
                      <a:pPr marL="342900" lvl="0" indent="-342900">
                        <a:lnSpc>
                          <a:spcPct val="107000"/>
                        </a:lnSpc>
                        <a:buFont typeface="Symbol" panose="05050102010706020507" pitchFamily="18" charset="2"/>
                        <a:buChar char=""/>
                      </a:pPr>
                      <a:r>
                        <a:rPr lang="es-MX" sz="1400" b="0" cap="none" spc="0" dirty="0">
                          <a:solidFill>
                            <a:srgbClr val="FFFFFF"/>
                          </a:solidFill>
                          <a:effectLst/>
                          <a:latin typeface="Arial" panose="020B0604020202020204" pitchFamily="34" charset="0"/>
                          <a:cs typeface="Arial" panose="020B0604020202020204" pitchFamily="34" charset="0"/>
                        </a:rPr>
                        <a:t>Jabón liquido </a:t>
                      </a:r>
                    </a:p>
                    <a:p>
                      <a:pPr marL="342900" lvl="0" indent="-342900">
                        <a:lnSpc>
                          <a:spcPct val="107000"/>
                        </a:lnSpc>
                        <a:buFont typeface="Symbol" panose="05050102010706020507" pitchFamily="18" charset="2"/>
                        <a:buChar char=""/>
                      </a:pPr>
                      <a:r>
                        <a:rPr lang="es-MX" sz="1400" b="0" cap="none" spc="0" dirty="0">
                          <a:solidFill>
                            <a:srgbClr val="FFFFFF"/>
                          </a:solidFill>
                          <a:effectLst/>
                          <a:latin typeface="Arial" panose="020B0604020202020204" pitchFamily="34" charset="0"/>
                          <a:cs typeface="Arial" panose="020B0604020202020204" pitchFamily="34" charset="0"/>
                        </a:rPr>
                        <a:t>Plato hondo</a:t>
                      </a:r>
                    </a:p>
                    <a:p>
                      <a:pPr marL="342900" lvl="0" indent="-342900">
                        <a:lnSpc>
                          <a:spcPct val="107000"/>
                        </a:lnSpc>
                        <a:buFont typeface="Symbol" panose="05050102010706020507" pitchFamily="18" charset="2"/>
                        <a:buChar char=""/>
                      </a:pPr>
                      <a:r>
                        <a:rPr lang="es-MX" sz="1400" b="0" cap="none" spc="0" dirty="0">
                          <a:solidFill>
                            <a:srgbClr val="FFFFFF"/>
                          </a:solidFill>
                          <a:effectLst/>
                          <a:latin typeface="Arial" panose="020B0604020202020204" pitchFamily="34" charset="0"/>
                          <a:cs typeface="Arial" panose="020B0604020202020204" pitchFamily="34" charset="0"/>
                        </a:rPr>
                        <a:t>Globo</a:t>
                      </a:r>
                    </a:p>
                    <a:p>
                      <a:pPr marL="342900" lvl="0" indent="-342900">
                        <a:lnSpc>
                          <a:spcPct val="107000"/>
                        </a:lnSpc>
                        <a:buFont typeface="Symbol" panose="05050102010706020507" pitchFamily="18" charset="2"/>
                        <a:buChar char=""/>
                      </a:pPr>
                      <a:r>
                        <a:rPr lang="es-MX" sz="1400" b="0" cap="none" spc="0" dirty="0">
                          <a:solidFill>
                            <a:srgbClr val="FFFFFF"/>
                          </a:solidFill>
                          <a:effectLst/>
                          <a:latin typeface="Arial" panose="020B0604020202020204" pitchFamily="34" charset="0"/>
                          <a:cs typeface="Arial" panose="020B0604020202020204" pitchFamily="34" charset="0"/>
                        </a:rPr>
                        <a:t>1 trapo </a:t>
                      </a:r>
                    </a:p>
                    <a:p>
                      <a:pPr marL="342900" lvl="0" indent="-342900">
                        <a:lnSpc>
                          <a:spcPct val="107000"/>
                        </a:lnSpc>
                        <a:spcAft>
                          <a:spcPts val="800"/>
                        </a:spcAft>
                        <a:buFont typeface="Symbol" panose="05050102010706020507" pitchFamily="18" charset="2"/>
                        <a:buChar char=""/>
                      </a:pPr>
                      <a:r>
                        <a:rPr lang="es-MX" sz="1400" b="0" cap="none" spc="0" dirty="0">
                          <a:solidFill>
                            <a:srgbClr val="FFFFFF"/>
                          </a:solidFill>
                          <a:effectLst/>
                          <a:latin typeface="Arial" panose="020B0604020202020204" pitchFamily="34" charset="0"/>
                          <a:cs typeface="Arial" panose="020B0604020202020204" pitchFamily="34" charset="0"/>
                        </a:rPr>
                        <a:t>1 popote</a:t>
                      </a:r>
                    </a:p>
                    <a:p>
                      <a:pPr>
                        <a:lnSpc>
                          <a:spcPct val="107000"/>
                        </a:lnSpc>
                        <a:spcAft>
                          <a:spcPts val="800"/>
                        </a:spcAft>
                      </a:pPr>
                      <a:r>
                        <a:rPr lang="es-MX" sz="1400" b="1" i="1" cap="none" spc="0" dirty="0">
                          <a:solidFill>
                            <a:srgbClr val="FFFFFF"/>
                          </a:solidFill>
                          <a:effectLst/>
                          <a:latin typeface="Arial" panose="020B0604020202020204" pitchFamily="34" charset="0"/>
                          <a:cs typeface="Arial" panose="020B0604020202020204" pitchFamily="34" charset="0"/>
                        </a:rPr>
                        <a:t>Observaciones: </a:t>
                      </a:r>
                    </a:p>
                    <a:p>
                      <a:pPr marL="342900" lvl="0" indent="-342900">
                        <a:lnSpc>
                          <a:spcPct val="107000"/>
                        </a:lnSpc>
                        <a:buFont typeface="+mj-lt"/>
                        <a:buAutoNum type="arabicPeriod"/>
                      </a:pPr>
                      <a:r>
                        <a:rPr lang="es-MX" sz="1400" b="0" cap="none" spc="0" dirty="0">
                          <a:solidFill>
                            <a:srgbClr val="FFFFFF"/>
                          </a:solidFill>
                          <a:effectLst/>
                          <a:latin typeface="Arial" panose="020B0604020202020204" pitchFamily="34" charset="0"/>
                          <a:cs typeface="Arial" panose="020B0604020202020204" pitchFamily="34" charset="0"/>
                        </a:rPr>
                        <a:t>Se le agrega poca agua al plato.</a:t>
                      </a:r>
                    </a:p>
                    <a:p>
                      <a:pPr marL="342900" lvl="0" indent="-342900">
                        <a:lnSpc>
                          <a:spcPct val="107000"/>
                        </a:lnSpc>
                        <a:buFont typeface="+mj-lt"/>
                        <a:buAutoNum type="arabicPeriod"/>
                      </a:pPr>
                      <a:r>
                        <a:rPr lang="es-MX" sz="1400" b="0" cap="none" spc="0" dirty="0">
                          <a:solidFill>
                            <a:srgbClr val="FFFFFF"/>
                          </a:solidFill>
                          <a:effectLst/>
                          <a:latin typeface="Arial" panose="020B0604020202020204" pitchFamily="34" charset="0"/>
                          <a:cs typeface="Arial" panose="020B0604020202020204" pitchFamily="34" charset="0"/>
                        </a:rPr>
                        <a:t>Después se le agrega jabón y se le revuelve.</a:t>
                      </a:r>
                    </a:p>
                    <a:p>
                      <a:pPr marL="342900" lvl="0" indent="-342900">
                        <a:lnSpc>
                          <a:spcPct val="107000"/>
                        </a:lnSpc>
                        <a:buFont typeface="+mj-lt"/>
                        <a:buAutoNum type="arabicPeriod"/>
                      </a:pPr>
                      <a:r>
                        <a:rPr lang="es-MX" sz="1400" b="0" cap="none" spc="0" dirty="0">
                          <a:solidFill>
                            <a:srgbClr val="FFFFFF"/>
                          </a:solidFill>
                          <a:effectLst/>
                          <a:latin typeface="Arial" panose="020B0604020202020204" pitchFamily="34" charset="0"/>
                          <a:cs typeface="Arial" panose="020B0604020202020204" pitchFamily="34" charset="0"/>
                        </a:rPr>
                        <a:t>Se infla el globo y se frota con el trapo seco.</a:t>
                      </a:r>
                    </a:p>
                    <a:p>
                      <a:pPr marL="342900" lvl="0" indent="-342900">
                        <a:lnSpc>
                          <a:spcPct val="107000"/>
                        </a:lnSpc>
                        <a:buFont typeface="+mj-lt"/>
                        <a:buAutoNum type="arabicPeriod"/>
                      </a:pPr>
                      <a:r>
                        <a:rPr lang="es-MX" sz="1400" b="0" cap="none" spc="0" dirty="0">
                          <a:solidFill>
                            <a:srgbClr val="FFFFFF"/>
                          </a:solidFill>
                          <a:effectLst/>
                          <a:latin typeface="Arial" panose="020B0604020202020204" pitchFamily="34" charset="0"/>
                          <a:cs typeface="Arial" panose="020B0604020202020204" pitchFamily="34" charset="0"/>
                        </a:rPr>
                        <a:t>Después se le sopla con el popote al plato para crear burbujas.</a:t>
                      </a:r>
                    </a:p>
                    <a:p>
                      <a:pPr marL="342900" lvl="0" indent="-342900">
                        <a:lnSpc>
                          <a:spcPct val="107000"/>
                        </a:lnSpc>
                        <a:spcAft>
                          <a:spcPts val="800"/>
                        </a:spcAft>
                        <a:buFont typeface="+mj-lt"/>
                        <a:buAutoNum type="arabicPeriod"/>
                      </a:pPr>
                      <a:r>
                        <a:rPr lang="es-MX" sz="1400" b="0" cap="none" spc="0" dirty="0">
                          <a:solidFill>
                            <a:srgbClr val="FFFFFF"/>
                          </a:solidFill>
                          <a:effectLst/>
                          <a:latin typeface="Arial" panose="020B0604020202020204" pitchFamily="34" charset="0"/>
                          <a:cs typeface="Arial" panose="020B0604020202020204" pitchFamily="34" charset="0"/>
                        </a:rPr>
                        <a:t>Se acerca el globo a la burbuja para que se genere la energía. </a:t>
                      </a:r>
                      <a:endParaRPr lang="es-MX" sz="1400" b="0" cap="none" spc="0" dirty="0">
                        <a:solidFill>
                          <a:srgbClr val="FFFFFF"/>
                        </a:solidFill>
                        <a:effectLst/>
                        <a:latin typeface="Arial" panose="020B0604020202020204" pitchFamily="34" charset="0"/>
                        <a:ea typeface="Calibri" panose="020F0502020204030204" pitchFamily="34" charset="0"/>
                        <a:cs typeface="Arial" panose="020B0604020202020204" pitchFamily="34" charset="0"/>
                      </a:endParaRPr>
                    </a:p>
                  </a:txBody>
                  <a:tcPr marL="136801" marR="82081" marT="82081" marB="82081" anchor="b">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nSpc>
                          <a:spcPct val="107000"/>
                        </a:lnSpc>
                        <a:spcAft>
                          <a:spcPts val="800"/>
                        </a:spcAft>
                      </a:pPr>
                      <a:r>
                        <a:rPr lang="es-MX" sz="1400" b="0" cap="none" spc="0" dirty="0">
                          <a:solidFill>
                            <a:srgbClr val="FFFFFF"/>
                          </a:solidFill>
                          <a:effectLst/>
                          <a:latin typeface="Arial" panose="020B0604020202020204" pitchFamily="34" charset="0"/>
                          <a:cs typeface="Arial" panose="020B0604020202020204" pitchFamily="34" charset="0"/>
                        </a:rPr>
                        <a:t>¿Cómo es que el trapo genera electricidad en el globo?</a:t>
                      </a:r>
                    </a:p>
                    <a:p>
                      <a:pPr>
                        <a:lnSpc>
                          <a:spcPct val="107000"/>
                        </a:lnSpc>
                        <a:spcAft>
                          <a:spcPts val="800"/>
                        </a:spcAft>
                      </a:pPr>
                      <a:r>
                        <a:rPr lang="es-MX" sz="1400" b="0" cap="none" spc="0" dirty="0">
                          <a:solidFill>
                            <a:srgbClr val="FFFFFF"/>
                          </a:solidFill>
                          <a:effectLst/>
                          <a:latin typeface="Arial" panose="020B0604020202020204" pitchFamily="34" charset="0"/>
                          <a:cs typeface="Arial" panose="020B0604020202020204" pitchFamily="34" charset="0"/>
                        </a:rPr>
                        <a:t>¿Por qué la burbuja se atrae con el globo?</a:t>
                      </a:r>
                    </a:p>
                    <a:p>
                      <a:pPr>
                        <a:lnSpc>
                          <a:spcPct val="107000"/>
                        </a:lnSpc>
                        <a:spcAft>
                          <a:spcPts val="800"/>
                        </a:spcAft>
                      </a:pPr>
                      <a:r>
                        <a:rPr lang="es-MX" sz="1400" b="0" cap="none" spc="0" dirty="0">
                          <a:solidFill>
                            <a:srgbClr val="FFFFFF"/>
                          </a:solidFill>
                          <a:effectLst/>
                          <a:latin typeface="Arial" panose="020B0604020202020204" pitchFamily="34" charset="0"/>
                          <a:cs typeface="Arial" panose="020B0604020202020204" pitchFamily="34" charset="0"/>
                        </a:rPr>
                        <a:t>¿La burbuja tiene energía positiva o negativa?</a:t>
                      </a:r>
                    </a:p>
                    <a:p>
                      <a:pPr>
                        <a:lnSpc>
                          <a:spcPct val="107000"/>
                        </a:lnSpc>
                        <a:spcAft>
                          <a:spcPts val="800"/>
                        </a:spcAft>
                      </a:pPr>
                      <a:r>
                        <a:rPr lang="es-MX" sz="1400" b="0" cap="none" spc="0" dirty="0">
                          <a:solidFill>
                            <a:srgbClr val="FFFFFF"/>
                          </a:solidFill>
                          <a:effectLst/>
                          <a:latin typeface="Arial" panose="020B0604020202020204" pitchFamily="34" charset="0"/>
                          <a:cs typeface="Arial" panose="020B0604020202020204" pitchFamily="34" charset="0"/>
                        </a:rPr>
                        <a:t> </a:t>
                      </a:r>
                      <a:endParaRPr lang="es-MX" sz="1400" b="0" cap="none" spc="0" dirty="0">
                        <a:solidFill>
                          <a:srgbClr val="FFFFFF"/>
                        </a:solidFill>
                        <a:effectLst/>
                        <a:latin typeface="Arial" panose="020B0604020202020204" pitchFamily="34" charset="0"/>
                        <a:ea typeface="Calibri" panose="020F0502020204030204" pitchFamily="34" charset="0"/>
                        <a:cs typeface="Arial" panose="020B0604020202020204" pitchFamily="34" charset="0"/>
                      </a:endParaRPr>
                    </a:p>
                  </a:txBody>
                  <a:tcPr marL="136801" marR="82081" marT="82081" marB="82081" anchor="b">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fontAlgn="base">
                        <a:lnSpc>
                          <a:spcPct val="107000"/>
                        </a:lnSpc>
                        <a:spcAft>
                          <a:spcPts val="800"/>
                        </a:spcAft>
                      </a:pPr>
                      <a:r>
                        <a:rPr lang="es-MX" sz="1400" b="0" cap="none" spc="0" dirty="0">
                          <a:solidFill>
                            <a:srgbClr val="FFFFFF"/>
                          </a:solidFill>
                          <a:effectLst/>
                          <a:latin typeface="Arial" panose="020B0604020202020204" pitchFamily="34" charset="0"/>
                          <a:cs typeface="Arial" panose="020B0604020202020204" pitchFamily="34" charset="0"/>
                        </a:rPr>
                        <a:t>Cuando acercamos el globo a la burbuja de jabón, el globo lo atrae. Esto se debe a que las moléculas de agua (contenidas en el preparado de jabón de burbujas) son polares (tienen una carga negativa en el centro y una carga positiva en los extremos). Cuando el globo (cargado negativamente) se acerca a la burbuja, la parte positiva de las moléculas de agua se siente atraída hacia el globo y se observa que la burbuja se mueve acercándose al globo. Los efectos de la electricidad estática son temporales. (Botero, 2020)</a:t>
                      </a:r>
                    </a:p>
                    <a:p>
                      <a:pPr>
                        <a:lnSpc>
                          <a:spcPct val="107000"/>
                        </a:lnSpc>
                        <a:spcAft>
                          <a:spcPts val="800"/>
                        </a:spcAft>
                      </a:pPr>
                      <a:r>
                        <a:rPr lang="es-MX" sz="1400" b="0" cap="none" spc="0" dirty="0">
                          <a:solidFill>
                            <a:srgbClr val="FFFFFF"/>
                          </a:solidFill>
                          <a:effectLst/>
                          <a:latin typeface="Arial" panose="020B0604020202020204" pitchFamily="34" charset="0"/>
                          <a:cs typeface="Arial" panose="020B0604020202020204" pitchFamily="34" charset="0"/>
                        </a:rPr>
                        <a:t>Cuando cargamos el globo con electricidad estática, lo que sucede es que al frotarlo se transfieren electrones del globo al otro material. Esto genera una carga eléctrica en el globo, que se mantiene así durante un tiempo porque es de plástico (material aislante). Cuando acercamos el globo a la burbuja de jabón, el globo la atrae. Esto se debe a que en el agua (en nuestro caso de grifo) hay iones, o partículas con carga eléctrica, que son atraídas por las cargas que también tiene el globo. (</a:t>
                      </a:r>
                      <a:r>
                        <a:rPr lang="es-MX" sz="1400" b="0" cap="none" spc="0" dirty="0" err="1">
                          <a:solidFill>
                            <a:srgbClr val="FFFFFF"/>
                          </a:solidFill>
                          <a:effectLst/>
                          <a:latin typeface="Arial" panose="020B0604020202020204" pitchFamily="34" charset="0"/>
                          <a:cs typeface="Arial" panose="020B0604020202020204" pitchFamily="34" charset="0"/>
                        </a:rPr>
                        <a:t>Sebastian</a:t>
                      </a:r>
                      <a:r>
                        <a:rPr lang="es-MX" sz="1400" b="0" cap="none" spc="0" dirty="0">
                          <a:solidFill>
                            <a:srgbClr val="FFFFFF"/>
                          </a:solidFill>
                          <a:effectLst/>
                          <a:latin typeface="Arial" panose="020B0604020202020204" pitchFamily="34" charset="0"/>
                          <a:cs typeface="Arial" panose="020B0604020202020204" pitchFamily="34" charset="0"/>
                        </a:rPr>
                        <a:t>, 2014)</a:t>
                      </a:r>
                      <a:endParaRPr lang="es-MX" sz="1400" b="0" cap="none" spc="0" dirty="0">
                        <a:solidFill>
                          <a:srgbClr val="FFFFFF"/>
                        </a:solidFill>
                        <a:effectLst/>
                        <a:latin typeface="Arial" panose="020B0604020202020204" pitchFamily="34" charset="0"/>
                        <a:ea typeface="Calibri" panose="020F0502020204030204" pitchFamily="34" charset="0"/>
                        <a:cs typeface="Arial" panose="020B0604020202020204" pitchFamily="34" charset="0"/>
                      </a:endParaRPr>
                    </a:p>
                  </a:txBody>
                  <a:tcPr marL="136801" marR="82081" marT="82081" marB="82081" anchor="b">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extLst>
                  <a:ext uri="{0D108BD9-81ED-4DB2-BD59-A6C34878D82A}">
                    <a16:rowId xmlns:a16="http://schemas.microsoft.com/office/drawing/2014/main" val="3327136227"/>
                  </a:ext>
                </a:extLst>
              </a:tr>
            </a:tbl>
          </a:graphicData>
        </a:graphic>
      </p:graphicFrame>
      <p:pic>
        <p:nvPicPr>
          <p:cNvPr id="6" name="Imagen 5" descr="Un plato con un tazón blanco con azul&#10;&#10;Descripción generada automáticamente con confianza media">
            <a:extLst>
              <a:ext uri="{FF2B5EF4-FFF2-40B4-BE49-F238E27FC236}">
                <a16:creationId xmlns:a16="http://schemas.microsoft.com/office/drawing/2014/main" id="{5EAF1520-0D07-4405-A095-69C470ADB8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5992" y="201706"/>
            <a:ext cx="3479426" cy="4639235"/>
          </a:xfrm>
          <a:prstGeom prst="rect">
            <a:avLst/>
          </a:prstGeom>
        </p:spPr>
      </p:pic>
    </p:spTree>
    <p:extLst>
      <p:ext uri="{BB962C8B-B14F-4D97-AF65-F5344CB8AC3E}">
        <p14:creationId xmlns:p14="http://schemas.microsoft.com/office/powerpoint/2010/main" val="2032310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F7D68BAC-D7E7-4B49-999B-6CB01E807C9C}"/>
              </a:ext>
            </a:extLst>
          </p:cNvPr>
          <p:cNvSpPr>
            <a:spLocks noChangeArrowheads="1"/>
          </p:cNvSpPr>
          <p:nvPr/>
        </p:nvSpPr>
        <p:spPr bwMode="auto">
          <a:xfrm>
            <a:off x="1196787" y="358953"/>
            <a:ext cx="9641542" cy="6140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1600" b="0" i="0" u="none" strike="noStrike" cap="none" normalizeH="0" baseline="0" dirty="0">
                <a:ln>
                  <a:noFill/>
                </a:ln>
                <a:solidFill>
                  <a:srgbClr val="2F5496"/>
                </a:solidFill>
                <a:effectLst/>
                <a:ea typeface="Times New Roman" panose="02020603050405020304" pitchFamily="18" charset="0"/>
                <a:cs typeface="Arial" panose="020B0604020202020204" pitchFamily="34" charset="0"/>
              </a:rPr>
              <a:t>Referencias</a:t>
            </a:r>
            <a:endParaRPr kumimoji="0" lang="es-MX" altLang="es-MX" sz="1600" b="0" i="0" u="none" strike="noStrike" cap="none" normalizeH="0" baseline="0" dirty="0">
              <a:ln>
                <a:noFill/>
              </a:ln>
              <a:solidFill>
                <a:srgbClr val="2F5496"/>
              </a:solidFill>
              <a:effectLst/>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Botero, M. (20 de abril de 2020). </a:t>
            </a:r>
            <a:r>
              <a:rPr kumimoji="0" lang="es-ES" altLang="es-MX" sz="1600" b="0" i="1" u="none" strike="noStrike" cap="none" normalizeH="0" baseline="0" dirty="0">
                <a:ln>
                  <a:noFill/>
                </a:ln>
                <a:solidFill>
                  <a:schemeClr val="tx1"/>
                </a:solidFill>
                <a:effectLst/>
                <a:ea typeface="Calibri" panose="020F0502020204030204" pitchFamily="34" charset="0"/>
                <a:cs typeface="Arial" panose="020B0604020202020204" pitchFamily="34" charset="0"/>
              </a:rPr>
              <a:t>reto experimenta </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Obtenido de reto experimenta: https://retoexperimenta.es/2020/como-mover-pompas-jabon-globo/</a:t>
            </a:r>
            <a:endParaRPr kumimoji="0" lang="es-MX" altLang="es-MX" sz="1600" b="0" i="0" u="none" strike="noStrike" cap="none" normalizeH="0" baseline="0" dirty="0">
              <a:ln>
                <a:noFill/>
              </a:ln>
              <a:solidFill>
                <a:schemeClr val="tx1"/>
              </a:solidFill>
              <a:effectLst/>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ES" altLang="es-MX" sz="1600" b="0" i="1" u="none" strike="noStrike" cap="none" normalizeH="0" baseline="0" dirty="0" err="1">
                <a:ln>
                  <a:noFill/>
                </a:ln>
                <a:solidFill>
                  <a:schemeClr val="tx1"/>
                </a:solidFill>
                <a:effectLst/>
                <a:ea typeface="Calibri" panose="020F0502020204030204" pitchFamily="34" charset="0"/>
                <a:cs typeface="Arial" panose="020B0604020202020204" pitchFamily="34" charset="0"/>
              </a:rPr>
              <a:t>Ciensación</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(s.f.). Obtenido de </a:t>
            </a:r>
            <a:r>
              <a:rPr kumimoji="0" lang="es-ES" altLang="es-MX" sz="1600" b="0" i="0" u="none" strike="noStrike" cap="none" normalizeH="0" baseline="0" dirty="0" err="1">
                <a:ln>
                  <a:noFill/>
                </a:ln>
                <a:solidFill>
                  <a:schemeClr val="tx1"/>
                </a:solidFill>
                <a:effectLst/>
                <a:ea typeface="Calibri" panose="020F0502020204030204" pitchFamily="34" charset="0"/>
                <a:cs typeface="Arial" panose="020B0604020202020204" pitchFamily="34" charset="0"/>
              </a:rPr>
              <a:t>Ciensación</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https://ciensacion.org/experimento_manos_en_la_masa/e5051p_magneticReach.html</a:t>
            </a:r>
            <a:endParaRPr kumimoji="0" lang="es-MX" altLang="es-MX" sz="1600" b="0" i="0" u="none" strike="noStrike" cap="none" normalizeH="0" baseline="0" dirty="0">
              <a:ln>
                <a:noFill/>
              </a:ln>
              <a:solidFill>
                <a:schemeClr val="tx1"/>
              </a:solidFill>
              <a:effectLst/>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Colomé, L. (2021). </a:t>
            </a:r>
            <a:r>
              <a:rPr kumimoji="0" lang="es-ES" altLang="es-MX" sz="1600" b="0" i="1" u="none" strike="noStrike" cap="none" normalizeH="0" baseline="0" dirty="0" err="1">
                <a:ln>
                  <a:noFill/>
                </a:ln>
                <a:solidFill>
                  <a:schemeClr val="tx1"/>
                </a:solidFill>
                <a:effectLst/>
                <a:ea typeface="Calibri" panose="020F0502020204030204" pitchFamily="34" charset="0"/>
                <a:cs typeface="Arial" panose="020B0604020202020204" pitchFamily="34" charset="0"/>
              </a:rPr>
              <a:t>Mamiexperimentos</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Obtenido de </a:t>
            </a:r>
            <a:r>
              <a:rPr kumimoji="0" lang="es-ES" altLang="es-MX" sz="1600" b="0" i="0" u="none" strike="noStrike" cap="none" normalizeH="0" baseline="0" dirty="0" err="1">
                <a:ln>
                  <a:noFill/>
                </a:ln>
                <a:solidFill>
                  <a:schemeClr val="tx1"/>
                </a:solidFill>
                <a:effectLst/>
                <a:ea typeface="Calibri" panose="020F0502020204030204" pitchFamily="34" charset="0"/>
                <a:cs typeface="Arial" panose="020B0604020202020204" pitchFamily="34" charset="0"/>
              </a:rPr>
              <a:t>Mamiexperimentos</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https://mamiexperimentos.com/experimentos-cientificos/infantil/como-hacer-un-arco-iris-con-un-cd/</a:t>
            </a:r>
            <a:endParaRPr kumimoji="0" lang="es-MX" altLang="es-MX" sz="1600" b="0" i="0" u="none" strike="noStrike" cap="none" normalizeH="0" baseline="0" dirty="0">
              <a:ln>
                <a:noFill/>
              </a:ln>
              <a:solidFill>
                <a:schemeClr val="tx1"/>
              </a:solidFill>
              <a:effectLst/>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Dávila, J. M. (2 de octubre de 2018). </a:t>
            </a:r>
            <a:r>
              <a:rPr kumimoji="0" lang="es-ES" altLang="es-MX" sz="1600" b="0" i="1" u="none" strike="noStrike" cap="none" normalizeH="0" baseline="0" dirty="0" err="1">
                <a:ln>
                  <a:noFill/>
                </a:ln>
                <a:solidFill>
                  <a:schemeClr val="tx1"/>
                </a:solidFill>
                <a:effectLst/>
                <a:ea typeface="Calibri" panose="020F0502020204030204" pitchFamily="34" charset="0"/>
                <a:cs typeface="Arial" panose="020B0604020202020204" pitchFamily="34" charset="0"/>
              </a:rPr>
              <a:t>Quora</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Obtenido de </a:t>
            </a:r>
            <a:r>
              <a:rPr kumimoji="0" lang="es-ES" altLang="es-MX" sz="1600" b="0" i="0" u="none" strike="noStrike" cap="none" normalizeH="0" baseline="0" dirty="0" err="1">
                <a:ln>
                  <a:noFill/>
                </a:ln>
                <a:solidFill>
                  <a:schemeClr val="tx1"/>
                </a:solidFill>
                <a:effectLst/>
                <a:ea typeface="Calibri" panose="020F0502020204030204" pitchFamily="34" charset="0"/>
                <a:cs typeface="Arial" panose="020B0604020202020204" pitchFamily="34" charset="0"/>
              </a:rPr>
              <a:t>Quora</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https://es.quora.com/Por-qu%C3%A9-un-CD-refleja-los-colores-del-arco-iris</a:t>
            </a:r>
            <a:endParaRPr kumimoji="0" lang="es-MX" altLang="es-MX" sz="1600" b="0" i="0" u="none" strike="noStrike" cap="none" normalizeH="0" baseline="0" dirty="0">
              <a:ln>
                <a:noFill/>
              </a:ln>
              <a:solidFill>
                <a:schemeClr val="tx1"/>
              </a:solidFill>
              <a:effectLst/>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ES" altLang="es-MX" sz="1600" b="0" i="1" u="none" strike="noStrike" cap="none" normalizeH="0" baseline="0" dirty="0">
                <a:ln>
                  <a:noFill/>
                </a:ln>
                <a:solidFill>
                  <a:schemeClr val="tx1"/>
                </a:solidFill>
                <a:effectLst/>
                <a:ea typeface="Calibri" panose="020F0502020204030204" pitchFamily="34" charset="0"/>
                <a:cs typeface="Arial" panose="020B0604020202020204" pitchFamily="34" charset="0"/>
              </a:rPr>
              <a:t>educa con </a:t>
            </a:r>
            <a:r>
              <a:rPr kumimoji="0" lang="es-ES" altLang="es-MX" sz="1600" b="0" i="1" u="none" strike="noStrike" cap="none" normalizeH="0" baseline="0" dirty="0" err="1">
                <a:ln>
                  <a:noFill/>
                </a:ln>
                <a:solidFill>
                  <a:schemeClr val="tx1"/>
                </a:solidFill>
                <a:effectLst/>
                <a:ea typeface="Calibri" panose="020F0502020204030204" pitchFamily="34" charset="0"/>
                <a:cs typeface="Arial" panose="020B0604020202020204" pitchFamily="34" charset="0"/>
              </a:rPr>
              <a:t>big</a:t>
            </a:r>
            <a:r>
              <a:rPr kumimoji="0" lang="es-ES" altLang="es-MX" sz="1600" b="0" i="1" u="none" strike="noStrike" cap="none" normalizeH="0" baseline="0" dirty="0">
                <a:ln>
                  <a:noFill/>
                </a:ln>
                <a:solidFill>
                  <a:schemeClr val="tx1"/>
                </a:solidFill>
                <a:effectLst/>
                <a:ea typeface="Calibri" panose="020F0502020204030204" pitchFamily="34" charset="0"/>
                <a:cs typeface="Arial" panose="020B0604020202020204" pitchFamily="34" charset="0"/>
              </a:rPr>
              <a:t> </a:t>
            </a:r>
            <a:r>
              <a:rPr kumimoji="0" lang="es-ES" altLang="es-MX" sz="1600" b="0" i="1" u="none" strike="noStrike" cap="none" normalizeH="0" baseline="0" dirty="0" err="1">
                <a:ln>
                  <a:noFill/>
                </a:ln>
                <a:solidFill>
                  <a:schemeClr val="tx1"/>
                </a:solidFill>
                <a:effectLst/>
                <a:ea typeface="Calibri" panose="020F0502020204030204" pitchFamily="34" charset="0"/>
                <a:cs typeface="Arial" panose="020B0604020202020204" pitchFamily="34" charset="0"/>
              </a:rPr>
              <a:t>bang</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(agosto de 2016). Obtenido de educa con </a:t>
            </a:r>
            <a:r>
              <a:rPr kumimoji="0" lang="es-ES" altLang="es-MX" sz="1600" b="0" i="0" u="none" strike="noStrike" cap="none" normalizeH="0" baseline="0" dirty="0" err="1">
                <a:ln>
                  <a:noFill/>
                </a:ln>
                <a:solidFill>
                  <a:schemeClr val="tx1"/>
                </a:solidFill>
                <a:effectLst/>
                <a:ea typeface="Calibri" panose="020F0502020204030204" pitchFamily="34" charset="0"/>
                <a:cs typeface="Arial" panose="020B0604020202020204" pitchFamily="34" charset="0"/>
              </a:rPr>
              <a:t>big</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a:t>
            </a:r>
            <a:r>
              <a:rPr kumimoji="0" lang="es-ES" altLang="es-MX" sz="1600" b="0" i="0" u="none" strike="noStrike" cap="none" normalizeH="0" baseline="0" dirty="0" err="1">
                <a:ln>
                  <a:noFill/>
                </a:ln>
                <a:solidFill>
                  <a:schemeClr val="tx1"/>
                </a:solidFill>
                <a:effectLst/>
                <a:ea typeface="Calibri" panose="020F0502020204030204" pitchFamily="34" charset="0"/>
                <a:cs typeface="Arial" panose="020B0604020202020204" pitchFamily="34" charset="0"/>
              </a:rPr>
              <a:t>bang</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https://educaconbigbang.com/2016/08/pincha-globo-una-lupa-calor-del-sol/</a:t>
            </a:r>
            <a:endParaRPr kumimoji="0" lang="es-MX" altLang="es-MX" sz="1600" b="0" i="0" u="none" strike="noStrike" cap="none" normalizeH="0" baseline="0" dirty="0">
              <a:ln>
                <a:noFill/>
              </a:ln>
              <a:solidFill>
                <a:schemeClr val="tx1"/>
              </a:solidFill>
              <a:effectLst/>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ES" altLang="es-MX" sz="1600" b="0" i="1" u="none" strike="noStrike" cap="none" normalizeH="0" baseline="0" dirty="0">
                <a:ln>
                  <a:noFill/>
                </a:ln>
                <a:solidFill>
                  <a:schemeClr val="tx1"/>
                </a:solidFill>
                <a:effectLst/>
                <a:ea typeface="Calibri" panose="020F0502020204030204" pitchFamily="34" charset="0"/>
                <a:cs typeface="Arial" panose="020B0604020202020204" pitchFamily="34" charset="0"/>
              </a:rPr>
              <a:t>En la cocina</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(s.f.). Obtenido de En la cocina: http://www3.gobiernodecanarias.org/medusa/contenidosdigitales/programasflash/cnice/Primaria/Artistica_musica/Reutilizar_tocar/botellofono.htm</a:t>
            </a:r>
            <a:endParaRPr kumimoji="0" lang="es-MX" altLang="es-MX" sz="1600" b="0" i="0" u="none" strike="noStrike" cap="none" normalizeH="0" baseline="0" dirty="0">
              <a:ln>
                <a:noFill/>
              </a:ln>
              <a:solidFill>
                <a:schemeClr val="tx1"/>
              </a:solidFill>
              <a:effectLst/>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Gedo7. (s.f.). </a:t>
            </a:r>
            <a:r>
              <a:rPr kumimoji="0" lang="es-ES" altLang="es-MX" sz="1600" b="0" i="1" u="none" strike="noStrike" cap="none" normalizeH="0" baseline="0" dirty="0" err="1">
                <a:ln>
                  <a:noFill/>
                </a:ln>
                <a:solidFill>
                  <a:schemeClr val="tx1"/>
                </a:solidFill>
                <a:effectLst/>
                <a:ea typeface="Calibri" panose="020F0502020204030204" pitchFamily="34" charset="0"/>
                <a:cs typeface="Arial" panose="020B0604020202020204" pitchFamily="34" charset="0"/>
              </a:rPr>
              <a:t>Brainly</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Obtenido de </a:t>
            </a:r>
            <a:r>
              <a:rPr kumimoji="0" lang="es-ES" altLang="es-MX" sz="1600" b="0" i="0" u="none" strike="noStrike" cap="none" normalizeH="0" baseline="0" dirty="0" err="1">
                <a:ln>
                  <a:noFill/>
                </a:ln>
                <a:solidFill>
                  <a:schemeClr val="tx1"/>
                </a:solidFill>
                <a:effectLst/>
                <a:ea typeface="Calibri" panose="020F0502020204030204" pitchFamily="34" charset="0"/>
                <a:cs typeface="Arial" panose="020B0604020202020204" pitchFamily="34" charset="0"/>
              </a:rPr>
              <a:t>Brainly</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https://brainly.lat/tarea/1656245</a:t>
            </a:r>
            <a:endParaRPr kumimoji="0" lang="es-MX" altLang="es-MX" sz="1600" b="0" i="0" u="none" strike="noStrike" cap="none" normalizeH="0" baseline="0" dirty="0">
              <a:ln>
                <a:noFill/>
              </a:ln>
              <a:solidFill>
                <a:schemeClr val="tx1"/>
              </a:solidFill>
              <a:effectLst/>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ES" altLang="es-MX" sz="1600" b="0" i="1" u="none" strike="noStrike" cap="none" normalizeH="0" baseline="0" dirty="0">
                <a:ln>
                  <a:noFill/>
                </a:ln>
                <a:solidFill>
                  <a:schemeClr val="tx1"/>
                </a:solidFill>
                <a:effectLst/>
                <a:ea typeface="Calibri" panose="020F0502020204030204" pitchFamily="34" charset="0"/>
                <a:cs typeface="Arial" panose="020B0604020202020204" pitchFamily="34" charset="0"/>
              </a:rPr>
              <a:t>Investigación y ciencia</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(febrero de 2020). Obtenido de Investigación y ciencia: https://www.investigacionyciencia.es/revistas/investigacion-y-ciencia/escapar-de-un-agujero-negro-791/cuando-las-copas-cantan-18268</a:t>
            </a:r>
            <a:endParaRPr kumimoji="0" lang="es-MX" altLang="es-MX" sz="1600" b="0" i="0" u="none" strike="noStrike" cap="none" normalizeH="0" baseline="0" dirty="0">
              <a:ln>
                <a:noFill/>
              </a:ln>
              <a:solidFill>
                <a:schemeClr val="tx1"/>
              </a:solidFill>
              <a:effectLst/>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ES" altLang="es-MX" sz="1600" b="0" i="0" u="none" strike="noStrike" cap="none" normalizeH="0" baseline="0" dirty="0" err="1">
                <a:ln>
                  <a:noFill/>
                </a:ln>
                <a:solidFill>
                  <a:schemeClr val="tx1"/>
                </a:solidFill>
                <a:effectLst/>
                <a:ea typeface="Calibri" panose="020F0502020204030204" pitchFamily="34" charset="0"/>
                <a:cs typeface="Arial" panose="020B0604020202020204" pitchFamily="34" charset="0"/>
              </a:rPr>
              <a:t>Sebastian</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R. (26 de junio de 2014). </a:t>
            </a:r>
            <a:r>
              <a:rPr kumimoji="0" lang="es-ES" altLang="es-MX" sz="1600" b="0" i="1" u="none" strike="noStrike" cap="none" normalizeH="0" baseline="0" dirty="0">
                <a:ln>
                  <a:noFill/>
                </a:ln>
                <a:solidFill>
                  <a:schemeClr val="tx1"/>
                </a:solidFill>
                <a:effectLst/>
                <a:ea typeface="Calibri" panose="020F0502020204030204" pitchFamily="34" charset="0"/>
                <a:cs typeface="Arial" panose="020B0604020202020204" pitchFamily="34" charset="0"/>
              </a:rPr>
              <a:t>experimentos caseros</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Obtenido de experimentos caseros : http://experimentoscaserosparaninos.blogspot.com/2014/06/electricidad-estatica-y-burbuja-de-jabon.html</a:t>
            </a:r>
            <a:endParaRPr kumimoji="0" lang="es-MX" altLang="es-MX" sz="1600" b="0" i="0" u="none" strike="noStrike" cap="none" normalizeH="0" baseline="0" dirty="0">
              <a:ln>
                <a:noFill/>
              </a:ln>
              <a:solidFill>
                <a:schemeClr val="tx1"/>
              </a:solidFill>
              <a:effectLst/>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Waller, F. (6 de marzo de 2019). </a:t>
            </a:r>
            <a:r>
              <a:rPr kumimoji="0" lang="es-ES" altLang="es-MX" sz="1600" b="0" i="1" u="none" strike="noStrike" cap="none" normalizeH="0" baseline="0" dirty="0">
                <a:ln>
                  <a:noFill/>
                </a:ln>
                <a:solidFill>
                  <a:schemeClr val="tx1"/>
                </a:solidFill>
                <a:effectLst/>
                <a:ea typeface="Calibri" panose="020F0502020204030204" pitchFamily="34" charset="0"/>
                <a:cs typeface="Arial" panose="020B0604020202020204" pitchFamily="34" charset="0"/>
              </a:rPr>
              <a:t>i-Ciencias</a:t>
            </a:r>
            <a:r>
              <a:rPr kumimoji="0" lang="es-ES" altLang="es-MX"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Obtenido de i-Ciencias: Fuente: https://www.i-ciencias.com/pregunta/135482/-por-que-vemos-un-arco-iris-de-colores-reflejado-en-un-cd-o-dvd-</a:t>
            </a:r>
            <a:endParaRPr kumimoji="0" lang="es-MX" altLang="es-MX" sz="16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6372249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2322</Words>
  <Application>Microsoft Office PowerPoint</Application>
  <PresentationFormat>Panorámica</PresentationFormat>
  <Paragraphs>144</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Calibri</vt:lpstr>
      <vt:lpstr>Calibri Light</vt:lpstr>
      <vt:lpstr>Symbol</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ANDREA ELIZABETH GARCIA GARCIA</dc:creator>
  <cp:lastModifiedBy>ANDREA ELIZABETH GARCIA GARCIA</cp:lastModifiedBy>
  <cp:revision>3</cp:revision>
  <dcterms:created xsi:type="dcterms:W3CDTF">2021-06-10T19:11:22Z</dcterms:created>
  <dcterms:modified xsi:type="dcterms:W3CDTF">2021-06-10T19:36:09Z</dcterms:modified>
</cp:coreProperties>
</file>