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10D90-2F20-4E7A-9250-110864E3E677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68094-7715-4137-AB69-5DA6AD4E80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13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68094-7715-4137-AB69-5DA6AD4E80C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718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9974-E074-4488-8F5E-FD12B4083571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844A-A395-4C10-8544-D36A8D8D3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74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9974-E074-4488-8F5E-FD12B4083571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844A-A395-4C10-8544-D36A8D8D3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23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9974-E074-4488-8F5E-FD12B4083571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844A-A395-4C10-8544-D36A8D8D3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28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9974-E074-4488-8F5E-FD12B4083571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844A-A395-4C10-8544-D36A8D8D3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11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9974-E074-4488-8F5E-FD12B4083571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844A-A395-4C10-8544-D36A8D8D3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65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9974-E074-4488-8F5E-FD12B4083571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844A-A395-4C10-8544-D36A8D8D3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43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9974-E074-4488-8F5E-FD12B4083571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844A-A395-4C10-8544-D36A8D8D3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113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9974-E074-4488-8F5E-FD12B4083571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844A-A395-4C10-8544-D36A8D8D3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48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9974-E074-4488-8F5E-FD12B4083571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844A-A395-4C10-8544-D36A8D8D3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76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9974-E074-4488-8F5E-FD12B4083571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844A-A395-4C10-8544-D36A8D8D3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45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9974-E074-4488-8F5E-FD12B4083571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844A-A395-4C10-8544-D36A8D8D3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661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9974-E074-4488-8F5E-FD12B4083571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B844A-A395-4C10-8544-D36A8D8D3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10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elvirag/docs/experimentos_del_sonid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quora.com/Por-qu%C3%A9-las-monedas-son-atra%C3%ADdas-por-el-im%C3%A1n#:~:text=Las%20monedas%20son%20fabricadas%20con,menos%20propensos%20a%20la%20corrosi%C3%B3n.&amp;text=S%C3%B3lo%20el%20n%C3%ADquel%20presenta%20ferromagnetismo,ser%20atra%C3%ADdas%20por%20el%20im%C3%A1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toexperimenta.es/2020/como-mover-pompas-jabon-globo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q-experimentos.blogspot.com/2008/05/explotando-globos-de-colores-con-la-luz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15673" y="260647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  <a:latin typeface="Arial Narrow" pitchFamily="34" charset="0"/>
              </a:rPr>
              <a:t>ESCUELA NORMAL DE EDUCACION PREESCOLAR</a:t>
            </a:r>
          </a:p>
          <a:p>
            <a:pPr algn="ctr"/>
            <a:r>
              <a:rPr lang="es-ES_tradnl" b="1" dirty="0">
                <a:latin typeface="Arial Narrow" pitchFamily="34" charset="0"/>
              </a:rPr>
              <a:t>LICENCIATURA EN EDUCACION PREESCOLAR</a:t>
            </a:r>
          </a:p>
          <a:p>
            <a:pPr algn="ctr"/>
            <a:r>
              <a:rPr lang="es-ES_tradnl" b="1" dirty="0">
                <a:latin typeface="Arial Narrow" pitchFamily="34" charset="0"/>
              </a:rPr>
              <a:t>CICLO ESCOLAR 2020-2021</a:t>
            </a:r>
            <a:endParaRPr lang="es-ES" b="1" dirty="0">
              <a:latin typeface="Arial Narrow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611560" y="2872145"/>
            <a:ext cx="7632848" cy="3555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400" b="1" dirty="0" smtClean="0">
                <a:solidFill>
                  <a:schemeClr val="tx1"/>
                </a:solidFill>
                <a:latin typeface="Arial Narrow" pitchFamily="34" charset="0"/>
              </a:rPr>
              <a:t>ALUMNA:</a:t>
            </a:r>
            <a:r>
              <a:rPr lang="es-ES_tradnl" sz="1400" b="1" dirty="0" smtClean="0">
                <a:solidFill>
                  <a:schemeClr val="tx1"/>
                </a:solidFill>
                <a:latin typeface="Arial Narrow" pitchFamily="34" charset="0"/>
              </a:rPr>
              <a:t>SOFIA </a:t>
            </a:r>
            <a:r>
              <a:rPr lang="es-ES_tradnl" sz="1400" b="1" dirty="0" smtClean="0">
                <a:solidFill>
                  <a:schemeClr val="tx1"/>
                </a:solidFill>
                <a:latin typeface="Arial Narrow" pitchFamily="34" charset="0"/>
              </a:rPr>
              <a:t>VANESSA GAONA </a:t>
            </a:r>
            <a:r>
              <a:rPr lang="es-ES_tradnl" sz="1400" b="1" dirty="0" smtClean="0">
                <a:solidFill>
                  <a:schemeClr val="tx1"/>
                </a:solidFill>
                <a:latin typeface="Arial Narrow" pitchFamily="34" charset="0"/>
              </a:rPr>
              <a:t>MONTOYA</a:t>
            </a:r>
            <a:endParaRPr lang="es-ES_tradnl" sz="14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s-ES_tradnl" sz="1400" b="1" dirty="0" smtClean="0">
                <a:solidFill>
                  <a:schemeClr val="tx1"/>
                </a:solidFill>
                <a:latin typeface="Arial Narrow" pitchFamily="34" charset="0"/>
              </a:rPr>
              <a:t>PROFESORA </a:t>
            </a:r>
            <a:r>
              <a:rPr lang="es-ES_tradnl" sz="1400" b="1" dirty="0" smtClean="0">
                <a:solidFill>
                  <a:schemeClr val="tx1"/>
                </a:solidFill>
                <a:latin typeface="Arial Narrow" pitchFamily="34" charset="0"/>
              </a:rPr>
              <a:t>YIXIE KARELIA LAGUNA MONTAÑEZ</a:t>
            </a:r>
            <a:endParaRPr lang="es-ES_tradnl" sz="14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s-ES_tradnl" sz="1400" b="1" dirty="0" smtClean="0">
                <a:solidFill>
                  <a:schemeClr val="tx1"/>
                </a:solidFill>
                <a:latin typeface="Arial Narrow" pitchFamily="34" charset="0"/>
              </a:rPr>
              <a:t>ESTRATEGIAS PARA LA EXPLORACION DEL MUNDO NATURAL</a:t>
            </a:r>
          </a:p>
          <a:p>
            <a:r>
              <a:rPr lang="es-ES_tradnl" sz="1400" b="1" dirty="0" smtClean="0">
                <a:solidFill>
                  <a:schemeClr val="tx1"/>
                </a:solidFill>
                <a:latin typeface="Arial Narrow" pitchFamily="34" charset="0"/>
              </a:rPr>
              <a:t>TABLA  SQA </a:t>
            </a:r>
          </a:p>
          <a:p>
            <a:r>
              <a:rPr lang="es-ES_tradnl" sz="1400" b="1" dirty="0" smtClean="0">
                <a:solidFill>
                  <a:schemeClr val="tx1"/>
                </a:solidFill>
                <a:latin typeface="Arial Narrow" pitchFamily="34" charset="0"/>
              </a:rPr>
              <a:t>UNIDAD III </a:t>
            </a:r>
            <a:r>
              <a:rPr lang="es-ES" sz="1400" b="1" dirty="0" smtClean="0">
                <a:solidFill>
                  <a:schemeClr val="tx1"/>
                </a:solidFill>
                <a:latin typeface="Arial Narrow" pitchFamily="34" charset="0"/>
              </a:rPr>
              <a:t>EL TRABAJO POR PROYECTOS EN CIENCIAS NATURALES Y LOS FENÓMENOS FÍSICOS.</a:t>
            </a:r>
            <a:endParaRPr lang="es-ES_tradnl" sz="14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endParaRPr lang="es-ES_tradnl" sz="14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r>
              <a:rPr lang="es-ES_tradnl" sz="1400" b="1" dirty="0" smtClean="0">
                <a:solidFill>
                  <a:schemeClr val="tx1"/>
                </a:solidFill>
                <a:latin typeface="Arial Narrow" pitchFamily="34" charset="0"/>
              </a:rPr>
              <a:t>COMPETENCIAS</a:t>
            </a:r>
            <a:r>
              <a:rPr lang="es-ES_tradnl" sz="1400" b="1" dirty="0" smtClean="0">
                <a:solidFill>
                  <a:schemeClr val="tx1"/>
                </a:solidFill>
                <a:latin typeface="Arial Narrow" pitchFamily="34" charset="0"/>
              </a:rPr>
              <a:t>:</a:t>
            </a:r>
          </a:p>
          <a:p>
            <a:pPr algn="l"/>
            <a:endParaRPr lang="es-ES" sz="1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69"/>
          <a:stretch>
            <a:fillRect/>
          </a:stretch>
        </p:blipFill>
        <p:spPr bwMode="auto">
          <a:xfrm>
            <a:off x="4023301" y="1268760"/>
            <a:ext cx="1353497" cy="1603385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42530" y="4827483"/>
            <a:ext cx="89644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400" dirty="0" smtClean="0"/>
              <a:t>APLICA EL PLAN Y PROGRAMAS DE ESTUDIO PARA ALCANZAR LOS PROPÓSITOS EDUCATIVOS Y CONTRIBUIR AL PLENO DESENVOLVIMIENTO DE LAS CAPACIDADES DE SUS ALUMNOS.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 smtClean="0"/>
              <a:t>DISEÑA PLANEACIONES APLICANDO SUS CONOCIMIENTOS CURRICULARES, PSICOPEDAGÓGICOS, DISCIPLINARES, DIDÁCTICOS Y TECNOLÓGICOS PARA PROPICIAR ESPACIOS DE APRENDIZAJE INCLUYENTES QUE RESPONDAN A LAS NECESIDADES DE TODOS LOS ALUMNOS EN EL MARCO DEL PLAN Y PROGRAMAS DE ESTUDIO.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 smtClean="0"/>
              <a:t>INTEGRA RECURSOS DE LA INVESTIGACIÓN EDUCATIVA PARA ENRIQUECER SU PRÁCTICA PROFESIONAL, EXPRESANDO SU INTERÉS POR EL CONOCIMIENTO, LA CIENCIA Y LA MEJORA DE LA EDUCACIÓN.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8134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99531"/>
              </p:ext>
            </p:extLst>
          </p:nvPr>
        </p:nvGraphicFramePr>
        <p:xfrm>
          <a:off x="395536" y="1196752"/>
          <a:ext cx="8244915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160240"/>
                <a:gridCol w="4284475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LO</a:t>
                      </a:r>
                      <a:r>
                        <a:rPr lang="es-ES_tradnl" baseline="0" dirty="0" smtClean="0"/>
                        <a:t> QUE SE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LO QUE QUIERO SABER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LO QUE APRENDI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864429"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Los vasos</a:t>
                      </a:r>
                      <a:r>
                        <a:rPr lang="es-ES_tradnl" sz="1400" baseline="0" dirty="0" smtClean="0"/>
                        <a:t> deberán emitir sonido al golpearlos con una cuchara, pero no  al llenarlos con agua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 ¿Por qué cuando</a:t>
                      </a:r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agregamos el </a:t>
                      </a: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a los vasos hacen diferente sonido?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dirty="0" smtClean="0"/>
                        <a:t>2.-</a:t>
                      </a:r>
                      <a:r>
                        <a:rPr lang="es-ES_tradnl" sz="1400" baseline="0" dirty="0" smtClean="0"/>
                        <a:t> ¿Es el agua o el vaso el que emite el sonido al vaciar el agua?</a:t>
                      </a:r>
                    </a:p>
                    <a:p>
                      <a:r>
                        <a:rPr lang="es-ES_tradnl" sz="1400" dirty="0" smtClean="0"/>
                        <a:t>3.- ¿Por qué los vasos vacíos emiten un sonido diferente?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golpear el vaso con la cuchara, el agua y el vaso vibran. Este movimiento de</a:t>
                      </a:r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ondas</a:t>
                      </a: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transmite al aire que esta en el vaso y, por último, las vibraciones del aire llegan hasta el oído. Al haber más material para vibrar (agua y vaso), el sonido es más agudo.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Materiales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MX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vasos de vidrio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Cuchara 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Colorante (opcional)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Pasos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Acomodar los vasos de vidrio 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Llenarlos de agua con diferentes cantidades.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Agregar colorante diferente para cada uno.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Pasar la cuchara por cada vaso escuchando el sonido que emiten.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400" b="1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Fuente</a:t>
                      </a:r>
                      <a:r>
                        <a:rPr lang="es-MX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MX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https://issuu.com/elvirag/docs/experimentos_del_sonido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sonido | Mundo lilalimó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834"/>
            <a:ext cx="2376264" cy="101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428500"/>
              </p:ext>
            </p:extLst>
          </p:nvPr>
        </p:nvGraphicFramePr>
        <p:xfrm>
          <a:off x="449543" y="1124744"/>
          <a:ext cx="8244915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193"/>
                <a:gridCol w="1944216"/>
                <a:gridCol w="455450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LO</a:t>
                      </a:r>
                      <a:r>
                        <a:rPr lang="es-ES_tradnl" baseline="0" dirty="0" smtClean="0"/>
                        <a:t> QUE SE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LO QUE QUIERO SABER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LO QUE APRENDI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254983"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Al</a:t>
                      </a:r>
                      <a:r>
                        <a:rPr lang="es-ES_tradnl" sz="1400" baseline="0" dirty="0" smtClean="0"/>
                        <a:t> verse la luz en el reverso del disco se forman círculos de colores, tal como en el arcoíris.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1-.</a:t>
                      </a:r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¿Porque se hace un arcoíris en el disco?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2-. ¿Se puede hacer el arcoíris sin el cartón?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3-. ¿Por qué se forma un arcoíris y no algún otra</a:t>
                      </a:r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forma o </a:t>
                      </a: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color?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Aparece</a:t>
                      </a:r>
                      <a:r>
                        <a:rPr lang="es-ES" sz="1400" baseline="0" dirty="0" smtClean="0"/>
                        <a:t> un </a:t>
                      </a:r>
                      <a:r>
                        <a:rPr lang="es-ES" sz="1400" dirty="0" smtClean="0"/>
                        <a:t>arcoíris en el CD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porque el CD está formado por varias capas 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de un</a:t>
                      </a:r>
                      <a:r>
                        <a:rPr lang="es-ES" sz="1400" baseline="0" dirty="0" smtClean="0"/>
                        <a:t> material reflejante</a:t>
                      </a:r>
                      <a:r>
                        <a:rPr lang="es-ES" sz="1400" dirty="0" smtClean="0"/>
                        <a:t>. Al pasar la luz del sol a la superficie del CD, refleja la luz en diferentes direcciones. Los rayos de sol al chocar con el CD, permiten la refracción de la luz.</a:t>
                      </a:r>
                    </a:p>
                    <a:p>
                      <a:endParaRPr lang="es-ES" sz="1400" dirty="0" smtClean="0"/>
                    </a:p>
                    <a:p>
                      <a:r>
                        <a:rPr lang="es-ES" sz="1400" b="1" dirty="0" smtClean="0"/>
                        <a:t>Materiales:</a:t>
                      </a:r>
                    </a:p>
                    <a:p>
                      <a:r>
                        <a:rPr lang="es-ES" sz="1400" dirty="0" smtClean="0"/>
                        <a:t>Un CD</a:t>
                      </a:r>
                    </a:p>
                    <a:p>
                      <a:r>
                        <a:rPr lang="es-ES" sz="1400" dirty="0" smtClean="0"/>
                        <a:t>Un pedazo de cartón </a:t>
                      </a:r>
                    </a:p>
                    <a:p>
                      <a:r>
                        <a:rPr lang="es-ES" sz="1400" dirty="0" smtClean="0"/>
                        <a:t>Linterna del celular </a:t>
                      </a:r>
                    </a:p>
                    <a:p>
                      <a:endParaRPr lang="es-ES" sz="1400" dirty="0" smtClean="0"/>
                    </a:p>
                    <a:p>
                      <a:r>
                        <a:rPr lang="es-ES" sz="1400" b="1" dirty="0" smtClean="0"/>
                        <a:t>Pasos:</a:t>
                      </a:r>
                    </a:p>
                    <a:p>
                      <a:r>
                        <a:rPr lang="es-ES" sz="1400" dirty="0" smtClean="0"/>
                        <a:t>Acomodar sobre la mesa los materiales.</a:t>
                      </a:r>
                    </a:p>
                    <a:p>
                      <a:r>
                        <a:rPr lang="es-ES" sz="1400" dirty="0" smtClean="0"/>
                        <a:t>Quitarle el plástico que lleva el CD.</a:t>
                      </a:r>
                    </a:p>
                    <a:p>
                      <a:r>
                        <a:rPr lang="es-ES" sz="1400" dirty="0" smtClean="0"/>
                        <a:t>Colocar el pedazo de cartón sobre el circulo que tiene el CD.</a:t>
                      </a:r>
                    </a:p>
                    <a:p>
                      <a:r>
                        <a:rPr lang="es-ES" sz="1400" dirty="0" smtClean="0"/>
                        <a:t>Encender la linterna del celular. </a:t>
                      </a:r>
                    </a:p>
                    <a:p>
                      <a:r>
                        <a:rPr lang="es-ES" sz="1400" dirty="0" smtClean="0"/>
                        <a:t>Colocar la linterna sobre el pedazo de cartón y el orificio del CD y observar el arcoíris.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/>
                        <a:t>Fuente</a:t>
                      </a:r>
                      <a:r>
                        <a:rPr lang="es-ES" sz="1400" dirty="0" smtClean="0"/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 </a:t>
                      </a:r>
                      <a:r>
                        <a:rPr lang="es-ES" sz="1400" b="1" dirty="0" smtClean="0">
                          <a:solidFill>
                            <a:srgbClr val="002060"/>
                          </a:solidFill>
                        </a:rPr>
                        <a:t>https://mamiexperimentos.com/experimentos-cientificos/infantil/como-hacer-un-arco-iris-con-un-cd/</a:t>
                      </a:r>
                    </a:p>
                    <a:p>
                      <a:endParaRPr lang="es-E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AutoShape 4" descr="Cómo hacer un arco iris con un 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6" descr="Cómo hacer un arco iris con un C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8" descr="Cómo hacer un arco iris con un C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65371"/>
            <a:ext cx="2801888" cy="176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384"/>
            <a:ext cx="9211001" cy="6885384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724300"/>
              </p:ext>
            </p:extLst>
          </p:nvPr>
        </p:nvGraphicFramePr>
        <p:xfrm>
          <a:off x="395536" y="1052736"/>
          <a:ext cx="8244915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656184"/>
                <a:gridCol w="5292587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LO</a:t>
                      </a:r>
                      <a:r>
                        <a:rPr lang="es-ES_tradnl" baseline="0" dirty="0" smtClean="0"/>
                        <a:t> QUE SE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LO</a:t>
                      </a:r>
                      <a:r>
                        <a:rPr lang="es-ES_tradnl" baseline="0" dirty="0" smtClean="0"/>
                        <a:t> QUE QUIERO SABER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LO QUE APRENDI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37831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El imán atraerá</a:t>
                      </a:r>
                      <a:r>
                        <a:rPr lang="es-ES" sz="1400" baseline="0" dirty="0" smtClean="0"/>
                        <a:t> las </a:t>
                      </a:r>
                      <a:r>
                        <a:rPr lang="es-ES" sz="1400" dirty="0" smtClean="0"/>
                        <a:t>monedas, sean una o varias.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1-.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¿De que manera «bailaran» las monedas?</a:t>
                      </a:r>
                    </a:p>
                    <a:p>
                      <a:r>
                        <a:rPr lang="es-ES" sz="1400" dirty="0" smtClean="0"/>
                        <a:t>2-.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¿Por qué el imán aun estando sobre la regla toma las monedas?</a:t>
                      </a:r>
                    </a:p>
                    <a:p>
                      <a:r>
                        <a:rPr lang="es-ES" sz="1400" dirty="0" smtClean="0"/>
                        <a:t>3-.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¿Funcionara si utilizamos un</a:t>
                      </a:r>
                      <a:r>
                        <a:rPr lang="es-ES" sz="1400" baseline="0" dirty="0" smtClean="0"/>
                        <a:t> imán mas pequeño</a:t>
                      </a:r>
                      <a:r>
                        <a:rPr lang="es-ES" sz="1400" dirty="0" smtClean="0"/>
                        <a:t>?</a:t>
                      </a:r>
                    </a:p>
                    <a:p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Algunos materiales pueden ser visiblemente atraídos por un imán porque tienen una estructura atómica particular, donde algunos electrones reaccionan al campo magnético del imán de ese modo. </a:t>
                      </a:r>
                    </a:p>
                    <a:p>
                      <a:r>
                        <a:rPr lang="es-ES" sz="1400" b="1" dirty="0" smtClean="0"/>
                        <a:t>Materiales: </a:t>
                      </a:r>
                    </a:p>
                    <a:p>
                      <a:r>
                        <a:rPr lang="es-ES" sz="1400" dirty="0" smtClean="0"/>
                        <a:t>2 vasos de vidrio o plástico</a:t>
                      </a:r>
                    </a:p>
                    <a:p>
                      <a:r>
                        <a:rPr lang="es-ES" sz="1400" dirty="0" smtClean="0"/>
                        <a:t>Una regla</a:t>
                      </a:r>
                    </a:p>
                    <a:p>
                      <a:r>
                        <a:rPr lang="es-ES" sz="1400" dirty="0" smtClean="0"/>
                        <a:t>5 monedas </a:t>
                      </a:r>
                    </a:p>
                    <a:p>
                      <a:r>
                        <a:rPr lang="es-ES" sz="1400" dirty="0" smtClean="0"/>
                        <a:t>Un imán </a:t>
                      </a:r>
                    </a:p>
                    <a:p>
                      <a:r>
                        <a:rPr lang="es-ES" sz="1400" dirty="0" smtClean="0"/>
                        <a:t>Un popote </a:t>
                      </a:r>
                    </a:p>
                    <a:p>
                      <a:r>
                        <a:rPr lang="es-ES" sz="1400" b="1" dirty="0" smtClean="0"/>
                        <a:t>Pasos</a:t>
                      </a:r>
                      <a:r>
                        <a:rPr lang="es-ES" sz="1400" dirty="0" smtClean="0"/>
                        <a:t>:</a:t>
                      </a:r>
                    </a:p>
                    <a:p>
                      <a:r>
                        <a:rPr lang="es-ES" sz="1400" dirty="0" smtClean="0"/>
                        <a:t>Colocar los vasos boca abajo.</a:t>
                      </a:r>
                    </a:p>
                    <a:p>
                      <a:r>
                        <a:rPr lang="es-ES" sz="1400" dirty="0" smtClean="0"/>
                        <a:t>Colocar la regla sobre los dos vasos.</a:t>
                      </a:r>
                    </a:p>
                    <a:p>
                      <a:r>
                        <a:rPr lang="es-ES" sz="1400" dirty="0" smtClean="0"/>
                        <a:t>Colocar el imán sobre la regla.</a:t>
                      </a:r>
                    </a:p>
                    <a:p>
                      <a:r>
                        <a:rPr lang="es-ES" sz="1400" dirty="0" smtClean="0"/>
                        <a:t>Tratar de acomodar las monedas en fila debajo de la regla y el imán y observar que</a:t>
                      </a:r>
                      <a:r>
                        <a:rPr lang="es-ES" sz="1400" baseline="0" dirty="0" smtClean="0"/>
                        <a:t> movimiento hacen al soplar el popote.</a:t>
                      </a:r>
                    </a:p>
                    <a:p>
                      <a:r>
                        <a:rPr lang="es-ES_tradnl" sz="1400" b="1" baseline="0" dirty="0" smtClean="0"/>
                        <a:t>Fuente</a:t>
                      </a:r>
                      <a:r>
                        <a:rPr lang="es-ES_tradnl" sz="1400" baseline="0" dirty="0" smtClean="0"/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es.quora.com/Por-qu%C3%A9-las-monedas-son-atra%C3%ADdas-por-el-im%C3%A1n#:~:text=Las%20monedas%20son%20fabricadas%20con,menos%20propensos%20a%20la%20corrosi%C3%B3n.&amp;text=S%C3%B3lo%20el%20n%C3%ADquel%20presenta%20ferromagnetismo,ser%20atra%C3%ADdas%20por%20el%20im%C3%A1n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56" y="4221088"/>
            <a:ext cx="1443060" cy="192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7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4"/>
            <a:ext cx="9144000" cy="6876883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502534"/>
              </p:ext>
            </p:extLst>
          </p:nvPr>
        </p:nvGraphicFramePr>
        <p:xfrm>
          <a:off x="449542" y="1381244"/>
          <a:ext cx="8244915" cy="5360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130"/>
                <a:gridCol w="1872208"/>
                <a:gridCol w="5202577"/>
              </a:tblGrid>
              <a:tr h="754074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LO</a:t>
                      </a:r>
                      <a:r>
                        <a:rPr lang="es-ES_tradnl" baseline="0" dirty="0" smtClean="0"/>
                        <a:t> QUE SE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LO</a:t>
                      </a:r>
                      <a:r>
                        <a:rPr lang="es-ES_tradnl" baseline="0" dirty="0" smtClean="0"/>
                        <a:t> QUE QUIERO SABER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LO QUE APRENDI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60605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Cuando frotamos un globo se crea</a:t>
                      </a:r>
                      <a:r>
                        <a:rPr lang="es-ES" sz="1400" baseline="0" dirty="0" smtClean="0"/>
                        <a:t> estática. No se si con el </a:t>
                      </a:r>
                      <a:r>
                        <a:rPr lang="es-ES" sz="1400" dirty="0" smtClean="0"/>
                        <a:t>pedazo de tela también se</a:t>
                      </a:r>
                      <a:r>
                        <a:rPr lang="es-ES" sz="1400" baseline="0" dirty="0" smtClean="0"/>
                        <a:t> cree este mismo fenómeno</a:t>
                      </a:r>
                      <a:r>
                        <a:rPr lang="es-ES" sz="1400" dirty="0" smtClean="0"/>
                        <a:t>.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1-. ¿Si frotamos un globo con tela que sucederá?</a:t>
                      </a:r>
                    </a:p>
                    <a:p>
                      <a:r>
                        <a:rPr lang="es-ES" sz="1400" dirty="0" smtClean="0"/>
                        <a:t>2-.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¿Se pegara la burbuja al globo?</a:t>
                      </a:r>
                    </a:p>
                    <a:p>
                      <a:r>
                        <a:rPr lang="es-ES" sz="1400" dirty="0" smtClean="0"/>
                        <a:t>3-.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¿Se formará una sola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burbuja con el popote?</a:t>
                      </a:r>
                    </a:p>
                    <a:p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Cuando el globo (cargado negativamente) se acerca a la burbuja, la parte positiva de las moléculas de agua se siente atraída hacia el globo y se observa que la burbuja se mueve acercándose al globo. Los efectos de la electricidad estática son temporales.</a:t>
                      </a:r>
                    </a:p>
                    <a:p>
                      <a:r>
                        <a:rPr lang="es-ES" sz="1400" b="1" dirty="0" smtClean="0"/>
                        <a:t>Materiales:</a:t>
                      </a:r>
                    </a:p>
                    <a:p>
                      <a:r>
                        <a:rPr lang="es-ES" sz="1400" dirty="0" smtClean="0"/>
                        <a:t>Jabón liquido </a:t>
                      </a:r>
                    </a:p>
                    <a:p>
                      <a:r>
                        <a:rPr lang="es-ES" sz="1400" dirty="0" smtClean="0"/>
                        <a:t>Agua</a:t>
                      </a:r>
                    </a:p>
                    <a:p>
                      <a:r>
                        <a:rPr lang="es-ES" sz="1400" dirty="0" smtClean="0"/>
                        <a:t>Popote</a:t>
                      </a:r>
                    </a:p>
                    <a:p>
                      <a:r>
                        <a:rPr lang="es-ES" sz="1400" dirty="0" smtClean="0"/>
                        <a:t>Plato hondo </a:t>
                      </a:r>
                    </a:p>
                    <a:p>
                      <a:r>
                        <a:rPr lang="es-ES" sz="1400" dirty="0" smtClean="0"/>
                        <a:t>Globo</a:t>
                      </a:r>
                    </a:p>
                    <a:p>
                      <a:r>
                        <a:rPr lang="es-ES" sz="1400" dirty="0" smtClean="0"/>
                        <a:t>Pedazo de tela </a:t>
                      </a:r>
                    </a:p>
                    <a:p>
                      <a:r>
                        <a:rPr lang="es-ES" sz="1400" b="1" dirty="0" smtClean="0"/>
                        <a:t>Pasos</a:t>
                      </a:r>
                      <a:r>
                        <a:rPr lang="es-ES" sz="1400" dirty="0" smtClean="0"/>
                        <a:t>:</a:t>
                      </a:r>
                    </a:p>
                    <a:p>
                      <a:r>
                        <a:rPr lang="es-ES" sz="1400" dirty="0" smtClean="0"/>
                        <a:t>Tomar el plato hondo y ponerle poquito jabón y agua y revolver con el popote. </a:t>
                      </a:r>
                    </a:p>
                    <a:p>
                      <a:r>
                        <a:rPr lang="es-ES" sz="1400" dirty="0" smtClean="0"/>
                        <a:t>Soplar hasta formar una burbuja. </a:t>
                      </a:r>
                    </a:p>
                    <a:p>
                      <a:r>
                        <a:rPr lang="es-ES" sz="1400" dirty="0" smtClean="0"/>
                        <a:t>Inflar el globo. </a:t>
                      </a:r>
                    </a:p>
                    <a:p>
                      <a:r>
                        <a:rPr lang="es-ES" sz="1400" dirty="0" smtClean="0"/>
                        <a:t>Frotar con la tela el globo. </a:t>
                      </a:r>
                    </a:p>
                    <a:p>
                      <a:r>
                        <a:rPr lang="es-ES" sz="1400" dirty="0" smtClean="0"/>
                        <a:t>Acercar el globo con la burbuja y observar. </a:t>
                      </a:r>
                    </a:p>
                    <a:p>
                      <a:r>
                        <a:rPr lang="es-ES_tradnl" sz="1400" b="1" dirty="0" smtClean="0"/>
                        <a:t>Fuente</a:t>
                      </a:r>
                      <a:r>
                        <a:rPr lang="es-ES_tradnl" sz="1400" dirty="0" smtClean="0"/>
                        <a:t>:</a:t>
                      </a:r>
                    </a:p>
                    <a:p>
                      <a:r>
                        <a:rPr lang="es-MX" sz="1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https://retoexperimenta.es/2020/como-mover-pompas-jabon-globo/</a:t>
                      </a:r>
                      <a:endParaRPr lang="es-E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02273"/>
            <a:ext cx="2069976" cy="155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7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9" y="-27384"/>
            <a:ext cx="9144000" cy="6843004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753871"/>
              </p:ext>
            </p:extLst>
          </p:nvPr>
        </p:nvGraphicFramePr>
        <p:xfrm>
          <a:off x="251520" y="1435116"/>
          <a:ext cx="8712968" cy="5306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724"/>
                <a:gridCol w="1826299"/>
                <a:gridCol w="5516945"/>
              </a:tblGrid>
              <a:tr h="734252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LO</a:t>
                      </a:r>
                      <a:r>
                        <a:rPr lang="es-ES_tradnl" baseline="0" dirty="0" smtClean="0"/>
                        <a:t> QUE SE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LO QUE QUIERO SABER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LO</a:t>
                      </a:r>
                      <a:r>
                        <a:rPr lang="es-ES_tradnl" baseline="0" dirty="0" smtClean="0"/>
                        <a:t> QUE APRENDI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37831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Con la lupa podemos observar cosas pequeñas a</a:t>
                      </a:r>
                      <a:r>
                        <a:rPr lang="es-ES" sz="1400" baseline="0" dirty="0" smtClean="0"/>
                        <a:t> mayor tamaño. E</a:t>
                      </a:r>
                      <a:r>
                        <a:rPr lang="es-ES" sz="1400" dirty="0" smtClean="0"/>
                        <a:t>l color negro atrae el calor.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1-.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¿Cómo hará</a:t>
                      </a:r>
                      <a:r>
                        <a:rPr lang="es-ES" sz="1400" baseline="0" dirty="0" smtClean="0"/>
                        <a:t> la lupa</a:t>
                      </a:r>
                      <a:r>
                        <a:rPr lang="es-ES" sz="1400" dirty="0" smtClean="0"/>
                        <a:t> que un globo se reviente?</a:t>
                      </a:r>
                    </a:p>
                    <a:p>
                      <a:r>
                        <a:rPr lang="es-ES" sz="1400" dirty="0" smtClean="0"/>
                        <a:t>2-.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¿Por qué el globo negro se revienta más rápido?</a:t>
                      </a:r>
                    </a:p>
                    <a:p>
                      <a:r>
                        <a:rPr lang="es-ES" sz="1400" dirty="0" smtClean="0"/>
                        <a:t>3-.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¿Por qué al colocar una mancha de marcador negro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en un globo blanco se revienta más fácil?</a:t>
                      </a:r>
                    </a:p>
                    <a:p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La razón de este diferente comportamiento se debe a que el globo blanco refleja toda la luz que recibe, mientras que si el globo es de color rojo refleja la luz roja y absorbe los demás componentes de la luz blanca. </a:t>
                      </a:r>
                    </a:p>
                    <a:p>
                      <a:r>
                        <a:rPr lang="es-ES" sz="1400" b="1" dirty="0" smtClean="0"/>
                        <a:t>Materiales</a:t>
                      </a:r>
                    </a:p>
                    <a:p>
                      <a:r>
                        <a:rPr lang="es-ES" sz="1400" dirty="0" smtClean="0"/>
                        <a:t>Globo blanco </a:t>
                      </a:r>
                    </a:p>
                    <a:p>
                      <a:r>
                        <a:rPr lang="es-ES" sz="1400" dirty="0" smtClean="0"/>
                        <a:t>Globo negro </a:t>
                      </a:r>
                    </a:p>
                    <a:p>
                      <a:r>
                        <a:rPr lang="es-ES" sz="1400" dirty="0" smtClean="0"/>
                        <a:t>2 globos de diferentes colores </a:t>
                      </a:r>
                    </a:p>
                    <a:p>
                      <a:r>
                        <a:rPr lang="es-ES" sz="1400" dirty="0" smtClean="0"/>
                        <a:t>Lupa </a:t>
                      </a:r>
                    </a:p>
                    <a:p>
                      <a:r>
                        <a:rPr lang="es-ES" sz="1400" dirty="0" smtClean="0"/>
                        <a:t>Marcador negro permanente </a:t>
                      </a:r>
                    </a:p>
                    <a:p>
                      <a:r>
                        <a:rPr lang="es-ES" sz="1400" b="1" dirty="0" smtClean="0"/>
                        <a:t>Pasos </a:t>
                      </a:r>
                    </a:p>
                    <a:p>
                      <a:r>
                        <a:rPr lang="es-ES" sz="1400" dirty="0" smtClean="0"/>
                        <a:t>Inflar todos los globos</a:t>
                      </a:r>
                      <a:r>
                        <a:rPr lang="es-ES" sz="1400" baseline="0" dirty="0" smtClean="0"/>
                        <a:t> y s</a:t>
                      </a:r>
                      <a:r>
                        <a:rPr lang="es-ES" sz="1400" dirty="0" smtClean="0"/>
                        <a:t>alir al sol. </a:t>
                      </a:r>
                    </a:p>
                    <a:p>
                      <a:r>
                        <a:rPr lang="es-ES" sz="1400" dirty="0" smtClean="0"/>
                        <a:t>Colocar el globo negro debajo del sol y encima la lupa. </a:t>
                      </a:r>
                    </a:p>
                    <a:p>
                      <a:r>
                        <a:rPr lang="es-ES" sz="1400" dirty="0" smtClean="0"/>
                        <a:t>Hacer un círculo con la reflexión de la lupa y esperar a que el globo reviente. </a:t>
                      </a:r>
                    </a:p>
                    <a:p>
                      <a:r>
                        <a:rPr lang="es-ES" sz="1400" dirty="0" smtClean="0"/>
                        <a:t>Colocar los dos globos de diferentes colores y hacer el mismo proceso y esperar a que reviente, </a:t>
                      </a:r>
                    </a:p>
                    <a:p>
                      <a:r>
                        <a:rPr lang="es-ES" sz="1400" dirty="0" smtClean="0"/>
                        <a:t>Dibujar un círculo negro con el marcador negro en el globo blanco,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la mancha negra ira</a:t>
                      </a:r>
                      <a:r>
                        <a:rPr lang="es-ES" sz="1400" baseline="0" dirty="0" smtClean="0"/>
                        <a:t> hacia </a:t>
                      </a:r>
                      <a:r>
                        <a:rPr lang="es-ES" sz="1400" dirty="0" smtClean="0"/>
                        <a:t>el sol,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colocar la lupa y esperar. </a:t>
                      </a:r>
                    </a:p>
                    <a:p>
                      <a:r>
                        <a:rPr lang="es-ES_tradnl" sz="1400" b="1" dirty="0" smtClean="0"/>
                        <a:t>Fuente</a:t>
                      </a:r>
                      <a:r>
                        <a:rPr lang="es-ES_tradnl" sz="1400" dirty="0" smtClean="0"/>
                        <a:t>:</a:t>
                      </a: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https://fq-experimentos.blogspot.com/2008/05/explotando-globos-de-colores-con-la-luz.html</a:t>
                      </a:r>
                      <a:endParaRPr lang="es-E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942456" cy="12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3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975</Words>
  <Application>Microsoft Office PowerPoint</Application>
  <PresentationFormat>Presentación en pantalla (4:3)</PresentationFormat>
  <Paragraphs>124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MQ</cp:lastModifiedBy>
  <cp:revision>7</cp:revision>
  <dcterms:created xsi:type="dcterms:W3CDTF">2021-06-14T01:26:29Z</dcterms:created>
  <dcterms:modified xsi:type="dcterms:W3CDTF">2021-06-14T02:43:01Z</dcterms:modified>
</cp:coreProperties>
</file>