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EE53F"/>
    <a:srgbClr val="FF0000"/>
    <a:srgbClr val="385D8A"/>
    <a:srgbClr val="F169D7"/>
    <a:srgbClr val="A224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F63DF0-6477-4E8F-9EFE-12EF248458C4}" type="datetimeFigureOut">
              <a:rPr lang="es-MX" smtClean="0"/>
              <a:t>11/06/2021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753C98-5FF2-41B1-87EC-BD22FA2545D0}"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63DF0-6477-4E8F-9EFE-12EF248458C4}" type="datetimeFigureOut">
              <a:rPr lang="es-MX" smtClean="0"/>
              <a:t>11/06/2021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53C98-5FF2-41B1-87EC-BD22FA2545D0}"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m.es/acc/en-gran-medida-vibraciones/" TargetMode="External"/><Relationship Id="rId2" Type="http://schemas.openxmlformats.org/officeDocument/2006/relationships/hyperlink" Target="https://www.fceia.unr.edu.ar/acustica/comite/sonido.htm"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eumus.edu.uy/docentes/maggiolo/acuapu/prp.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linicabaviera.com/blog/bye-bye-gafasestilo-de-vidaayuda-no-tengo-liquido-de-lentillas/" TargetMode="External"/><Relationship Id="rId2" Type="http://schemas.openxmlformats.org/officeDocument/2006/relationships/hyperlink" Target="https://www.imamagnets.com/blog/puede-un-iman-perder-sus-propiedade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torenergia.com/es/blog/eficiencia-energetica/energia-renovable-hidraulica/" TargetMode="External"/><Relationship Id="rId2" Type="http://schemas.openxmlformats.org/officeDocument/2006/relationships/hyperlink" Target="https://www.pnc.com/es/about-pnc/corporate-responsibility/grow-up-great/lesson-center/tinkering-making/tinkering-with-magnets.htm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oncepto.de/energia-magneti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bc.com.py/edicion-impresa/suplementos/escolar/la-luz-y-sus-efectos-sobre-lo-que-ilumina-404507.html" TargetMode="External"/><Relationship Id="rId2" Type="http://schemas.openxmlformats.org/officeDocument/2006/relationships/hyperlink" Target="https://sites.google.com/site/lostiposdeluces/-que-es-la-luz"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importancia.org/luz.ph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20minutos.es/noticia/436398/0/proceso/fabricacion/globos/" TargetMode="External"/><Relationship Id="rId2" Type="http://schemas.openxmlformats.org/officeDocument/2006/relationships/hyperlink" Target="https://extension.purdue.edu/4h/Documents/Volunteer%20Resources/Science%20Made%20Easy%20Spanish/Carros%20y%20globos%20de%20propulsion.pdf"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spaceplace.nasa.gov/ion-balloons/s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Text Box 2"/>
          <p:cNvSpPr txBox="1">
            <a:spLocks noChangeArrowheads="1"/>
          </p:cNvSpPr>
          <p:nvPr/>
        </p:nvSpPr>
        <p:spPr bwMode="auto">
          <a:xfrm>
            <a:off x="429394" y="188640"/>
            <a:ext cx="8247062" cy="558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1" i="0" u="none" strike="noStrike" cap="none" normalizeH="0" baseline="0" dirty="0" smtClean="0">
                <a:ln>
                  <a:noFill/>
                </a:ln>
                <a:solidFill>
                  <a:srgbClr val="000000"/>
                </a:solidFill>
                <a:effectLst/>
                <a:latin typeface="Californian FB" pitchFamily="18" charset="0"/>
                <a:cs typeface="Arial" pitchFamily="34" charset="0"/>
              </a:rPr>
              <a:t>Escuela Normal de Educación Preescolar</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1" i="0" u="none" strike="noStrike" cap="none" normalizeH="0" baseline="0" dirty="0" smtClean="0">
                <a:ln>
                  <a:noFill/>
                </a:ln>
                <a:solidFill>
                  <a:srgbClr val="000000"/>
                </a:solidFill>
                <a:effectLst/>
                <a:latin typeface="Californian FB" pitchFamily="18" charset="0"/>
                <a:cs typeface="Arial" pitchFamily="34" charset="0"/>
              </a:rPr>
              <a:t>Licenciatura en Educación Preescolar</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1" i="0" u="none" strike="noStrike" cap="none" normalizeH="0" baseline="0" dirty="0" smtClean="0">
                <a:ln>
                  <a:noFill/>
                </a:ln>
                <a:solidFill>
                  <a:srgbClr val="000000"/>
                </a:solidFill>
                <a:effectLst/>
                <a:latin typeface="Californian FB" pitchFamily="18" charset="0"/>
                <a:cs typeface="Arial" pitchFamily="34" charset="0"/>
              </a:rPr>
              <a:t>Estrategias para la Exploración del Mundo Natural</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1" i="0" u="none" strike="noStrike" cap="none" normalizeH="0" baseline="0" dirty="0" smtClean="0">
                <a:ln>
                  <a:noFill/>
                </a:ln>
                <a:solidFill>
                  <a:srgbClr val="000000"/>
                </a:solidFill>
                <a:effectLst/>
                <a:latin typeface="Californian FB" pitchFamily="18" charset="0"/>
                <a:cs typeface="Arial" pitchFamily="34" charset="0"/>
              </a:rPr>
              <a:t>Yixie Karelia Laguna Montañez</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1" i="0" u="none" strike="noStrike" cap="none" normalizeH="0" baseline="0" dirty="0" smtClean="0">
                <a:ln>
                  <a:noFill/>
                </a:ln>
                <a:solidFill>
                  <a:srgbClr val="000000"/>
                </a:solidFill>
                <a:effectLst/>
                <a:latin typeface="Californian FB" pitchFamily="18" charset="0"/>
                <a:cs typeface="Arial" pitchFamily="34" charset="0"/>
              </a:rPr>
              <a:t>Andrea Abigail Guerrero Vigil #6</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1" i="0" u="none" strike="noStrike" cap="none" normalizeH="0" baseline="0" dirty="0" smtClean="0">
                <a:ln>
                  <a:noFill/>
                </a:ln>
                <a:solidFill>
                  <a:srgbClr val="000000"/>
                </a:solidFill>
                <a:effectLst/>
                <a:latin typeface="Californian FB" pitchFamily="18" charset="0"/>
                <a:cs typeface="Arial" pitchFamily="34" charset="0"/>
              </a:rPr>
              <a:t>1B</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1" i="0" u="none" strike="noStrike" cap="none" normalizeH="0" baseline="0" dirty="0" smtClean="0">
                <a:ln>
                  <a:noFill/>
                </a:ln>
                <a:solidFill>
                  <a:srgbClr val="000000"/>
                </a:solidFill>
                <a:effectLst/>
                <a:latin typeface="Californian FB" pitchFamily="18" charset="0"/>
                <a:cs typeface="Arial" pitchFamily="34" charset="0"/>
              </a:rPr>
              <a:t>13/Junio/2021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MX" sz="1600" b="1" i="0" u="none" strike="noStrike" cap="none" normalizeH="0" baseline="0" dirty="0" smtClean="0">
                <a:ln>
                  <a:noFill/>
                </a:ln>
                <a:solidFill>
                  <a:srgbClr val="000000"/>
                </a:solidFill>
                <a:effectLst/>
                <a:latin typeface="Aharoni" pitchFamily="2" charset="-79"/>
                <a:cs typeface="Aharoni" pitchFamily="2" charset="-79"/>
              </a:rPr>
              <a:t>Unidad II: La construcción de conocimientos sobre la materia, energía y sus interacciones</a:t>
            </a:r>
            <a:endParaRPr kumimoji="0" lang="es-MX" sz="1600" b="0" i="0" u="none" strike="noStrike" cap="none" normalizeH="0" baseline="0" dirty="0" smtClean="0">
              <a:ln>
                <a:noFill/>
              </a:ln>
              <a:solidFill>
                <a:srgbClr val="000000"/>
              </a:solidFill>
              <a:effectLst/>
              <a:latin typeface="Aharoni" pitchFamily="2" charset="-79"/>
              <a:cs typeface="Aharoni" pitchFamily="2" charset="-79"/>
            </a:endParaRPr>
          </a:p>
          <a:p>
            <a:pPr marL="457200" marR="0" lvl="1" indent="0" algn="l" defTabSz="914400" rtl="0" eaLnBrk="1" fontAlgn="base" latinLnBrk="0" hangingPunct="1">
              <a:lnSpc>
                <a:spcPct val="100000"/>
              </a:lnSpc>
              <a:spcBef>
                <a:spcPct val="0"/>
              </a:spcBef>
              <a:spcAft>
                <a:spcPts val="1000"/>
              </a:spcAft>
              <a:buClr>
                <a:srgbClr val="000000"/>
              </a:buClr>
              <a:buSzTx/>
              <a:buFont typeface="Symbol" pitchFamily="18" charset="2"/>
              <a:buChar char="·"/>
              <a:tabLst/>
            </a:pPr>
            <a:r>
              <a:rPr kumimoji="0" lang="es-MX" sz="1600" b="1" i="0" u="none" strike="noStrike" cap="none" normalizeH="0" baseline="0" dirty="0" smtClean="0">
                <a:ln>
                  <a:noFill/>
                </a:ln>
                <a:solidFill>
                  <a:srgbClr val="000000"/>
                </a:solidFill>
                <a:effectLst/>
                <a:latin typeface="Aharoni" pitchFamily="2" charset="-79"/>
                <a:cs typeface="Aharoni" pitchFamily="2" charset="-79"/>
              </a:rPr>
              <a:t>En esta unidad de aprendizaje los estudiantes revisarán estrategias para la enseñanza de las ciencias, desarrollarán habilidades de predicción, observación y explicación para el aprendizaje de contenidos científicos y realizarán el análisis didáctico y científico de un tema para diseñar una secuencia didáctica.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4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biblioteca_digital_db_l_logoenep.gif"/>
          <p:cNvPicPr>
            <a:picLocks noChangeAspect="1"/>
          </p:cNvPicPr>
          <p:nvPr/>
        </p:nvPicPr>
        <p:blipFill>
          <a:blip r:embed="rId2" cstate="print"/>
          <a:srcRect l="19384" r="14709"/>
          <a:stretch>
            <a:fillRect/>
          </a:stretch>
        </p:blipFill>
        <p:spPr>
          <a:xfrm>
            <a:off x="395536" y="967755"/>
            <a:ext cx="1224136" cy="1381125"/>
          </a:xfrm>
          <a:prstGeom prst="rect">
            <a:avLst/>
          </a:prstGeom>
        </p:spPr>
      </p:pic>
      <p:sp>
        <p:nvSpPr>
          <p:cNvPr id="7" name="6 Elipse"/>
          <p:cNvSpPr/>
          <p:nvPr/>
        </p:nvSpPr>
        <p:spPr>
          <a:xfrm>
            <a:off x="8244408" y="5943600"/>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Elipse"/>
          <p:cNvSpPr/>
          <p:nvPr/>
        </p:nvSpPr>
        <p:spPr>
          <a:xfrm>
            <a:off x="7041976" y="5877272"/>
            <a:ext cx="914400" cy="914400"/>
          </a:xfrm>
          <a:prstGeom prst="ellipse">
            <a:avLst/>
          </a:prstGeom>
          <a:solidFill>
            <a:srgbClr val="A22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Elipse"/>
          <p:cNvSpPr/>
          <p:nvPr/>
        </p:nvSpPr>
        <p:spPr>
          <a:xfrm>
            <a:off x="8050088" y="4890864"/>
            <a:ext cx="914400" cy="914400"/>
          </a:xfrm>
          <a:prstGeom prst="ellipse">
            <a:avLst/>
          </a:prstGeom>
          <a:solidFill>
            <a:srgbClr val="F16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9 Imagen" descr="gabriela-gerald-may-right.png"/>
          <p:cNvPicPr>
            <a:picLocks noChangeAspect="1"/>
          </p:cNvPicPr>
          <p:nvPr/>
        </p:nvPicPr>
        <p:blipFill>
          <a:blip r:embed="rId3" cstate="print"/>
          <a:stretch>
            <a:fillRect/>
          </a:stretch>
        </p:blipFill>
        <p:spPr>
          <a:xfrm>
            <a:off x="-324544" y="4797152"/>
            <a:ext cx="3127449" cy="2201812"/>
          </a:xfrm>
          <a:prstGeom prst="rect">
            <a:avLst/>
          </a:prstGeom>
        </p:spPr>
      </p:pic>
      <p:sp>
        <p:nvSpPr>
          <p:cNvPr id="12" name="11 Elipse"/>
          <p:cNvSpPr/>
          <p:nvPr/>
        </p:nvSpPr>
        <p:spPr>
          <a:xfrm>
            <a:off x="8229600" y="404664"/>
            <a:ext cx="914400" cy="91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Elipse"/>
          <p:cNvSpPr/>
          <p:nvPr/>
        </p:nvSpPr>
        <p:spPr>
          <a:xfrm>
            <a:off x="7164288" y="0"/>
            <a:ext cx="914400" cy="914400"/>
          </a:xfrm>
          <a:prstGeom prst="ellipse">
            <a:avLst/>
          </a:prstGeom>
          <a:solidFill>
            <a:srgbClr val="9EE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Elipse"/>
          <p:cNvSpPr/>
          <p:nvPr/>
        </p:nvSpPr>
        <p:spPr>
          <a:xfrm>
            <a:off x="7956376" y="1556792"/>
            <a:ext cx="914400" cy="914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A224E8">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Triángulo rectángulo"/>
          <p:cNvSpPr/>
          <p:nvPr/>
        </p:nvSpPr>
        <p:spPr>
          <a:xfrm rot="10800000">
            <a:off x="6219056" y="0"/>
            <a:ext cx="2924944" cy="5488608"/>
          </a:xfrm>
          <a:prstGeom prst="rtTriangle">
            <a:avLst/>
          </a:prstGeom>
          <a:solidFill>
            <a:srgbClr val="9EE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5 Tabla"/>
          <p:cNvGraphicFramePr>
            <a:graphicFrameLocks noGrp="1"/>
          </p:cNvGraphicFramePr>
          <p:nvPr/>
        </p:nvGraphicFramePr>
        <p:xfrm>
          <a:off x="323528" y="836712"/>
          <a:ext cx="8280920" cy="5231114"/>
        </p:xfrm>
        <a:graphic>
          <a:graphicData uri="http://schemas.openxmlformats.org/drawingml/2006/table">
            <a:tbl>
              <a:tblPr/>
              <a:tblGrid>
                <a:gridCol w="2088232"/>
                <a:gridCol w="2520280"/>
                <a:gridCol w="3672408"/>
              </a:tblGrid>
              <a:tr h="498244">
                <a:tc>
                  <a:txBody>
                    <a:bodyPr/>
                    <a:lstStyle/>
                    <a:p>
                      <a:pPr algn="ctr">
                        <a:lnSpc>
                          <a:spcPct val="115000"/>
                        </a:lnSpc>
                        <a:spcAft>
                          <a:spcPts val="1000"/>
                        </a:spcAft>
                      </a:pPr>
                      <a:r>
                        <a:rPr lang="es-MX" sz="1200" dirty="0">
                          <a:latin typeface="Arial Rounded MT Bold"/>
                          <a:ea typeface="Calibri"/>
                          <a:cs typeface="Times New Roman"/>
                        </a:rPr>
                        <a:t>Lo que se</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MX" sz="1200" dirty="0">
                          <a:latin typeface="Arial Rounded MT Bold"/>
                          <a:ea typeface="Calibri"/>
                          <a:cs typeface="Times New Roman"/>
                        </a:rPr>
                        <a:t>Lo que quiero Saber</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MX" sz="1200" dirty="0">
                          <a:latin typeface="Arial Rounded MT Bold"/>
                          <a:ea typeface="Calibri"/>
                          <a:cs typeface="Times New Roman"/>
                        </a:rPr>
                        <a:t>Lo que aprendí</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367301">
                <a:tc rowSpan="3">
                  <a:txBody>
                    <a:bodyPr/>
                    <a:lstStyle/>
                    <a:p>
                      <a:pPr algn="just">
                        <a:lnSpc>
                          <a:spcPct val="115000"/>
                        </a:lnSpc>
                        <a:spcAft>
                          <a:spcPts val="1000"/>
                        </a:spcAft>
                      </a:pPr>
                      <a:r>
                        <a:rPr lang="es-MX" sz="1200" dirty="0" smtClean="0">
                          <a:latin typeface="Arial Narrow" pitchFamily="34" charset="0"/>
                          <a:ea typeface="Calibri"/>
                          <a:cs typeface="Times New Roman"/>
                        </a:rPr>
                        <a:t> </a:t>
                      </a:r>
                    </a:p>
                    <a:p>
                      <a:pPr algn="just">
                        <a:lnSpc>
                          <a:spcPct val="115000"/>
                        </a:lnSpc>
                        <a:spcAft>
                          <a:spcPts val="1000"/>
                        </a:spcAft>
                      </a:pPr>
                      <a:endParaRPr lang="es-MX" sz="1200" dirty="0" smtClean="0">
                        <a:latin typeface="Arial Narrow" pitchFamily="34" charset="0"/>
                        <a:ea typeface="Calibri"/>
                        <a:cs typeface="Times New Roman"/>
                      </a:endParaRPr>
                    </a:p>
                    <a:p>
                      <a:pPr algn="just">
                        <a:lnSpc>
                          <a:spcPct val="115000"/>
                        </a:lnSpc>
                        <a:spcAft>
                          <a:spcPts val="1000"/>
                        </a:spcAft>
                      </a:pPr>
                      <a:r>
                        <a:rPr lang="es-MX" sz="1600" dirty="0" smtClean="0">
                          <a:latin typeface="Arial Narrow" pitchFamily="34" charset="0"/>
                          <a:ea typeface="Calibri"/>
                          <a:cs typeface="Times New Roman"/>
                        </a:rPr>
                        <a:t>para que tu puedas escuchar algo tienes que haber aire,</a:t>
                      </a:r>
                      <a:r>
                        <a:rPr lang="es-MX" sz="1600" baseline="0" dirty="0" smtClean="0">
                          <a:latin typeface="Arial Narrow" pitchFamily="34" charset="0"/>
                          <a:ea typeface="Calibri"/>
                          <a:cs typeface="Times New Roman"/>
                        </a:rPr>
                        <a:t> l</a:t>
                      </a:r>
                      <a:r>
                        <a:rPr lang="es-MX" sz="1600" dirty="0" smtClean="0">
                          <a:latin typeface="Arial Narrow" pitchFamily="34" charset="0"/>
                          <a:ea typeface="Calibri"/>
                          <a:cs typeface="Times New Roman"/>
                        </a:rPr>
                        <a:t>as ondas sonoras viajan a través del aire y sin este no se escucha nada por lo tanto esta va vibrando en</a:t>
                      </a:r>
                      <a:r>
                        <a:rPr lang="es-MX" sz="1600" baseline="0" dirty="0" smtClean="0">
                          <a:latin typeface="Arial Narrow" pitchFamily="34" charset="0"/>
                          <a:ea typeface="Calibri"/>
                          <a:cs typeface="Times New Roman"/>
                        </a:rPr>
                        <a:t> distintos mensajes sonoros que se </a:t>
                      </a:r>
                      <a:endParaRPr lang="es-MX" sz="16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MX" sz="1200" dirty="0" smtClean="0">
                          <a:latin typeface="Arial Narrow" pitchFamily="34" charset="0"/>
                          <a:ea typeface="Calibri"/>
                          <a:cs typeface="Times New Roman"/>
                        </a:rPr>
                        <a:t>¿el sonido es</a:t>
                      </a:r>
                      <a:r>
                        <a:rPr lang="es-MX" sz="1200" baseline="0" dirty="0" smtClean="0">
                          <a:latin typeface="Arial Narrow" pitchFamily="34" charset="0"/>
                          <a:ea typeface="Calibri"/>
                          <a:cs typeface="Times New Roman"/>
                        </a:rPr>
                        <a:t> un fenómeno natural</a:t>
                      </a:r>
                      <a:r>
                        <a:rPr lang="es-MX" sz="1200" dirty="0" smtClean="0">
                          <a:latin typeface="Arial Narrow" pitchFamily="34" charset="0"/>
                          <a:ea typeface="Calibri"/>
                          <a:cs typeface="Times New Roman"/>
                        </a:rPr>
                        <a:t>?</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MX" sz="1200" b="0" i="0" kern="1200" dirty="0" smtClean="0">
                          <a:solidFill>
                            <a:schemeClr val="tx1"/>
                          </a:solidFill>
                          <a:latin typeface="Arial Narrow" pitchFamily="34" charset="0"/>
                          <a:ea typeface="+mn-ea"/>
                          <a:cs typeface="+mn-cs"/>
                        </a:rPr>
                        <a:t>El sonido es el resultado de una perturbación que se propaga en un medio elástico. Por ejemplo cuando en alguna región del aire se produce una perturbación de presión, por ejemplo en la forma de una compresión, dicha región tiende a expandirse hacia las regiones vecinas. Esto produce a su vez una compresión en dichas regiones, que volverán a expandirse creando una compresión más lejos todavía.</a:t>
                      </a:r>
                    </a:p>
                    <a:p>
                      <a:pPr algn="just"/>
                      <a:endParaRPr lang="es-MX" sz="1200" b="0" i="0" kern="1200" dirty="0" smtClean="0">
                        <a:solidFill>
                          <a:schemeClr val="tx1"/>
                        </a:solidFill>
                        <a:latin typeface="Arial Narrow" pitchFamily="34" charset="0"/>
                        <a:ea typeface="+mn-ea"/>
                        <a:cs typeface="+mn-cs"/>
                      </a:endParaRPr>
                    </a:p>
                    <a:p>
                      <a:pPr algn="just"/>
                      <a:r>
                        <a:rPr lang="es-MX" sz="1200" dirty="0" smtClean="0">
                          <a:latin typeface="Arial Narrow" pitchFamily="34" charset="0"/>
                          <a:hlinkClick r:id="rId2"/>
                        </a:rPr>
                        <a:t>https://www.fceia.unr.edu.ar/acustica/comite/sonido.htm</a:t>
                      </a:r>
                      <a:r>
                        <a:rPr lang="es-MX" sz="1200" dirty="0" smtClean="0">
                          <a:latin typeface="Arial Narrow" pitchFamily="34" charset="0"/>
                        </a:rPr>
                        <a:t> </a:t>
                      </a:r>
                      <a:endParaRPr lang="es-MX" sz="1200" dirty="0">
                        <a:latin typeface="Arial Narrow" pitchFamily="34" charset="0"/>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9371">
                <a:tc vMerge="1">
                  <a:txBody>
                    <a:bodyPr/>
                    <a:lstStyle/>
                    <a:p>
                      <a:endParaRPr lang="es-MX"/>
                    </a:p>
                  </a:txBody>
                  <a:tcPr/>
                </a:tc>
                <a:tc>
                  <a:txBody>
                    <a:bodyPr/>
                    <a:lstStyle/>
                    <a:p>
                      <a:pPr algn="ctr">
                        <a:lnSpc>
                          <a:spcPct val="115000"/>
                        </a:lnSpc>
                        <a:spcAft>
                          <a:spcPts val="1000"/>
                        </a:spcAft>
                      </a:pPr>
                      <a:r>
                        <a:rPr lang="es-MX" sz="1200" dirty="0" smtClean="0">
                          <a:latin typeface="Arial Narrow" pitchFamily="34" charset="0"/>
                          <a:ea typeface="Calibri"/>
                          <a:cs typeface="Times New Roman"/>
                        </a:rPr>
                        <a:t>   ¿Qué provocan las vibraciones del sonido en los</a:t>
                      </a:r>
                      <a:r>
                        <a:rPr lang="es-MX" sz="1200" baseline="0" dirty="0" smtClean="0">
                          <a:latin typeface="Arial Narrow" pitchFamily="34" charset="0"/>
                          <a:ea typeface="Calibri"/>
                          <a:cs typeface="Times New Roman"/>
                        </a:rPr>
                        <a:t> humanos</a:t>
                      </a:r>
                      <a:r>
                        <a:rPr lang="es-MX" sz="1200" dirty="0" smtClean="0">
                          <a:latin typeface="Arial Narrow" pitchFamily="34" charset="0"/>
                          <a:ea typeface="Calibri"/>
                          <a:cs typeface="Times New Roman"/>
                        </a:rPr>
                        <a:t>?</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MX" sz="1200" dirty="0" smtClean="0">
                          <a:latin typeface="Arial Narrow" pitchFamily="34" charset="0"/>
                        </a:rPr>
                        <a:t> </a:t>
                      </a:r>
                      <a:r>
                        <a:rPr lang="es-MX" sz="1200" b="0" i="0" kern="1200" dirty="0" smtClean="0">
                          <a:solidFill>
                            <a:schemeClr val="tx1"/>
                          </a:solidFill>
                          <a:latin typeface="Arial Narrow" pitchFamily="34" charset="0"/>
                          <a:ea typeface="+mn-ea"/>
                          <a:cs typeface="+mn-cs"/>
                        </a:rPr>
                        <a:t>Todo depende de la frecuencia del movimiento, de su amplitud y de la duración de las vibraciones. Todo indica que la mayor sensibilidad se da a las frecuencias de 6 – 7 Hz que provocan trastornos en los pulmones, corazón, intestinos y cerebro. Frecuencias por encima de 20 Hz se mitigan con acolchamientos</a:t>
                      </a:r>
                    </a:p>
                    <a:p>
                      <a:pPr algn="just"/>
                      <a:r>
                        <a:rPr lang="es-MX" sz="1200" b="0" dirty="0" smtClean="0">
                          <a:latin typeface="Arial Narrow" pitchFamily="34" charset="0"/>
                        </a:rPr>
                        <a:t> </a:t>
                      </a:r>
                      <a:r>
                        <a:rPr lang="es-MX" sz="1200" b="0" dirty="0" smtClean="0">
                          <a:latin typeface="Arial Narrow" pitchFamily="34" charset="0"/>
                          <a:hlinkClick r:id="rId3"/>
                        </a:rPr>
                        <a:t>https://www.um.es/acc/en-gran-medida-vibraciones/</a:t>
                      </a:r>
                      <a:r>
                        <a:rPr lang="es-MX" sz="1200" b="0" dirty="0" smtClean="0">
                          <a:latin typeface="Arial Narrow" pitchFamily="34" charset="0"/>
                        </a:rPr>
                        <a:t> </a:t>
                      </a:r>
                      <a:endParaRPr lang="es-MX" sz="1200" b="0" dirty="0">
                        <a:latin typeface="Arial Narrow" pitchFamily="34" charset="0"/>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9371">
                <a:tc vMerge="1">
                  <a:txBody>
                    <a:bodyPr/>
                    <a:lstStyle/>
                    <a:p>
                      <a:endParaRPr lang="es-MX"/>
                    </a:p>
                  </a:txBody>
                  <a:tcPr/>
                </a:tc>
                <a:tc>
                  <a:txBody>
                    <a:bodyPr/>
                    <a:lstStyle/>
                    <a:p>
                      <a:pPr algn="ctr">
                        <a:lnSpc>
                          <a:spcPct val="115000"/>
                        </a:lnSpc>
                        <a:spcAft>
                          <a:spcPts val="1000"/>
                        </a:spcAft>
                      </a:pPr>
                      <a:endParaRPr lang="es-MX" sz="1200" dirty="0" smtClean="0">
                        <a:latin typeface="Arial Narrow" pitchFamily="34" charset="0"/>
                        <a:ea typeface="Calibri"/>
                        <a:cs typeface="Times New Roman"/>
                      </a:endParaRPr>
                    </a:p>
                    <a:p>
                      <a:pPr algn="ctr">
                        <a:lnSpc>
                          <a:spcPct val="115000"/>
                        </a:lnSpc>
                        <a:spcAft>
                          <a:spcPts val="1000"/>
                        </a:spcAft>
                      </a:pPr>
                      <a:r>
                        <a:rPr lang="es-MX" sz="1200" dirty="0" smtClean="0">
                          <a:latin typeface="Arial Narrow" pitchFamily="34" charset="0"/>
                          <a:ea typeface="Calibri"/>
                          <a:cs typeface="Times New Roman"/>
                        </a:rPr>
                        <a:t>¿Cómo se expande el sonido?</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dirty="0" smtClean="0">
                          <a:latin typeface="Arial Narrow" pitchFamily="34" charset="0"/>
                          <a:ea typeface="Calibri"/>
                          <a:cs typeface="Times New Roman"/>
                        </a:rPr>
                        <a:t> </a:t>
                      </a:r>
                      <a:r>
                        <a:rPr lang="es-MX" sz="1200" b="0" i="0" kern="1200" dirty="0" smtClean="0">
                          <a:solidFill>
                            <a:schemeClr val="tx1"/>
                          </a:solidFill>
                          <a:latin typeface="Arial Narrow" pitchFamily="34" charset="0"/>
                          <a:ea typeface="+mn-ea"/>
                          <a:cs typeface="+mn-cs"/>
                        </a:rPr>
                        <a:t>En el aire el sonido </a:t>
                      </a:r>
                      <a:r>
                        <a:rPr lang="es-MX" sz="1200" b="1" i="0" kern="1200" dirty="0" smtClean="0">
                          <a:solidFill>
                            <a:schemeClr val="tx1"/>
                          </a:solidFill>
                          <a:latin typeface="Arial Narrow" pitchFamily="34" charset="0"/>
                          <a:ea typeface="+mn-ea"/>
                          <a:cs typeface="+mn-cs"/>
                        </a:rPr>
                        <a:t>se propaga</a:t>
                      </a:r>
                      <a:r>
                        <a:rPr lang="es-MX" sz="1200" b="0" i="0" kern="1200" dirty="0" smtClean="0">
                          <a:solidFill>
                            <a:schemeClr val="tx1"/>
                          </a:solidFill>
                          <a:latin typeface="Arial Narrow" pitchFamily="34" charset="0"/>
                          <a:ea typeface="+mn-ea"/>
                          <a:cs typeface="+mn-cs"/>
                        </a:rPr>
                        <a:t> en forma de </a:t>
                      </a:r>
                      <a:r>
                        <a:rPr lang="es-MX" sz="1200" b="1" i="0" kern="1200" dirty="0" smtClean="0">
                          <a:solidFill>
                            <a:schemeClr val="tx1"/>
                          </a:solidFill>
                          <a:latin typeface="Arial Narrow" pitchFamily="34" charset="0"/>
                          <a:ea typeface="+mn-ea"/>
                          <a:cs typeface="+mn-cs"/>
                        </a:rPr>
                        <a:t>ondas</a:t>
                      </a:r>
                      <a:r>
                        <a:rPr lang="es-MX" sz="1200" b="0" i="0" kern="1200" dirty="0" smtClean="0">
                          <a:solidFill>
                            <a:schemeClr val="tx1"/>
                          </a:solidFill>
                          <a:latin typeface="Arial Narrow" pitchFamily="34" charset="0"/>
                          <a:ea typeface="+mn-ea"/>
                          <a:cs typeface="+mn-cs"/>
                        </a:rPr>
                        <a:t> longitudinales, es decir, el sentido de la oscilación coincide con el de la propagación de la </a:t>
                      </a:r>
                      <a:r>
                        <a:rPr lang="es-MX" sz="1200" b="1" i="0" kern="1200" dirty="0" smtClean="0">
                          <a:solidFill>
                            <a:schemeClr val="tx1"/>
                          </a:solidFill>
                          <a:latin typeface="Arial Narrow" pitchFamily="34" charset="0"/>
                          <a:ea typeface="+mn-ea"/>
                          <a:cs typeface="+mn-cs"/>
                        </a:rPr>
                        <a:t>onda</a:t>
                      </a:r>
                      <a:r>
                        <a:rPr lang="es-MX" sz="1200" b="0" i="0" kern="1200" dirty="0" smtClean="0">
                          <a:solidFill>
                            <a:schemeClr val="tx1"/>
                          </a:solidFill>
                          <a:latin typeface="Arial Narrow" pitchFamily="34" charset="0"/>
                          <a:ea typeface="+mn-ea"/>
                          <a:cs typeface="+mn-cs"/>
                        </a:rPr>
                        <a:t>. Podemos definir a un medio </a:t>
                      </a:r>
                      <a:r>
                        <a:rPr lang="es-MX" sz="1200" b="1" i="0" kern="1200" dirty="0" smtClean="0">
                          <a:solidFill>
                            <a:schemeClr val="tx1"/>
                          </a:solidFill>
                          <a:latin typeface="Arial Narrow" pitchFamily="34" charset="0"/>
                          <a:ea typeface="+mn-ea"/>
                          <a:cs typeface="+mn-cs"/>
                        </a:rPr>
                        <a:t>como</a:t>
                      </a:r>
                      <a:r>
                        <a:rPr lang="es-MX" sz="1200" b="0" i="0" kern="1200" dirty="0" smtClean="0">
                          <a:solidFill>
                            <a:schemeClr val="tx1"/>
                          </a:solidFill>
                          <a:latin typeface="Arial Narrow" pitchFamily="34" charset="0"/>
                          <a:ea typeface="+mn-ea"/>
                          <a:cs typeface="+mn-cs"/>
                        </a:rPr>
                        <a:t> un conjunto de osciladores capaces de entrar en vibración por la acción de una fuerza.</a:t>
                      </a:r>
                    </a:p>
                    <a:p>
                      <a:pPr algn="just">
                        <a:lnSpc>
                          <a:spcPct val="115000"/>
                        </a:lnSpc>
                        <a:spcAft>
                          <a:spcPts val="1000"/>
                        </a:spcAft>
                      </a:pPr>
                      <a:r>
                        <a:rPr lang="es-MX" sz="1200" b="0" i="0" kern="1200" dirty="0" smtClean="0">
                          <a:solidFill>
                            <a:schemeClr val="tx1"/>
                          </a:solidFill>
                          <a:latin typeface="Arial Narrow" pitchFamily="34" charset="0"/>
                          <a:ea typeface="+mn-ea"/>
                          <a:cs typeface="+mn-cs"/>
                          <a:hlinkClick r:id="rId4"/>
                        </a:rPr>
                        <a:t>https://www.eumus.edu.uy/docentes/maggiolo/acuapu/prp.html</a:t>
                      </a:r>
                      <a:r>
                        <a:rPr lang="es-MX" sz="1200" b="0" i="0" kern="1200" dirty="0" smtClean="0">
                          <a:solidFill>
                            <a:schemeClr val="tx1"/>
                          </a:solidFill>
                          <a:latin typeface="Arial Narrow" pitchFamily="34" charset="0"/>
                          <a:ea typeface="+mn-ea"/>
                          <a:cs typeface="+mn-cs"/>
                        </a:rPr>
                        <a:t> </a:t>
                      </a:r>
                    </a:p>
                    <a:p>
                      <a:pPr algn="just">
                        <a:lnSpc>
                          <a:spcPct val="115000"/>
                        </a:lnSpc>
                        <a:spcAft>
                          <a:spcPts val="1000"/>
                        </a:spcAft>
                      </a:pP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2289" name="Text Box 1"/>
          <p:cNvSpPr txBox="1">
            <a:spLocks noChangeArrowheads="1"/>
          </p:cNvSpPr>
          <p:nvPr/>
        </p:nvSpPr>
        <p:spPr bwMode="auto">
          <a:xfrm>
            <a:off x="2983657" y="116632"/>
            <a:ext cx="28844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0" i="0" u="none" strike="noStrike" cap="none" normalizeH="0" baseline="0" smtClean="0">
                <a:ln>
                  <a:noFill/>
                </a:ln>
                <a:solidFill>
                  <a:schemeClr val="tx1"/>
                </a:solidFill>
                <a:effectLst/>
                <a:latin typeface="Cooper Black" pitchFamily="18" charset="0"/>
                <a:cs typeface="Arial" pitchFamily="34" charset="0"/>
              </a:rPr>
              <a:t>Los Sonidos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Imagen" descr="Sid4.png"/>
          <p:cNvPicPr>
            <a:picLocks noChangeAspect="1"/>
          </p:cNvPicPr>
          <p:nvPr/>
        </p:nvPicPr>
        <p:blipFill>
          <a:blip r:embed="rId5" cstate="print"/>
          <a:srcRect l="23833"/>
          <a:stretch>
            <a:fillRect/>
          </a:stretch>
        </p:blipFill>
        <p:spPr>
          <a:xfrm>
            <a:off x="0" y="5085184"/>
            <a:ext cx="2418011" cy="17728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FFF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Triángulo rectángulo"/>
          <p:cNvSpPr/>
          <p:nvPr/>
        </p:nvSpPr>
        <p:spPr>
          <a:xfrm>
            <a:off x="0" y="3501008"/>
            <a:ext cx="9144000" cy="335699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48305de5-98e7-41c7-83ab-6391f502de77.jpg"/>
          <p:cNvPicPr>
            <a:picLocks noChangeAspect="1"/>
          </p:cNvPicPr>
          <p:nvPr/>
        </p:nvPicPr>
        <p:blipFill>
          <a:blip r:embed="rId2" cstate="print"/>
          <a:stretch>
            <a:fillRect/>
          </a:stretch>
        </p:blipFill>
        <p:spPr>
          <a:xfrm>
            <a:off x="539552" y="692696"/>
            <a:ext cx="8100392" cy="3960440"/>
          </a:xfrm>
          <a:prstGeom prst="rect">
            <a:avLst/>
          </a:prstGeom>
        </p:spPr>
      </p:pic>
      <p:sp>
        <p:nvSpPr>
          <p:cNvPr id="11265" name="Text Box 1"/>
          <p:cNvSpPr txBox="1">
            <a:spLocks noChangeArrowheads="1"/>
          </p:cNvSpPr>
          <p:nvPr/>
        </p:nvSpPr>
        <p:spPr bwMode="auto">
          <a:xfrm>
            <a:off x="569912" y="5070475"/>
            <a:ext cx="7890519" cy="169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600" b="1" i="0" u="none" strike="noStrike" cap="none" normalizeH="0" baseline="0" dirty="0" smtClean="0">
                <a:ln>
                  <a:noFill/>
                </a:ln>
                <a:solidFill>
                  <a:schemeClr val="tx1"/>
                </a:solidFill>
                <a:effectLst/>
                <a:latin typeface="Arial Narrow" pitchFamily="34" charset="0"/>
                <a:cs typeface="Arial" pitchFamily="34" charset="0"/>
              </a:rPr>
              <a:t>Materiales:</a:t>
            </a:r>
            <a:r>
              <a:rPr kumimoji="0" lang="es-MX" sz="1600" b="0" i="0" u="none" strike="noStrike" cap="none" normalizeH="0" baseline="0" dirty="0" smtClean="0">
                <a:ln>
                  <a:noFill/>
                </a:ln>
                <a:solidFill>
                  <a:schemeClr val="tx1"/>
                </a:solidFill>
                <a:effectLst/>
                <a:latin typeface="Arial Narrow" pitchFamily="34" charset="0"/>
                <a:cs typeface="Arial" pitchFamily="34" charset="0"/>
              </a:rPr>
              <a:t> Una bocina, un plato hondo, fécula de maíz, agua, un celular</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600" b="0" i="0" u="none" strike="noStrike" cap="none" normalizeH="0" baseline="0" dirty="0" smtClean="0">
                <a:ln>
                  <a:noFill/>
                </a:ln>
                <a:solidFill>
                  <a:schemeClr val="tx1"/>
                </a:solidFill>
                <a:effectLst/>
                <a:latin typeface="Arial Narrow" pitchFamily="34" charset="0"/>
                <a:cs typeface="Arial" pitchFamily="34" charset="0"/>
              </a:rPr>
              <a:t>Comenzamos haciendo una mezcla de fécula de maíz con agua en el traste hasta lograr una mezcla algo espesa, después de eso pusimos la mezcla arriba de la bocina y pusimos música en el celular a un volumen algo alto, se suponía que la fécula de maíz se levantara pero al final el experimento no resulto como esperábamos.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169D7">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Triángulo rectángulo"/>
          <p:cNvSpPr/>
          <p:nvPr/>
        </p:nvSpPr>
        <p:spPr>
          <a:xfrm rot="16200000">
            <a:off x="2389448" y="103448"/>
            <a:ext cx="4365104" cy="9144000"/>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5 Tabla"/>
          <p:cNvGraphicFramePr>
            <a:graphicFrameLocks noGrp="1"/>
          </p:cNvGraphicFramePr>
          <p:nvPr/>
        </p:nvGraphicFramePr>
        <p:xfrm>
          <a:off x="467544" y="564926"/>
          <a:ext cx="8352928" cy="6104434"/>
        </p:xfrm>
        <a:graphic>
          <a:graphicData uri="http://schemas.openxmlformats.org/drawingml/2006/table">
            <a:tbl>
              <a:tblPr/>
              <a:tblGrid>
                <a:gridCol w="1656184"/>
                <a:gridCol w="1944216"/>
                <a:gridCol w="4752528"/>
              </a:tblGrid>
              <a:tr h="360040">
                <a:tc>
                  <a:txBody>
                    <a:bodyPr/>
                    <a:lstStyle/>
                    <a:p>
                      <a:pPr algn="ctr">
                        <a:lnSpc>
                          <a:spcPct val="115000"/>
                        </a:lnSpc>
                        <a:spcAft>
                          <a:spcPts val="1000"/>
                        </a:spcAft>
                      </a:pPr>
                      <a:r>
                        <a:rPr lang="es-MX" sz="1200" dirty="0">
                          <a:latin typeface="Arial Rounded MT Bold"/>
                          <a:ea typeface="Calibri"/>
                          <a:cs typeface="Times New Roman"/>
                        </a:rPr>
                        <a:t>Lo que se</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es-MX" sz="1200" dirty="0">
                          <a:latin typeface="Arial Rounded MT Bold"/>
                          <a:ea typeface="Calibri"/>
                          <a:cs typeface="Times New Roman"/>
                        </a:rPr>
                        <a:t>Lo que quiero Saber</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es-MX" sz="1200" dirty="0">
                          <a:latin typeface="Arial Rounded MT Bold"/>
                          <a:ea typeface="Calibri"/>
                          <a:cs typeface="Times New Roman"/>
                        </a:rPr>
                        <a:t>Lo que aprendí</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728192">
                <a:tc rowSpan="3">
                  <a:txBody>
                    <a:bodyPr/>
                    <a:lstStyle/>
                    <a:p>
                      <a:pPr algn="just">
                        <a:lnSpc>
                          <a:spcPct val="115000"/>
                        </a:lnSpc>
                        <a:spcAft>
                          <a:spcPts val="1000"/>
                        </a:spcAft>
                      </a:pPr>
                      <a:endParaRPr lang="es-MX" sz="1200" dirty="0" smtClean="0">
                        <a:latin typeface="Arial Narrow" pitchFamily="34" charset="0"/>
                        <a:ea typeface="Calibri"/>
                        <a:cs typeface="Times New Roman"/>
                      </a:endParaRPr>
                    </a:p>
                    <a:p>
                      <a:pPr algn="just">
                        <a:lnSpc>
                          <a:spcPct val="115000"/>
                        </a:lnSpc>
                        <a:spcAft>
                          <a:spcPts val="1000"/>
                        </a:spcAft>
                      </a:pPr>
                      <a:endParaRPr lang="es-MX" sz="1200" dirty="0" smtClean="0">
                        <a:latin typeface="Arial Narrow" pitchFamily="34" charset="0"/>
                        <a:ea typeface="Calibri"/>
                        <a:cs typeface="Times New Roman"/>
                      </a:endParaRPr>
                    </a:p>
                    <a:p>
                      <a:pPr algn="just">
                        <a:lnSpc>
                          <a:spcPct val="115000"/>
                        </a:lnSpc>
                        <a:spcAft>
                          <a:spcPts val="1000"/>
                        </a:spcAft>
                      </a:pPr>
                      <a:r>
                        <a:rPr lang="es-MX" sz="1200" dirty="0" smtClean="0">
                          <a:latin typeface="Arial Narrow" pitchFamily="34" charset="0"/>
                          <a:ea typeface="Calibri"/>
                          <a:cs typeface="Times New Roman"/>
                        </a:rPr>
                        <a:t>Materiales </a:t>
                      </a:r>
                      <a:r>
                        <a:rPr lang="es-MX" sz="1200" dirty="0">
                          <a:latin typeface="Arial Narrow" pitchFamily="34" charset="0"/>
                          <a:ea typeface="Calibri"/>
                          <a:cs typeface="Times New Roman"/>
                        </a:rPr>
                        <a:t>magnéticos</a:t>
                      </a:r>
                    </a:p>
                    <a:p>
                      <a:pPr algn="just">
                        <a:lnSpc>
                          <a:spcPct val="115000"/>
                        </a:lnSpc>
                        <a:spcAft>
                          <a:spcPts val="1000"/>
                        </a:spcAft>
                      </a:pPr>
                      <a:r>
                        <a:rPr lang="es-MX" sz="1200" dirty="0">
                          <a:latin typeface="Arial Narrow" pitchFamily="34" charset="0"/>
                          <a:ea typeface="Calibri"/>
                          <a:cs typeface="Times New Roman"/>
                        </a:rPr>
                        <a:t>Son conjunto de electrones capaces de unir hierros y metales y con esto  crean un energía que llama a la otra y así estas se </a:t>
                      </a:r>
                      <a:r>
                        <a:rPr lang="es-MX" sz="1200" dirty="0" smtClean="0">
                          <a:latin typeface="Arial Narrow" pitchFamily="34" charset="0"/>
                          <a:ea typeface="Calibri"/>
                          <a:cs typeface="Times New Roman"/>
                        </a:rPr>
                        <a:t>unen </a:t>
                      </a:r>
                      <a:r>
                        <a:rPr lang="es-MX" sz="1200" dirty="0">
                          <a:latin typeface="Arial Narrow" pitchFamily="34" charset="0"/>
                          <a:ea typeface="Calibri"/>
                          <a:cs typeface="Times New Roman"/>
                        </a:rPr>
                        <a:t>entre </a:t>
                      </a:r>
                      <a:r>
                        <a:rPr lang="es-MX" sz="1200" dirty="0" smtClean="0">
                          <a:latin typeface="Arial Narrow" pitchFamily="34" charset="0"/>
                          <a:ea typeface="Calibri"/>
                          <a:cs typeface="Times New Roman"/>
                        </a:rPr>
                        <a:t>si</a:t>
                      </a:r>
                    </a:p>
                    <a:p>
                      <a:pPr algn="just">
                        <a:lnSpc>
                          <a:spcPct val="115000"/>
                        </a:lnSpc>
                        <a:spcAft>
                          <a:spcPts val="1000"/>
                        </a:spcAft>
                      </a:pPr>
                      <a:r>
                        <a:rPr lang="es-MX" sz="1200" dirty="0" smtClean="0">
                          <a:latin typeface="Arial Narrow" pitchFamily="34" charset="0"/>
                          <a:ea typeface="Calibri"/>
                          <a:cs typeface="Times New Roman"/>
                        </a:rPr>
                        <a:t>El slime es una masa espesa entre solida y liquida integrada por varios</a:t>
                      </a:r>
                      <a:r>
                        <a:rPr lang="es-MX" sz="1200" baseline="0" dirty="0" smtClean="0">
                          <a:latin typeface="Arial Narrow" pitchFamily="34" charset="0"/>
                          <a:ea typeface="Calibri"/>
                          <a:cs typeface="Times New Roman"/>
                        </a:rPr>
                        <a:t> materiales y sus distintos componentes pegajosos. </a:t>
                      </a:r>
                      <a:r>
                        <a:rPr lang="es-MX" sz="1200" dirty="0" smtClean="0">
                          <a:latin typeface="Arial Narrow" pitchFamily="34" charset="0"/>
                          <a:ea typeface="Calibri"/>
                          <a:cs typeface="Times New Roman"/>
                        </a:rPr>
                        <a:t> </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endParaRPr lang="es-MX" sz="1200" dirty="0" smtClean="0">
                        <a:latin typeface="Arial Narrow" pitchFamily="34" charset="0"/>
                        <a:ea typeface="Calibri"/>
                        <a:cs typeface="Times New Roman"/>
                      </a:endParaRPr>
                    </a:p>
                    <a:p>
                      <a:pPr algn="ctr">
                        <a:lnSpc>
                          <a:spcPct val="115000"/>
                        </a:lnSpc>
                        <a:spcAft>
                          <a:spcPts val="1000"/>
                        </a:spcAft>
                      </a:pPr>
                      <a:r>
                        <a:rPr lang="es-MX" sz="1200" dirty="0" smtClean="0">
                          <a:latin typeface="Arial Narrow" pitchFamily="34" charset="0"/>
                          <a:ea typeface="Calibri"/>
                          <a:cs typeface="Times New Roman"/>
                        </a:rPr>
                        <a:t>¿Por</a:t>
                      </a:r>
                      <a:r>
                        <a:rPr lang="es-MX" sz="1200" baseline="0" dirty="0" smtClean="0">
                          <a:latin typeface="Arial Narrow" pitchFamily="34" charset="0"/>
                          <a:ea typeface="Calibri"/>
                          <a:cs typeface="Times New Roman"/>
                        </a:rPr>
                        <a:t> qué el Imán siente atracción por el Hierro?</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1" dirty="0" smtClean="0">
                          <a:solidFill>
                            <a:srgbClr val="202124"/>
                          </a:solidFill>
                          <a:latin typeface="Arial Narrow" pitchFamily="34" charset="0"/>
                          <a:ea typeface="Calibri"/>
                          <a:cs typeface="Times New Roman"/>
                        </a:rPr>
                        <a:t>Cuando </a:t>
                      </a:r>
                      <a:r>
                        <a:rPr lang="es-MX" sz="1200" b="1" dirty="0">
                          <a:solidFill>
                            <a:srgbClr val="202124"/>
                          </a:solidFill>
                          <a:latin typeface="Arial Narrow" pitchFamily="34" charset="0"/>
                          <a:ea typeface="Calibri"/>
                          <a:cs typeface="Times New Roman"/>
                        </a:rPr>
                        <a:t>se</a:t>
                      </a:r>
                      <a:r>
                        <a:rPr lang="es-MX" sz="1200" dirty="0">
                          <a:solidFill>
                            <a:srgbClr val="202124"/>
                          </a:solidFill>
                          <a:latin typeface="Arial Narrow" pitchFamily="34" charset="0"/>
                          <a:ea typeface="Calibri"/>
                          <a:cs typeface="Times New Roman"/>
                        </a:rPr>
                        <a:t> da contacto pleno, la </a:t>
                      </a:r>
                      <a:r>
                        <a:rPr lang="es-MX" sz="1200" b="1" dirty="0">
                          <a:solidFill>
                            <a:srgbClr val="202124"/>
                          </a:solidFill>
                          <a:latin typeface="Arial Narrow" pitchFamily="34" charset="0"/>
                          <a:ea typeface="Calibri"/>
                          <a:cs typeface="Times New Roman"/>
                        </a:rPr>
                        <a:t>atracción</a:t>
                      </a:r>
                      <a:r>
                        <a:rPr lang="es-MX" sz="1200" dirty="0">
                          <a:solidFill>
                            <a:srgbClr val="202124"/>
                          </a:solidFill>
                          <a:latin typeface="Arial Narrow" pitchFamily="34" charset="0"/>
                          <a:ea typeface="Calibri"/>
                          <a:cs typeface="Times New Roman"/>
                        </a:rPr>
                        <a:t> entre </a:t>
                      </a:r>
                      <a:r>
                        <a:rPr lang="es-MX" sz="1200" b="1" dirty="0">
                          <a:solidFill>
                            <a:srgbClr val="202124"/>
                          </a:solidFill>
                          <a:latin typeface="Arial Narrow" pitchFamily="34" charset="0"/>
                          <a:ea typeface="Calibri"/>
                          <a:cs typeface="Times New Roman"/>
                        </a:rPr>
                        <a:t>imán</a:t>
                      </a:r>
                      <a:r>
                        <a:rPr lang="es-MX" sz="1200" dirty="0">
                          <a:solidFill>
                            <a:srgbClr val="202124"/>
                          </a:solidFill>
                          <a:latin typeface="Arial Narrow" pitchFamily="34" charset="0"/>
                          <a:ea typeface="Calibri"/>
                          <a:cs typeface="Times New Roman"/>
                        </a:rPr>
                        <a:t> y </a:t>
                      </a:r>
                      <a:r>
                        <a:rPr lang="es-MX" sz="1200" b="1" dirty="0">
                          <a:solidFill>
                            <a:srgbClr val="202124"/>
                          </a:solidFill>
                          <a:latin typeface="Arial Narrow" pitchFamily="34" charset="0"/>
                          <a:ea typeface="Calibri"/>
                          <a:cs typeface="Times New Roman"/>
                        </a:rPr>
                        <a:t>hierro</a:t>
                      </a:r>
                      <a:r>
                        <a:rPr lang="es-MX" sz="1200" dirty="0">
                          <a:solidFill>
                            <a:srgbClr val="202124"/>
                          </a:solidFill>
                          <a:latin typeface="Arial Narrow" pitchFamily="34" charset="0"/>
                          <a:ea typeface="Calibri"/>
                          <a:cs typeface="Times New Roman"/>
                        </a:rPr>
                        <a:t> es igual de intensa que la </a:t>
                      </a:r>
                      <a:r>
                        <a:rPr lang="es-MX" sz="1200" b="1" dirty="0">
                          <a:solidFill>
                            <a:srgbClr val="202124"/>
                          </a:solidFill>
                          <a:latin typeface="Arial Narrow" pitchFamily="34" charset="0"/>
                          <a:ea typeface="Calibri"/>
                          <a:cs typeface="Times New Roman"/>
                        </a:rPr>
                        <a:t>atracción</a:t>
                      </a:r>
                      <a:r>
                        <a:rPr lang="es-MX" sz="1200" dirty="0">
                          <a:solidFill>
                            <a:srgbClr val="202124"/>
                          </a:solidFill>
                          <a:latin typeface="Arial Narrow" pitchFamily="34" charset="0"/>
                          <a:ea typeface="Calibri"/>
                          <a:cs typeface="Times New Roman"/>
                        </a:rPr>
                        <a:t> entre dos </a:t>
                      </a:r>
                      <a:r>
                        <a:rPr lang="es-MX" sz="1200" b="1" dirty="0">
                          <a:solidFill>
                            <a:srgbClr val="202124"/>
                          </a:solidFill>
                          <a:latin typeface="Arial Narrow" pitchFamily="34" charset="0"/>
                          <a:ea typeface="Calibri"/>
                          <a:cs typeface="Times New Roman"/>
                        </a:rPr>
                        <a:t>imanes</a:t>
                      </a:r>
                      <a:r>
                        <a:rPr lang="es-MX" sz="1200" dirty="0">
                          <a:solidFill>
                            <a:srgbClr val="202124"/>
                          </a:solidFill>
                          <a:latin typeface="Arial Narrow" pitchFamily="34" charset="0"/>
                          <a:ea typeface="Calibri"/>
                          <a:cs typeface="Times New Roman"/>
                        </a:rPr>
                        <a:t> iguales. Conforme aumenta la distancia, la </a:t>
                      </a:r>
                      <a:r>
                        <a:rPr lang="es-MX" sz="1200" b="1" dirty="0">
                          <a:solidFill>
                            <a:srgbClr val="202124"/>
                          </a:solidFill>
                          <a:latin typeface="Arial Narrow" pitchFamily="34" charset="0"/>
                          <a:ea typeface="Calibri"/>
                          <a:cs typeface="Times New Roman"/>
                        </a:rPr>
                        <a:t>atracción</a:t>
                      </a:r>
                      <a:r>
                        <a:rPr lang="es-MX" sz="1200" dirty="0">
                          <a:solidFill>
                            <a:srgbClr val="202124"/>
                          </a:solidFill>
                          <a:latin typeface="Arial Narrow" pitchFamily="34" charset="0"/>
                          <a:ea typeface="Calibri"/>
                          <a:cs typeface="Times New Roman"/>
                        </a:rPr>
                        <a:t> entre </a:t>
                      </a:r>
                      <a:r>
                        <a:rPr lang="es-MX" sz="1200" b="1" dirty="0">
                          <a:solidFill>
                            <a:srgbClr val="202124"/>
                          </a:solidFill>
                          <a:latin typeface="Arial Narrow" pitchFamily="34" charset="0"/>
                          <a:ea typeface="Calibri"/>
                          <a:cs typeface="Times New Roman"/>
                        </a:rPr>
                        <a:t>imán</a:t>
                      </a:r>
                      <a:r>
                        <a:rPr lang="es-MX" sz="1200" dirty="0">
                          <a:solidFill>
                            <a:srgbClr val="202124"/>
                          </a:solidFill>
                          <a:latin typeface="Arial Narrow" pitchFamily="34" charset="0"/>
                          <a:ea typeface="Calibri"/>
                          <a:cs typeface="Times New Roman"/>
                        </a:rPr>
                        <a:t> y </a:t>
                      </a:r>
                      <a:r>
                        <a:rPr lang="es-MX" sz="1200" b="1" dirty="0">
                          <a:solidFill>
                            <a:srgbClr val="202124"/>
                          </a:solidFill>
                          <a:latin typeface="Arial Narrow" pitchFamily="34" charset="0"/>
                          <a:ea typeface="Calibri"/>
                          <a:cs typeface="Times New Roman"/>
                        </a:rPr>
                        <a:t>hierro</a:t>
                      </a:r>
                      <a:r>
                        <a:rPr lang="es-MX" sz="1200" dirty="0">
                          <a:solidFill>
                            <a:srgbClr val="202124"/>
                          </a:solidFill>
                          <a:latin typeface="Arial Narrow" pitchFamily="34" charset="0"/>
                          <a:ea typeface="Calibri"/>
                          <a:cs typeface="Times New Roman"/>
                        </a:rPr>
                        <a:t> es considerablemente más débil que la </a:t>
                      </a:r>
                      <a:r>
                        <a:rPr lang="es-MX" sz="1200" b="1" dirty="0">
                          <a:solidFill>
                            <a:srgbClr val="202124"/>
                          </a:solidFill>
                          <a:latin typeface="Arial Narrow" pitchFamily="34" charset="0"/>
                          <a:ea typeface="Calibri"/>
                          <a:cs typeface="Times New Roman"/>
                        </a:rPr>
                        <a:t>atracción</a:t>
                      </a:r>
                      <a:r>
                        <a:rPr lang="es-MX" sz="1200" dirty="0">
                          <a:solidFill>
                            <a:srgbClr val="202124"/>
                          </a:solidFill>
                          <a:latin typeface="Arial Narrow" pitchFamily="34" charset="0"/>
                          <a:ea typeface="Calibri"/>
                          <a:cs typeface="Times New Roman"/>
                        </a:rPr>
                        <a:t> entre dos </a:t>
                      </a:r>
                      <a:r>
                        <a:rPr lang="es-MX" sz="1200" b="1" dirty="0">
                          <a:solidFill>
                            <a:srgbClr val="202124"/>
                          </a:solidFill>
                          <a:latin typeface="Arial Narrow" pitchFamily="34" charset="0"/>
                          <a:ea typeface="Calibri"/>
                          <a:cs typeface="Times New Roman"/>
                        </a:rPr>
                        <a:t>imanes</a:t>
                      </a:r>
                      <a:r>
                        <a:rPr lang="es-MX" sz="1200" dirty="0">
                          <a:solidFill>
                            <a:srgbClr val="202124"/>
                          </a:solidFill>
                          <a:latin typeface="Arial Narrow" pitchFamily="34" charset="0"/>
                          <a:ea typeface="Calibri"/>
                          <a:cs typeface="Times New Roman"/>
                        </a:rPr>
                        <a:t>. Esto </a:t>
                      </a:r>
                      <a:r>
                        <a:rPr lang="es-MX" sz="1200" b="1" dirty="0">
                          <a:solidFill>
                            <a:srgbClr val="202124"/>
                          </a:solidFill>
                          <a:latin typeface="Arial Narrow" pitchFamily="34" charset="0"/>
                          <a:ea typeface="Calibri"/>
                          <a:cs typeface="Times New Roman"/>
                        </a:rPr>
                        <a:t>se</a:t>
                      </a:r>
                      <a:r>
                        <a:rPr lang="es-MX" sz="1200" dirty="0">
                          <a:solidFill>
                            <a:srgbClr val="202124"/>
                          </a:solidFill>
                          <a:latin typeface="Arial Narrow" pitchFamily="34" charset="0"/>
                          <a:ea typeface="Calibri"/>
                          <a:cs typeface="Times New Roman"/>
                        </a:rPr>
                        <a:t> debe a la baja magnetización remanente del </a:t>
                      </a:r>
                      <a:r>
                        <a:rPr lang="es-MX" sz="1200" b="1" dirty="0">
                          <a:solidFill>
                            <a:srgbClr val="202124"/>
                          </a:solidFill>
                          <a:latin typeface="Arial Narrow" pitchFamily="34" charset="0"/>
                          <a:ea typeface="Calibri"/>
                          <a:cs typeface="Times New Roman"/>
                        </a:rPr>
                        <a:t>hierro</a:t>
                      </a:r>
                      <a:r>
                        <a:rPr lang="es-MX" sz="1200" dirty="0" smtClean="0">
                          <a:solidFill>
                            <a:srgbClr val="202124"/>
                          </a:solidFill>
                          <a:latin typeface="Arial Narrow" pitchFamily="34" charset="0"/>
                          <a:ea typeface="Calibri"/>
                          <a:cs typeface="Times New Roman"/>
                        </a:rPr>
                        <a:t>.</a:t>
                      </a:r>
                    </a:p>
                    <a:p>
                      <a:pPr algn="just">
                        <a:lnSpc>
                          <a:spcPct val="115000"/>
                        </a:lnSpc>
                        <a:spcAft>
                          <a:spcPts val="1000"/>
                        </a:spcAft>
                      </a:pPr>
                      <a:r>
                        <a:rPr lang="es-MX" sz="1200" dirty="0" smtClean="0">
                          <a:solidFill>
                            <a:srgbClr val="202124"/>
                          </a:solidFill>
                          <a:latin typeface="Arial Narrow" pitchFamily="34" charset="0"/>
                          <a:ea typeface="Calibri"/>
                          <a:cs typeface="Times New Roman"/>
                          <a:hlinkClick r:id="rId2"/>
                        </a:rPr>
                        <a:t>https://www.imamagnets.com/blog/puede-un-iman-perder-sus-propiedades/</a:t>
                      </a:r>
                      <a:r>
                        <a:rPr lang="es-MX" sz="1200" dirty="0" smtClean="0">
                          <a:solidFill>
                            <a:srgbClr val="202124"/>
                          </a:solidFill>
                          <a:latin typeface="Arial Narrow" pitchFamily="34" charset="0"/>
                          <a:ea typeface="Calibri"/>
                          <a:cs typeface="Times New Roman"/>
                        </a:rPr>
                        <a:t> </a:t>
                      </a:r>
                    </a:p>
                    <a:p>
                      <a:pPr algn="just">
                        <a:lnSpc>
                          <a:spcPct val="115000"/>
                        </a:lnSpc>
                        <a:spcAft>
                          <a:spcPts val="1000"/>
                        </a:spcAft>
                      </a:pP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1445">
                <a:tc vMerge="1">
                  <a:txBody>
                    <a:bodyPr/>
                    <a:lstStyle/>
                    <a:p>
                      <a:endParaRPr lang="es-MX"/>
                    </a:p>
                  </a:txBody>
                  <a:tcPr/>
                </a:tc>
                <a:tc>
                  <a:txBody>
                    <a:bodyPr/>
                    <a:lstStyle/>
                    <a:p>
                      <a:pPr algn="ctr">
                        <a:lnSpc>
                          <a:spcPct val="115000"/>
                        </a:lnSpc>
                        <a:spcAft>
                          <a:spcPts val="1000"/>
                        </a:spcAft>
                      </a:pPr>
                      <a:endParaRPr lang="es-MX" sz="1200" dirty="0" smtClean="0">
                        <a:latin typeface="Arial Narrow" pitchFamily="34" charset="0"/>
                        <a:ea typeface="Calibri"/>
                        <a:cs typeface="Times New Roman"/>
                      </a:endParaRPr>
                    </a:p>
                    <a:p>
                      <a:pPr algn="ctr">
                        <a:lnSpc>
                          <a:spcPct val="115000"/>
                        </a:lnSpc>
                        <a:spcAft>
                          <a:spcPts val="1000"/>
                        </a:spcAft>
                      </a:pPr>
                      <a:endParaRPr lang="es-MX" sz="1200" dirty="0" smtClean="0">
                        <a:latin typeface="Arial Narrow" pitchFamily="34" charset="0"/>
                        <a:ea typeface="Calibri"/>
                        <a:cs typeface="Times New Roman"/>
                      </a:endParaRPr>
                    </a:p>
                    <a:p>
                      <a:pPr algn="ctr">
                        <a:lnSpc>
                          <a:spcPct val="115000"/>
                        </a:lnSpc>
                        <a:spcAft>
                          <a:spcPts val="1000"/>
                        </a:spcAft>
                      </a:pPr>
                      <a:r>
                        <a:rPr lang="es-MX" sz="1200" dirty="0" smtClean="0">
                          <a:latin typeface="Arial Narrow" pitchFamily="34" charset="0"/>
                          <a:ea typeface="Calibri"/>
                          <a:cs typeface="Times New Roman"/>
                        </a:rPr>
                        <a:t>¿Que contiene el liquido</a:t>
                      </a:r>
                      <a:r>
                        <a:rPr lang="es-MX" sz="1200" baseline="0" dirty="0" smtClean="0">
                          <a:latin typeface="Arial Narrow" pitchFamily="34" charset="0"/>
                          <a:ea typeface="Calibri"/>
                          <a:cs typeface="Times New Roman"/>
                        </a:rPr>
                        <a:t> de lentes de contacto ?</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0" i="0" kern="1200" dirty="0" smtClean="0">
                          <a:solidFill>
                            <a:schemeClr val="tx1"/>
                          </a:solidFill>
                          <a:latin typeface="Arial Narrow" pitchFamily="34" charset="0"/>
                          <a:ea typeface="+mn-ea"/>
                          <a:cs typeface="+mn-cs"/>
                        </a:rPr>
                        <a:t>muchos tipos de soluciones para lentillas suelen incluir ácido bórico, que es lo que le da esa textura tan especial al  slime.</a:t>
                      </a:r>
                      <a:r>
                        <a:rPr lang="es-MX" sz="1800" b="0" i="0" kern="1200" dirty="0" smtClean="0">
                          <a:solidFill>
                            <a:schemeClr val="tx1"/>
                          </a:solidFill>
                          <a:latin typeface="+mn-lt"/>
                          <a:ea typeface="+mn-ea"/>
                          <a:cs typeface="+mn-cs"/>
                        </a:rPr>
                        <a:t> </a:t>
                      </a:r>
                      <a:r>
                        <a:rPr lang="es-MX" sz="1200" b="0" i="0" kern="1200" dirty="0" smtClean="0">
                          <a:solidFill>
                            <a:schemeClr val="tx1"/>
                          </a:solidFill>
                          <a:latin typeface="Arial Narrow" pitchFamily="34" charset="0"/>
                          <a:ea typeface="+mn-ea"/>
                          <a:cs typeface="+mn-cs"/>
                        </a:rPr>
                        <a:t>aunque la mayoría de ellos están compuestos de diversas proporciones de agua destilada, cloruro sódico y desinfectantes como el peróxido de hidrógeno, entre otras sustancias con un gran poder higiénico y antimicrobiano.</a:t>
                      </a:r>
                    </a:p>
                    <a:p>
                      <a:pPr algn="just">
                        <a:lnSpc>
                          <a:spcPct val="115000"/>
                        </a:lnSpc>
                        <a:spcAft>
                          <a:spcPts val="1000"/>
                        </a:spcAft>
                      </a:pPr>
                      <a:r>
                        <a:rPr lang="es-MX" sz="1200" b="0" i="0" kern="1200" dirty="0" smtClean="0">
                          <a:solidFill>
                            <a:schemeClr val="tx1"/>
                          </a:solidFill>
                          <a:latin typeface="Arial Narrow" pitchFamily="34" charset="0"/>
                          <a:ea typeface="+mn-ea"/>
                          <a:cs typeface="+mn-cs"/>
                          <a:hlinkClick r:id="rId3"/>
                        </a:rPr>
                        <a:t>https://www.clinicabaviera.com/blog/bye-bye-gafasestilo-de-vidaayuda-no-tengo-liquido-de-lentillas/</a:t>
                      </a:r>
                      <a:r>
                        <a:rPr lang="es-MX" sz="1200" b="0" i="0" kern="1200" dirty="0" smtClean="0">
                          <a:solidFill>
                            <a:schemeClr val="tx1"/>
                          </a:solidFill>
                          <a:latin typeface="Arial Narrow" pitchFamily="34" charset="0"/>
                          <a:ea typeface="+mn-ea"/>
                          <a:cs typeface="+mn-cs"/>
                        </a:rPr>
                        <a:t> </a:t>
                      </a:r>
                    </a:p>
                    <a:p>
                      <a:pPr algn="just">
                        <a:lnSpc>
                          <a:spcPct val="115000"/>
                        </a:lnSpc>
                        <a:spcAft>
                          <a:spcPts val="1000"/>
                        </a:spcAft>
                      </a:pPr>
                      <a:endParaRPr lang="es-MX" sz="1200" b="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4550">
                <a:tc vMerge="1">
                  <a:txBody>
                    <a:bodyPr/>
                    <a:lstStyle/>
                    <a:p>
                      <a:endParaRPr lang="es-MX"/>
                    </a:p>
                  </a:txBody>
                  <a:tcPr/>
                </a:tc>
                <a:tc>
                  <a:txBody>
                    <a:bodyPr/>
                    <a:lstStyle/>
                    <a:p>
                      <a:pPr algn="ctr">
                        <a:lnSpc>
                          <a:spcPct val="115000"/>
                        </a:lnSpc>
                        <a:spcAft>
                          <a:spcPts val="1000"/>
                        </a:spcAft>
                      </a:pPr>
                      <a:endParaRPr lang="es-MX" sz="1200" dirty="0" smtClean="0">
                        <a:latin typeface="Arial Narrow" pitchFamily="34" charset="0"/>
                        <a:ea typeface="Calibri"/>
                        <a:cs typeface="Times New Roman"/>
                      </a:endParaRPr>
                    </a:p>
                    <a:p>
                      <a:pPr algn="ctr">
                        <a:lnSpc>
                          <a:spcPct val="115000"/>
                        </a:lnSpc>
                        <a:spcAft>
                          <a:spcPts val="1000"/>
                        </a:spcAft>
                      </a:pPr>
                      <a:r>
                        <a:rPr lang="es-MX" sz="1200" dirty="0" smtClean="0">
                          <a:latin typeface="Arial Narrow" pitchFamily="34" charset="0"/>
                          <a:ea typeface="Calibri"/>
                          <a:cs typeface="Times New Roman"/>
                        </a:rPr>
                        <a:t>¿Por</a:t>
                      </a:r>
                      <a:r>
                        <a:rPr lang="es-MX" sz="1200" baseline="0" dirty="0" smtClean="0">
                          <a:latin typeface="Arial Narrow" pitchFamily="34" charset="0"/>
                          <a:ea typeface="Calibri"/>
                          <a:cs typeface="Times New Roman"/>
                        </a:rPr>
                        <a:t> qué el imán no pierde fuerza a pesar de que el hierro este en el slime?</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0" i="0" kern="1200" dirty="0" smtClean="0">
                          <a:solidFill>
                            <a:schemeClr val="tx1"/>
                          </a:solidFill>
                          <a:latin typeface="Arial Narrow" pitchFamily="34" charset="0"/>
                          <a:ea typeface="+mn-ea"/>
                          <a:cs typeface="+mn-cs"/>
                        </a:rPr>
                        <a:t>Temperatura elevada: los materiales magnéticos pierden magnetismo cuando se calientan, pero recuperan el magnetismo cuando se enfrían siempre que la temperatura máxima sea inferior a su temperatura de Curie. Por encima de la temperatura de Curie, un imán pierde permanentemente todo o parte de su magnetismo.</a:t>
                      </a:r>
                    </a:p>
                    <a:p>
                      <a:pPr marL="0" marR="0" indent="0" algn="just" defTabSz="914400" rtl="0" eaLnBrk="1" fontAlgn="auto" latinLnBrk="0" hangingPunct="1">
                        <a:lnSpc>
                          <a:spcPct val="115000"/>
                        </a:lnSpc>
                        <a:spcBef>
                          <a:spcPts val="0"/>
                        </a:spcBef>
                        <a:spcAft>
                          <a:spcPts val="1000"/>
                        </a:spcAft>
                        <a:buClrTx/>
                        <a:buSzTx/>
                        <a:buFontTx/>
                        <a:buNone/>
                        <a:tabLst/>
                        <a:defRPr/>
                      </a:pPr>
                      <a:r>
                        <a:rPr lang="es-MX" sz="1200" dirty="0" smtClean="0">
                          <a:solidFill>
                            <a:srgbClr val="202124"/>
                          </a:solidFill>
                          <a:latin typeface="Arial Narrow" pitchFamily="34" charset="0"/>
                          <a:ea typeface="Calibri"/>
                          <a:cs typeface="Times New Roman"/>
                          <a:hlinkClick r:id="rId2"/>
                        </a:rPr>
                        <a:t>https://www.imamagnets.com/blog/puede-un-iman-perder-sus-propiedades/</a:t>
                      </a:r>
                      <a:r>
                        <a:rPr lang="es-MX" sz="1200" dirty="0" smtClean="0">
                          <a:solidFill>
                            <a:srgbClr val="202124"/>
                          </a:solidFill>
                          <a:latin typeface="Arial Narrow" pitchFamily="34" charset="0"/>
                          <a:ea typeface="Calibri"/>
                          <a:cs typeface="Times New Roman"/>
                        </a:rPr>
                        <a:t> </a:t>
                      </a:r>
                    </a:p>
                    <a:p>
                      <a:pPr algn="just">
                        <a:lnSpc>
                          <a:spcPct val="115000"/>
                        </a:lnSpc>
                        <a:spcAft>
                          <a:spcPts val="1000"/>
                        </a:spcAft>
                      </a:pP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0481" name="Text Box 1"/>
          <p:cNvSpPr txBox="1">
            <a:spLocks noChangeArrowheads="1"/>
          </p:cNvSpPr>
          <p:nvPr/>
        </p:nvSpPr>
        <p:spPr bwMode="auto">
          <a:xfrm>
            <a:off x="3374182" y="44624"/>
            <a:ext cx="249396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0" i="0" u="none" strike="noStrike" cap="none" normalizeH="0" baseline="0" dirty="0" smtClean="0">
                <a:ln>
                  <a:noFill/>
                </a:ln>
                <a:solidFill>
                  <a:schemeClr val="tx1"/>
                </a:solidFill>
                <a:effectLst/>
                <a:latin typeface="Cooper Black" pitchFamily="18" charset="0"/>
                <a:cs typeface="Arial" pitchFamily="34" charset="0"/>
              </a:rPr>
              <a:t>Slime Magnético</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ico-sid.png"/>
          <p:cNvPicPr>
            <a:picLocks noChangeAspect="1"/>
          </p:cNvPicPr>
          <p:nvPr/>
        </p:nvPicPr>
        <p:blipFill>
          <a:blip r:embed="rId4" cstate="print"/>
          <a:stretch>
            <a:fillRect/>
          </a:stretch>
        </p:blipFill>
        <p:spPr>
          <a:xfrm>
            <a:off x="0" y="5705872"/>
            <a:ext cx="1475656" cy="1152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512" y="-27384"/>
            <a:ext cx="9180512" cy="6858000"/>
          </a:xfrm>
          <a:prstGeom prst="rect">
            <a:avLst/>
          </a:prstGeom>
          <a:solidFill>
            <a:srgbClr val="A224E8">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Triángulo rectángulo"/>
          <p:cNvSpPr/>
          <p:nvPr/>
        </p:nvSpPr>
        <p:spPr>
          <a:xfrm>
            <a:off x="-36512" y="3140968"/>
            <a:ext cx="9180512" cy="3717032"/>
          </a:xfrm>
          <a:prstGeom prst="rtTriangle">
            <a:avLst/>
          </a:prstGeom>
          <a:solidFill>
            <a:srgbClr val="9EE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267ffce1-7bd9-460a-a8fa-9d6bb8a627d2.jpg"/>
          <p:cNvPicPr>
            <a:picLocks noChangeAspect="1"/>
          </p:cNvPicPr>
          <p:nvPr/>
        </p:nvPicPr>
        <p:blipFill>
          <a:blip r:embed="rId2" cstate="print"/>
          <a:srcRect t="18500"/>
          <a:stretch>
            <a:fillRect/>
          </a:stretch>
        </p:blipFill>
        <p:spPr>
          <a:xfrm>
            <a:off x="1763688" y="332656"/>
            <a:ext cx="5688632" cy="5040560"/>
          </a:xfrm>
          <a:prstGeom prst="rect">
            <a:avLst/>
          </a:prstGeom>
        </p:spPr>
      </p:pic>
      <p:sp>
        <p:nvSpPr>
          <p:cNvPr id="19457" name="Text Box 1"/>
          <p:cNvSpPr txBox="1">
            <a:spLocks noChangeArrowheads="1"/>
          </p:cNvSpPr>
          <p:nvPr/>
        </p:nvSpPr>
        <p:spPr bwMode="auto">
          <a:xfrm>
            <a:off x="467544" y="5422726"/>
            <a:ext cx="8424936" cy="1390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600" b="1" i="0" u="none" strike="noStrike" cap="none" normalizeH="0" baseline="0" dirty="0" smtClean="0">
                <a:ln>
                  <a:noFill/>
                </a:ln>
                <a:solidFill>
                  <a:schemeClr val="tx1"/>
                </a:solidFill>
                <a:effectLst/>
                <a:latin typeface="Arial Narrow" pitchFamily="34" charset="0"/>
                <a:cs typeface="Arial" pitchFamily="34" charset="0"/>
              </a:rPr>
              <a:t>Materiales:</a:t>
            </a:r>
            <a:r>
              <a:rPr kumimoji="0" lang="es-MX" sz="1600" b="0" i="0" u="none" strike="noStrike" cap="none" normalizeH="0" baseline="0" dirty="0" smtClean="0">
                <a:ln>
                  <a:noFill/>
                </a:ln>
                <a:solidFill>
                  <a:schemeClr val="tx1"/>
                </a:solidFill>
                <a:effectLst/>
                <a:latin typeface="Arial Narrow" pitchFamily="34" charset="0"/>
                <a:cs typeface="Arial" pitchFamily="34" charset="0"/>
              </a:rPr>
              <a:t> Pegamento blanco, limadura de hierro, detergente, liquido para lentes de contacto, un traste pequeño, colorante.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600" b="0" i="0" u="none" strike="noStrike" cap="none" normalizeH="0" baseline="0" dirty="0" smtClean="0">
                <a:ln>
                  <a:noFill/>
                </a:ln>
                <a:solidFill>
                  <a:schemeClr val="tx1"/>
                </a:solidFill>
                <a:effectLst/>
                <a:latin typeface="Arial Narrow" pitchFamily="34" charset="0"/>
                <a:cs typeface="Arial" pitchFamily="34" charset="0"/>
              </a:rPr>
              <a:t>Yo no pude conseguir el liquido para lentes de contacto lo cual provoco que mi slime quedara muy liquido pero con la poca limadura de hierro que conseguí se pudo notar un poco como el Imán levantaba la limadura de hierro.</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FFF00">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Triángulo rectángulo"/>
          <p:cNvSpPr/>
          <p:nvPr/>
        </p:nvSpPr>
        <p:spPr>
          <a:xfrm rot="5400000">
            <a:off x="2749488" y="-2749488"/>
            <a:ext cx="3645024" cy="91440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5 Tabla"/>
          <p:cNvGraphicFramePr>
            <a:graphicFrameLocks noGrp="1"/>
          </p:cNvGraphicFramePr>
          <p:nvPr/>
        </p:nvGraphicFramePr>
        <p:xfrm>
          <a:off x="539552" y="629620"/>
          <a:ext cx="8208912" cy="6107789"/>
        </p:xfrm>
        <a:graphic>
          <a:graphicData uri="http://schemas.openxmlformats.org/drawingml/2006/table">
            <a:tbl>
              <a:tblPr/>
              <a:tblGrid>
                <a:gridCol w="1944216"/>
                <a:gridCol w="2232248"/>
                <a:gridCol w="4032448"/>
              </a:tblGrid>
              <a:tr h="589646">
                <a:tc>
                  <a:txBody>
                    <a:bodyPr/>
                    <a:lstStyle/>
                    <a:p>
                      <a:pPr algn="ctr">
                        <a:lnSpc>
                          <a:spcPct val="115000"/>
                        </a:lnSpc>
                        <a:spcAft>
                          <a:spcPts val="1000"/>
                        </a:spcAft>
                      </a:pPr>
                      <a:r>
                        <a:rPr lang="es-MX" sz="1200" dirty="0">
                          <a:latin typeface="Arial Rounded MT Bold"/>
                          <a:ea typeface="Calibri"/>
                          <a:cs typeface="Times New Roman"/>
                        </a:rPr>
                        <a:t>Lo que se</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MX" sz="1200" dirty="0">
                          <a:latin typeface="Arial Rounded MT Bold"/>
                          <a:ea typeface="Calibri"/>
                          <a:cs typeface="Times New Roman"/>
                        </a:rPr>
                        <a:t>Lo que quiero Saber</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MX" sz="1200" dirty="0">
                          <a:latin typeface="Arial Rounded MT Bold"/>
                          <a:ea typeface="Calibri"/>
                          <a:cs typeface="Times New Roman"/>
                        </a:rPr>
                        <a:t>Lo que aprendí</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633670">
                <a:tc rowSpan="3">
                  <a:txBody>
                    <a:bodyPr/>
                    <a:lstStyle/>
                    <a:p>
                      <a:pPr algn="just">
                        <a:lnSpc>
                          <a:spcPct val="115000"/>
                        </a:lnSpc>
                        <a:spcAft>
                          <a:spcPts val="1000"/>
                        </a:spcAft>
                      </a:pPr>
                      <a:endParaRPr lang="es-MX" sz="1200" dirty="0" smtClean="0">
                        <a:latin typeface="Arial Narrow" pitchFamily="34" charset="0"/>
                        <a:ea typeface="Calibri"/>
                        <a:cs typeface="Times New Roman"/>
                      </a:endParaRPr>
                    </a:p>
                    <a:p>
                      <a:pPr algn="just">
                        <a:lnSpc>
                          <a:spcPct val="115000"/>
                        </a:lnSpc>
                        <a:spcAft>
                          <a:spcPts val="1000"/>
                        </a:spcAft>
                      </a:pPr>
                      <a:endParaRPr lang="es-MX" sz="1200" dirty="0" smtClean="0">
                        <a:latin typeface="Arial Narrow" pitchFamily="34" charset="0"/>
                        <a:ea typeface="Calibri"/>
                        <a:cs typeface="Times New Roman"/>
                      </a:endParaRPr>
                    </a:p>
                    <a:p>
                      <a:pPr algn="just">
                        <a:lnSpc>
                          <a:spcPct val="115000"/>
                        </a:lnSpc>
                        <a:spcAft>
                          <a:spcPts val="1000"/>
                        </a:spcAft>
                      </a:pPr>
                      <a:r>
                        <a:rPr lang="es-MX" sz="1200" dirty="0" smtClean="0">
                          <a:latin typeface="Arial Narrow" pitchFamily="34" charset="0"/>
                          <a:ea typeface="Calibri"/>
                          <a:cs typeface="Times New Roman"/>
                        </a:rPr>
                        <a:t>El magnetismo sucede de manera natural en la tierra con distintos  elementos y el universo creando así una energía que atrae a otras mas débiles de algunos otros elementos de metal.</a:t>
                      </a:r>
                    </a:p>
                    <a:p>
                      <a:pPr algn="just">
                        <a:lnSpc>
                          <a:spcPct val="115000"/>
                        </a:lnSpc>
                        <a:spcAft>
                          <a:spcPts val="1000"/>
                        </a:spcAft>
                      </a:pPr>
                      <a:r>
                        <a:rPr lang="es-MX" sz="1200" dirty="0" smtClean="0">
                          <a:latin typeface="Arial Narrow" pitchFamily="34" charset="0"/>
                          <a:ea typeface="Calibri"/>
                          <a:cs typeface="Times New Roman"/>
                        </a:rPr>
                        <a:t>El agua es un componente químico vital de la tierra que tiene muchas funciones de uso dando así vida a los distintos seres vivos que habitan</a:t>
                      </a:r>
                      <a:r>
                        <a:rPr lang="es-MX" sz="1200" baseline="0" dirty="0" smtClean="0">
                          <a:latin typeface="Arial Narrow" pitchFamily="34" charset="0"/>
                          <a:ea typeface="Calibri"/>
                          <a:cs typeface="Times New Roman"/>
                        </a:rPr>
                        <a:t> la tierra.</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s-MX" sz="1400" dirty="0" smtClean="0">
                        <a:latin typeface="Arial Narrow" pitchFamily="34" charset="0"/>
                        <a:ea typeface="Calibri"/>
                        <a:cs typeface="Times New Roman"/>
                      </a:endParaRPr>
                    </a:p>
                    <a:p>
                      <a:pPr algn="ctr">
                        <a:lnSpc>
                          <a:spcPct val="115000"/>
                        </a:lnSpc>
                        <a:spcAft>
                          <a:spcPts val="1000"/>
                        </a:spcAft>
                      </a:pPr>
                      <a:r>
                        <a:rPr lang="es-MX" sz="1400" dirty="0" smtClean="0">
                          <a:latin typeface="Arial Narrow" pitchFamily="34" charset="0"/>
                          <a:ea typeface="Calibri"/>
                          <a:cs typeface="Times New Roman"/>
                        </a:rPr>
                        <a:t>¿Qué </a:t>
                      </a:r>
                      <a:r>
                        <a:rPr lang="es-MX" sz="1400" baseline="0" dirty="0" smtClean="0">
                          <a:latin typeface="Arial Narrow" pitchFamily="34" charset="0"/>
                          <a:ea typeface="Calibri"/>
                          <a:cs typeface="Times New Roman"/>
                        </a:rPr>
                        <a:t> metales son compatibles con el magnetismo?</a:t>
                      </a:r>
                      <a:endParaRPr lang="es-MX" sz="14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0" i="0" kern="1200" dirty="0" smtClean="0">
                          <a:solidFill>
                            <a:schemeClr val="tx1"/>
                          </a:solidFill>
                          <a:latin typeface="Arial Narrow" pitchFamily="34" charset="0"/>
                          <a:ea typeface="+mn-ea"/>
                          <a:cs typeface="+mn-cs"/>
                        </a:rPr>
                        <a:t>Para que un objeto sea magnético debe contener ciertos tipos de metales como hierro, níquel o cobalto. Algunas cosas no son atraídas por los </a:t>
                      </a:r>
                      <a:r>
                        <a:rPr lang="es-MX" sz="1200" b="1" i="0" kern="1200" dirty="0" smtClean="0">
                          <a:solidFill>
                            <a:schemeClr val="tx1"/>
                          </a:solidFill>
                          <a:latin typeface="Arial Narrow" pitchFamily="34" charset="0"/>
                          <a:ea typeface="+mn-ea"/>
                          <a:cs typeface="+mn-cs"/>
                        </a:rPr>
                        <a:t>imanes</a:t>
                      </a:r>
                      <a:r>
                        <a:rPr lang="es-MX" sz="1200" b="0" i="0" kern="1200" dirty="0" smtClean="0">
                          <a:solidFill>
                            <a:schemeClr val="tx1"/>
                          </a:solidFill>
                          <a:latin typeface="Arial Narrow" pitchFamily="34" charset="0"/>
                          <a:ea typeface="+mn-ea"/>
                          <a:cs typeface="+mn-cs"/>
                        </a:rPr>
                        <a:t>. Los metales como el oro, el aluminio, la plata, el cobre y otros no son atraídos por los </a:t>
                      </a:r>
                      <a:r>
                        <a:rPr lang="es-MX" sz="1200" b="1" i="0" kern="1200" dirty="0" err="1" smtClean="0">
                          <a:solidFill>
                            <a:schemeClr val="tx1"/>
                          </a:solidFill>
                          <a:latin typeface="Arial Narrow" pitchFamily="34" charset="0"/>
                          <a:ea typeface="+mn-ea"/>
                          <a:cs typeface="+mn-cs"/>
                        </a:rPr>
                        <a:t>imanes</a:t>
                      </a:r>
                      <a:r>
                        <a:rPr lang="es-MX" sz="1200" b="0" i="0" kern="1200" dirty="0" err="1" smtClean="0">
                          <a:solidFill>
                            <a:schemeClr val="tx1"/>
                          </a:solidFill>
                          <a:latin typeface="Arial Narrow" pitchFamily="34" charset="0"/>
                          <a:ea typeface="+mn-ea"/>
                          <a:cs typeface="+mn-cs"/>
                        </a:rPr>
                        <a:t>.</a:t>
                      </a:r>
                      <a:r>
                        <a:rPr lang="es-MX" sz="1200" b="0" i="0" kern="1200" dirty="0" err="1" smtClean="0">
                          <a:solidFill>
                            <a:schemeClr val="tx1"/>
                          </a:solidFill>
                          <a:latin typeface="Arial Narrow" pitchFamily="34" charset="0"/>
                          <a:ea typeface="+mn-ea"/>
                          <a:cs typeface="+mn-cs"/>
                          <a:hlinkClick r:id="rId2"/>
                        </a:rPr>
                        <a:t>https</a:t>
                      </a:r>
                      <a:r>
                        <a:rPr lang="es-MX" sz="1200" b="0" i="0" kern="1200" dirty="0" smtClean="0">
                          <a:solidFill>
                            <a:schemeClr val="tx1"/>
                          </a:solidFill>
                          <a:latin typeface="Arial Narrow" pitchFamily="34" charset="0"/>
                          <a:ea typeface="+mn-ea"/>
                          <a:cs typeface="+mn-cs"/>
                          <a:hlinkClick r:id="rId2"/>
                        </a:rPr>
                        <a:t>://www.pnc.com/es/about-pnc/corporate-responsibility/grow-up-great/lesson-center/tinkering-making/tinkering-with-magnets.html</a:t>
                      </a:r>
                      <a:r>
                        <a:rPr lang="es-MX" sz="1200" b="0" i="0" kern="1200" dirty="0" smtClean="0">
                          <a:solidFill>
                            <a:schemeClr val="tx1"/>
                          </a:solidFill>
                          <a:latin typeface="Arial Narrow" pitchFamily="34" charset="0"/>
                          <a:ea typeface="+mn-ea"/>
                          <a:cs typeface="+mn-cs"/>
                        </a:rPr>
                        <a:t> </a:t>
                      </a:r>
                    </a:p>
                    <a:p>
                      <a:pPr algn="just">
                        <a:lnSpc>
                          <a:spcPct val="115000"/>
                        </a:lnSpc>
                        <a:spcAft>
                          <a:spcPts val="1000"/>
                        </a:spcAft>
                      </a:pP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50111">
                <a:tc vMerge="1">
                  <a:txBody>
                    <a:bodyPr/>
                    <a:lstStyle/>
                    <a:p>
                      <a:endParaRPr lang="es-MX"/>
                    </a:p>
                  </a:txBody>
                  <a:tcPr/>
                </a:tc>
                <a:tc>
                  <a:txBody>
                    <a:bodyPr/>
                    <a:lstStyle/>
                    <a:p>
                      <a:pPr algn="ctr">
                        <a:lnSpc>
                          <a:spcPct val="115000"/>
                        </a:lnSpc>
                        <a:spcAft>
                          <a:spcPts val="1000"/>
                        </a:spcAft>
                      </a:pPr>
                      <a:endParaRPr lang="es-MX" sz="1400" dirty="0" smtClean="0">
                        <a:latin typeface="Arial Narrow" pitchFamily="34" charset="0"/>
                        <a:ea typeface="Calibri"/>
                        <a:cs typeface="Times New Roman"/>
                      </a:endParaRPr>
                    </a:p>
                    <a:p>
                      <a:pPr algn="ctr">
                        <a:lnSpc>
                          <a:spcPct val="115000"/>
                        </a:lnSpc>
                        <a:spcAft>
                          <a:spcPts val="1000"/>
                        </a:spcAft>
                      </a:pPr>
                      <a:r>
                        <a:rPr lang="es-MX" sz="1400" dirty="0" smtClean="0">
                          <a:latin typeface="Arial Narrow" pitchFamily="34" charset="0"/>
                          <a:ea typeface="Calibri"/>
                          <a:cs typeface="Times New Roman"/>
                        </a:rPr>
                        <a:t>¿Qué </a:t>
                      </a:r>
                      <a:r>
                        <a:rPr lang="es-MX" sz="1400" baseline="0" dirty="0" smtClean="0">
                          <a:latin typeface="Arial Narrow" pitchFamily="34" charset="0"/>
                          <a:ea typeface="Calibri"/>
                          <a:cs typeface="Times New Roman"/>
                        </a:rPr>
                        <a:t> tipo de energía tiene el agua?</a:t>
                      </a:r>
                      <a:endParaRPr lang="es-MX" sz="14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MX" sz="1200" b="0" i="0" kern="1200" dirty="0" smtClean="0">
                          <a:solidFill>
                            <a:schemeClr val="tx1"/>
                          </a:solidFill>
                          <a:latin typeface="Arial Narrow" pitchFamily="34" charset="0"/>
                          <a:ea typeface="+mn-ea"/>
                          <a:cs typeface="+mn-cs"/>
                        </a:rPr>
                        <a:t>Siempre se ha dicho que es importante que la electricidad y el agua no entren en contacto, pero la una nutre a la otra; la fuerza y el movimiento del agua de ríos o mares se usa para generar electricidad, es decir, energía hidráulica.</a:t>
                      </a:r>
                    </a:p>
                    <a:p>
                      <a:r>
                        <a:rPr lang="es-MX" sz="1200" b="0" i="0" kern="1200" dirty="0" smtClean="0">
                          <a:solidFill>
                            <a:schemeClr val="tx1"/>
                          </a:solidFill>
                          <a:latin typeface="Arial Narrow" pitchFamily="34" charset="0"/>
                          <a:ea typeface="+mn-ea"/>
                          <a:cs typeface="+mn-cs"/>
                        </a:rPr>
                        <a:t>Esta electricidad </a:t>
                      </a:r>
                      <a:r>
                        <a:rPr lang="es-MX" sz="1200" b="1" i="0" kern="1200" dirty="0" smtClean="0">
                          <a:solidFill>
                            <a:schemeClr val="tx1"/>
                          </a:solidFill>
                          <a:latin typeface="Arial Narrow" pitchFamily="34" charset="0"/>
                          <a:ea typeface="+mn-ea"/>
                          <a:cs typeface="+mn-cs"/>
                        </a:rPr>
                        <a:t>se obtiene en las centrales hidroeléctricas</a:t>
                      </a:r>
                      <a:r>
                        <a:rPr lang="es-MX" sz="1200" b="0" i="0" kern="1200" dirty="0" smtClean="0">
                          <a:solidFill>
                            <a:schemeClr val="tx1"/>
                          </a:solidFill>
                          <a:latin typeface="Arial Narrow" pitchFamily="34" charset="0"/>
                          <a:ea typeface="+mn-ea"/>
                          <a:cs typeface="+mn-cs"/>
                        </a:rPr>
                        <a:t>, las cuales embalsan agua de los ríos en presas y esta es liberada de forma controlada, haciendo que mueva una turbina y generando electricidad. Algunas presas funcionan sobre todo el caudal del río mientras que otras desvían parte de su corriente</a:t>
                      </a:r>
                    </a:p>
                    <a:p>
                      <a:r>
                        <a:rPr lang="es-MX" sz="1200" b="0" i="0" kern="1200" dirty="0" smtClean="0">
                          <a:solidFill>
                            <a:schemeClr val="tx1"/>
                          </a:solidFill>
                          <a:latin typeface="Arial Narrow" pitchFamily="34" charset="0"/>
                          <a:ea typeface="+mn-ea"/>
                          <a:cs typeface="+mn-cs"/>
                          <a:hlinkClick r:id="rId3"/>
                        </a:rPr>
                        <a:t>https://www.factorenergia.com/es/blog/eficiencia-energetica/energia-renovable-hidraulica/</a:t>
                      </a:r>
                      <a:r>
                        <a:rPr lang="es-MX" sz="1200" b="0" i="0" kern="1200" dirty="0" smtClean="0">
                          <a:solidFill>
                            <a:schemeClr val="tx1"/>
                          </a:solidFill>
                          <a:latin typeface="Arial Narrow" pitchFamily="34" charset="0"/>
                          <a:ea typeface="+mn-ea"/>
                          <a:cs typeface="+mn-cs"/>
                        </a:rPr>
                        <a:t> </a:t>
                      </a:r>
                    </a:p>
                    <a:p>
                      <a:pPr algn="just">
                        <a:lnSpc>
                          <a:spcPct val="115000"/>
                        </a:lnSpc>
                        <a:spcAft>
                          <a:spcPts val="1000"/>
                        </a:spcAft>
                      </a:pP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50111">
                <a:tc vMerge="1">
                  <a:txBody>
                    <a:bodyPr/>
                    <a:lstStyle/>
                    <a:p>
                      <a:endParaRPr lang="es-MX"/>
                    </a:p>
                  </a:txBody>
                  <a:tcPr/>
                </a:tc>
                <a:tc>
                  <a:txBody>
                    <a:bodyPr/>
                    <a:lstStyle/>
                    <a:p>
                      <a:pPr algn="ctr">
                        <a:lnSpc>
                          <a:spcPct val="115000"/>
                        </a:lnSpc>
                        <a:spcAft>
                          <a:spcPts val="1000"/>
                        </a:spcAft>
                      </a:pPr>
                      <a:r>
                        <a:rPr lang="es-MX" sz="1400" dirty="0" smtClean="0">
                          <a:latin typeface="Arial Narrow" pitchFamily="34" charset="0"/>
                          <a:ea typeface="Calibri"/>
                          <a:cs typeface="Times New Roman"/>
                        </a:rPr>
                        <a:t> </a:t>
                      </a:r>
                    </a:p>
                    <a:p>
                      <a:pPr algn="ctr">
                        <a:lnSpc>
                          <a:spcPct val="115000"/>
                        </a:lnSpc>
                        <a:spcAft>
                          <a:spcPts val="1000"/>
                        </a:spcAft>
                      </a:pPr>
                      <a:r>
                        <a:rPr lang="es-MX" sz="1400" dirty="0" smtClean="0">
                          <a:latin typeface="Arial Narrow" pitchFamily="34" charset="0"/>
                          <a:ea typeface="Calibri"/>
                          <a:cs typeface="Times New Roman"/>
                        </a:rPr>
                        <a:t>¿el magnetismo que tipo de energía es?</a:t>
                      </a:r>
                      <a:endParaRPr lang="es-MX" sz="14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0" i="0" kern="1200" dirty="0" smtClean="0">
                          <a:solidFill>
                            <a:schemeClr val="tx1"/>
                          </a:solidFill>
                          <a:latin typeface="Arial Narrow" pitchFamily="34" charset="0"/>
                          <a:ea typeface="+mn-ea"/>
                          <a:cs typeface="+mn-cs"/>
                        </a:rPr>
                        <a:t>La energía magnética puede entenderse como la capacidad de la fuerza magnética de realizar un trabajo mecánico, pero también nos referimos a ella cuando hablamos de la energía que se almacena en un elemento conductor o un campo magnético</a:t>
                      </a:r>
                    </a:p>
                    <a:p>
                      <a:pPr algn="just">
                        <a:lnSpc>
                          <a:spcPct val="115000"/>
                        </a:lnSpc>
                        <a:spcAft>
                          <a:spcPts val="1000"/>
                        </a:spcAft>
                      </a:pPr>
                      <a:r>
                        <a:rPr lang="es-MX" sz="1200" b="0" dirty="0" smtClean="0">
                          <a:latin typeface="Arial Narrow" pitchFamily="34" charset="0"/>
                          <a:ea typeface="Calibri"/>
                          <a:cs typeface="Times New Roman"/>
                          <a:hlinkClick r:id="rId4"/>
                        </a:rPr>
                        <a:t>https://concepto.de/energia-magnetica/</a:t>
                      </a:r>
                      <a:r>
                        <a:rPr lang="es-MX" sz="1200" b="0" dirty="0" smtClean="0">
                          <a:latin typeface="Arial Narrow" pitchFamily="34" charset="0"/>
                          <a:ea typeface="Calibri"/>
                          <a:cs typeface="Times New Roman"/>
                        </a:rPr>
                        <a:t> </a:t>
                      </a:r>
                      <a:endParaRPr lang="es-MX" sz="1200" b="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8433" name="Text Box 1"/>
          <p:cNvSpPr txBox="1">
            <a:spLocks noChangeArrowheads="1"/>
          </p:cNvSpPr>
          <p:nvPr/>
        </p:nvSpPr>
        <p:spPr bwMode="auto">
          <a:xfrm>
            <a:off x="3275856" y="44624"/>
            <a:ext cx="28844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0" i="0" u="none" strike="noStrike" cap="none" normalizeH="0" baseline="0" dirty="0" smtClean="0">
                <a:ln>
                  <a:noFill/>
                </a:ln>
                <a:solidFill>
                  <a:schemeClr val="tx1"/>
                </a:solidFill>
                <a:effectLst/>
                <a:latin typeface="Cooper Black" pitchFamily="18" charset="0"/>
                <a:cs typeface="Arial" pitchFamily="34" charset="0"/>
              </a:rPr>
              <a:t>Un Imán en el Agua</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Gabriela.png"/>
          <p:cNvPicPr>
            <a:picLocks noChangeAspect="1"/>
          </p:cNvPicPr>
          <p:nvPr/>
        </p:nvPicPr>
        <p:blipFill>
          <a:blip r:embed="rId5" cstate="print"/>
          <a:stretch>
            <a:fillRect/>
          </a:stretch>
        </p:blipFill>
        <p:spPr>
          <a:xfrm>
            <a:off x="-540568" y="5229024"/>
            <a:ext cx="2490019" cy="16289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9EE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Triángulo rectángulo"/>
          <p:cNvSpPr/>
          <p:nvPr/>
        </p:nvSpPr>
        <p:spPr>
          <a:xfrm rot="16200000">
            <a:off x="4135388" y="1849388"/>
            <a:ext cx="3933056" cy="6084168"/>
          </a:xfrm>
          <a:prstGeom prst="rtTriangle">
            <a:avLst/>
          </a:prstGeom>
          <a:solidFill>
            <a:srgbClr val="F16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8f750f0c-5875-4901-90bb-6b48a3aaa6c0.jpg"/>
          <p:cNvPicPr>
            <a:picLocks noChangeAspect="1"/>
          </p:cNvPicPr>
          <p:nvPr/>
        </p:nvPicPr>
        <p:blipFill>
          <a:blip r:embed="rId2" cstate="print"/>
          <a:srcRect t="6951" b="10101"/>
          <a:stretch>
            <a:fillRect/>
          </a:stretch>
        </p:blipFill>
        <p:spPr>
          <a:xfrm>
            <a:off x="1619672" y="332656"/>
            <a:ext cx="5976664" cy="4752528"/>
          </a:xfrm>
          <a:prstGeom prst="rect">
            <a:avLst/>
          </a:prstGeom>
        </p:spPr>
      </p:pic>
      <p:sp>
        <p:nvSpPr>
          <p:cNvPr id="17409" name="Text Box 1"/>
          <p:cNvSpPr txBox="1">
            <a:spLocks noChangeArrowheads="1"/>
          </p:cNvSpPr>
          <p:nvPr/>
        </p:nvSpPr>
        <p:spPr bwMode="auto">
          <a:xfrm>
            <a:off x="539552" y="5206702"/>
            <a:ext cx="8064896" cy="1390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600" b="1" i="0" u="none" strike="noStrike" cap="none" normalizeH="0" baseline="0" dirty="0" smtClean="0">
                <a:ln>
                  <a:noFill/>
                </a:ln>
                <a:solidFill>
                  <a:schemeClr val="tx1"/>
                </a:solidFill>
                <a:effectLst/>
                <a:latin typeface="Arial Narrow" pitchFamily="34" charset="0"/>
                <a:cs typeface="Arial" pitchFamily="34" charset="0"/>
              </a:rPr>
              <a:t>Materiales:</a:t>
            </a:r>
            <a:r>
              <a:rPr kumimoji="0" lang="es-MX" sz="1600" b="0" i="0" u="none" strike="noStrike" cap="none" normalizeH="0" baseline="0" dirty="0" smtClean="0">
                <a:ln>
                  <a:noFill/>
                </a:ln>
                <a:solidFill>
                  <a:schemeClr val="tx1"/>
                </a:solidFill>
                <a:effectLst/>
                <a:latin typeface="Arial Narrow" pitchFamily="34" charset="0"/>
                <a:cs typeface="Arial" pitchFamily="34" charset="0"/>
              </a:rPr>
              <a:t> Un vaso, clips porta papeles, agua, un imán grande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MX" sz="1600" b="0" i="0" u="none" strike="noStrike" cap="none" normalizeH="0" baseline="0" dirty="0" smtClean="0">
                <a:ln>
                  <a:noFill/>
                </a:ln>
                <a:solidFill>
                  <a:schemeClr val="tx1"/>
                </a:solidFill>
                <a:effectLst/>
                <a:latin typeface="Arial Narrow" pitchFamily="34" charset="0"/>
                <a:cs typeface="Arial" pitchFamily="34" charset="0"/>
              </a:rPr>
              <a:t>Al introducir los clips en el agua nos imaginábamos que estos no tendrían reacción pero no fue así, ya que fue muy manipulable el movimiento de los clips con el imán fuera del agua y los clips dentro del agua.</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Triángulo rectángulo"/>
          <p:cNvSpPr/>
          <p:nvPr/>
        </p:nvSpPr>
        <p:spPr>
          <a:xfrm rot="10800000">
            <a:off x="611560" y="0"/>
            <a:ext cx="8532440" cy="342900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5 Tabla"/>
          <p:cNvGraphicFramePr>
            <a:graphicFrameLocks noGrp="1"/>
          </p:cNvGraphicFramePr>
          <p:nvPr/>
        </p:nvGraphicFramePr>
        <p:xfrm>
          <a:off x="539552" y="1052736"/>
          <a:ext cx="7992888" cy="4696295"/>
        </p:xfrm>
        <a:graphic>
          <a:graphicData uri="http://schemas.openxmlformats.org/drawingml/2006/table">
            <a:tbl>
              <a:tblPr/>
              <a:tblGrid>
                <a:gridCol w="2232248"/>
                <a:gridCol w="2016224"/>
                <a:gridCol w="3744416"/>
              </a:tblGrid>
              <a:tr h="506003">
                <a:tc>
                  <a:txBody>
                    <a:bodyPr/>
                    <a:lstStyle/>
                    <a:p>
                      <a:pPr algn="ctr">
                        <a:lnSpc>
                          <a:spcPct val="115000"/>
                        </a:lnSpc>
                        <a:spcAft>
                          <a:spcPts val="1000"/>
                        </a:spcAft>
                      </a:pPr>
                      <a:r>
                        <a:rPr lang="es-MX" sz="1200" dirty="0">
                          <a:latin typeface="Arial Rounded MT Bold"/>
                          <a:ea typeface="Calibri"/>
                          <a:cs typeface="Times New Roman"/>
                        </a:rPr>
                        <a:t>Lo que se</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E53F"/>
                    </a:solidFill>
                  </a:tcPr>
                </a:tc>
                <a:tc>
                  <a:txBody>
                    <a:bodyPr/>
                    <a:lstStyle/>
                    <a:p>
                      <a:pPr algn="ctr">
                        <a:lnSpc>
                          <a:spcPct val="115000"/>
                        </a:lnSpc>
                        <a:spcAft>
                          <a:spcPts val="1000"/>
                        </a:spcAft>
                      </a:pPr>
                      <a:r>
                        <a:rPr lang="es-MX" sz="1200" dirty="0">
                          <a:latin typeface="Arial Rounded MT Bold"/>
                          <a:ea typeface="Calibri"/>
                          <a:cs typeface="Times New Roman"/>
                        </a:rPr>
                        <a:t>Lo que quiero Saber</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E53F"/>
                    </a:solidFill>
                  </a:tcPr>
                </a:tc>
                <a:tc>
                  <a:txBody>
                    <a:bodyPr/>
                    <a:lstStyle/>
                    <a:p>
                      <a:pPr algn="ctr">
                        <a:lnSpc>
                          <a:spcPct val="115000"/>
                        </a:lnSpc>
                        <a:spcAft>
                          <a:spcPts val="1000"/>
                        </a:spcAft>
                      </a:pPr>
                      <a:r>
                        <a:rPr lang="es-MX" sz="1200" dirty="0">
                          <a:latin typeface="Arial Rounded MT Bold"/>
                          <a:ea typeface="Calibri"/>
                          <a:cs typeface="Times New Roman"/>
                        </a:rPr>
                        <a:t>Lo que aprendí</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E53F"/>
                    </a:solidFill>
                  </a:tcPr>
                </a:tc>
              </a:tr>
              <a:tr h="1376959">
                <a:tc rowSpan="3">
                  <a:txBody>
                    <a:bodyPr/>
                    <a:lstStyle/>
                    <a:p>
                      <a:pPr algn="just">
                        <a:lnSpc>
                          <a:spcPct val="115000"/>
                        </a:lnSpc>
                        <a:spcAft>
                          <a:spcPts val="1000"/>
                        </a:spcAft>
                      </a:pPr>
                      <a:endParaRPr lang="es-MX" sz="1200" dirty="0" smtClean="0">
                        <a:latin typeface="Arial Narrow" pitchFamily="34" charset="0"/>
                        <a:ea typeface="Calibri"/>
                        <a:cs typeface="Times New Roman"/>
                      </a:endParaRPr>
                    </a:p>
                    <a:p>
                      <a:pPr algn="just">
                        <a:lnSpc>
                          <a:spcPct val="115000"/>
                        </a:lnSpc>
                        <a:spcAft>
                          <a:spcPts val="1000"/>
                        </a:spcAft>
                      </a:pPr>
                      <a:endParaRPr lang="es-MX" sz="1200" dirty="0" smtClean="0">
                        <a:latin typeface="Arial Narrow" pitchFamily="34" charset="0"/>
                        <a:ea typeface="Calibri"/>
                        <a:cs typeface="Times New Roman"/>
                      </a:endParaRPr>
                    </a:p>
                    <a:p>
                      <a:pPr algn="just">
                        <a:lnSpc>
                          <a:spcPct val="115000"/>
                        </a:lnSpc>
                        <a:spcAft>
                          <a:spcPts val="1000"/>
                        </a:spcAft>
                      </a:pPr>
                      <a:r>
                        <a:rPr lang="es-MX" sz="1200" dirty="0" smtClean="0">
                          <a:latin typeface="Arial Narrow" pitchFamily="34" charset="0"/>
                          <a:ea typeface="Calibri"/>
                          <a:cs typeface="Times New Roman"/>
                        </a:rPr>
                        <a:t>Los telescopios son instrumentos </a:t>
                      </a:r>
                      <a:r>
                        <a:rPr lang="es-MX" sz="1200" baseline="0" dirty="0" smtClean="0">
                          <a:latin typeface="Arial Narrow" pitchFamily="34" charset="0"/>
                          <a:ea typeface="Calibri"/>
                          <a:cs typeface="Times New Roman"/>
                        </a:rPr>
                        <a:t> para observar la luz o algunas dimensiones de una manera mas cercana y así contemplar cosas que no se ven a simple vista con el ojo humano.</a:t>
                      </a:r>
                    </a:p>
                    <a:p>
                      <a:pPr algn="just">
                        <a:lnSpc>
                          <a:spcPct val="115000"/>
                        </a:lnSpc>
                        <a:spcAft>
                          <a:spcPts val="1000"/>
                        </a:spcAft>
                      </a:pPr>
                      <a:r>
                        <a:rPr lang="es-MX" sz="1200" baseline="0" dirty="0" smtClean="0">
                          <a:latin typeface="Arial Narrow" pitchFamily="34" charset="0"/>
                          <a:ea typeface="Calibri"/>
                          <a:cs typeface="Times New Roman"/>
                        </a:rPr>
                        <a:t>La  luz es una energía natural o creada por  mismos elementos naturales llevada a los hogares o demás lugares con la finalidad de alumbrar los alrededores </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MX" sz="1200" dirty="0" smtClean="0">
                          <a:latin typeface="Arial Narrow" pitchFamily="34" charset="0"/>
                          <a:ea typeface="Calibri"/>
                          <a:cs typeface="Times New Roman"/>
                        </a:rPr>
                        <a:t>¿La luz es una energía?</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0" i="0" kern="1200" dirty="0" smtClean="0">
                          <a:solidFill>
                            <a:schemeClr val="tx1"/>
                          </a:solidFill>
                          <a:latin typeface="Arial Narrow" pitchFamily="34" charset="0"/>
                          <a:ea typeface="+mn-ea"/>
                          <a:cs typeface="+mn-cs"/>
                        </a:rPr>
                        <a:t>La </a:t>
                      </a:r>
                      <a:r>
                        <a:rPr lang="es-MX" sz="1200" b="1" i="0" kern="1200" dirty="0" smtClean="0">
                          <a:solidFill>
                            <a:schemeClr val="tx1"/>
                          </a:solidFill>
                          <a:latin typeface="Arial Narrow" pitchFamily="34" charset="0"/>
                          <a:ea typeface="+mn-ea"/>
                          <a:cs typeface="+mn-cs"/>
                        </a:rPr>
                        <a:t>luz</a:t>
                      </a:r>
                      <a:r>
                        <a:rPr lang="es-MX" sz="1200" b="0" i="0" kern="1200" dirty="0" smtClean="0">
                          <a:solidFill>
                            <a:schemeClr val="tx1"/>
                          </a:solidFill>
                          <a:latin typeface="Arial Narrow" pitchFamily="34" charset="0"/>
                          <a:ea typeface="+mn-ea"/>
                          <a:cs typeface="+mn-cs"/>
                        </a:rPr>
                        <a:t>, conocida como </a:t>
                      </a:r>
                      <a:r>
                        <a:rPr lang="es-MX" sz="1200" b="1" i="0" kern="1200" dirty="0" smtClean="0">
                          <a:solidFill>
                            <a:schemeClr val="tx1"/>
                          </a:solidFill>
                          <a:latin typeface="Arial Narrow" pitchFamily="34" charset="0"/>
                          <a:ea typeface="+mn-ea"/>
                          <a:cs typeface="+mn-cs"/>
                        </a:rPr>
                        <a:t>energía</a:t>
                      </a:r>
                      <a:r>
                        <a:rPr lang="es-MX" sz="1200" b="0" i="0" kern="1200" dirty="0" smtClean="0">
                          <a:solidFill>
                            <a:schemeClr val="tx1"/>
                          </a:solidFill>
                          <a:latin typeface="Arial Narrow" pitchFamily="34" charset="0"/>
                          <a:ea typeface="+mn-ea"/>
                          <a:cs typeface="+mn-cs"/>
                        </a:rPr>
                        <a:t> luminosa, es aquella radiación electromagnética que se propaga en forma de ondas en cualquier espacio, es capaz de viajar a través del vacío a una velocidad, aproximadamente de 300.000 kilómetros por segundo (km/s).</a:t>
                      </a:r>
                    </a:p>
                    <a:p>
                      <a:pPr algn="just">
                        <a:lnSpc>
                          <a:spcPct val="115000"/>
                        </a:lnSpc>
                        <a:spcAft>
                          <a:spcPts val="1000"/>
                        </a:spcAft>
                      </a:pPr>
                      <a:r>
                        <a:rPr lang="es-MX" sz="1200" dirty="0" smtClean="0">
                          <a:latin typeface="Arial Narrow" pitchFamily="34" charset="0"/>
                          <a:ea typeface="Calibri"/>
                          <a:cs typeface="Times New Roman"/>
                          <a:hlinkClick r:id="rId2"/>
                        </a:rPr>
                        <a:t>https://sites.google.com/site/lostiposdeluces/-que-es-la-luz</a:t>
                      </a:r>
                      <a:r>
                        <a:rPr lang="es-MX" sz="1200" dirty="0" smtClean="0">
                          <a:latin typeface="Arial Narrow" pitchFamily="34" charset="0"/>
                          <a:ea typeface="Calibri"/>
                          <a:cs typeface="Times New Roman"/>
                        </a:rPr>
                        <a:t> </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8549">
                <a:tc vMerge="1">
                  <a:txBody>
                    <a:bodyPr/>
                    <a:lstStyle/>
                    <a:p>
                      <a:endParaRPr lang="es-MX"/>
                    </a:p>
                  </a:txBody>
                  <a:tcPr/>
                </a:tc>
                <a:tc>
                  <a:txBody>
                    <a:bodyPr/>
                    <a:lstStyle/>
                    <a:p>
                      <a:pPr algn="ctr">
                        <a:lnSpc>
                          <a:spcPct val="115000"/>
                        </a:lnSpc>
                        <a:spcAft>
                          <a:spcPts val="1000"/>
                        </a:spcAft>
                      </a:pPr>
                      <a:r>
                        <a:rPr lang="es-MX" sz="1200" dirty="0" smtClean="0">
                          <a:latin typeface="Arial Narrow" pitchFamily="34" charset="0"/>
                          <a:ea typeface="Calibri"/>
                          <a:cs typeface="Times New Roman"/>
                        </a:rPr>
                        <a:t>¿Qué</a:t>
                      </a:r>
                      <a:r>
                        <a:rPr lang="es-MX" sz="1200" baseline="0" dirty="0" smtClean="0">
                          <a:latin typeface="Arial Narrow" pitchFamily="34" charset="0"/>
                          <a:ea typeface="Calibri"/>
                          <a:cs typeface="Times New Roman"/>
                        </a:rPr>
                        <a:t> efectos causa la luz en los objetos?</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0" i="0" kern="1200" dirty="0" smtClean="0">
                          <a:solidFill>
                            <a:schemeClr val="tx1"/>
                          </a:solidFill>
                          <a:latin typeface="Arial Narrow" pitchFamily="34" charset="0"/>
                          <a:ea typeface="+mn-ea"/>
                          <a:cs typeface="+mn-cs"/>
                        </a:rPr>
                        <a:t>Ilumina los </a:t>
                      </a:r>
                      <a:r>
                        <a:rPr lang="es-MX" sz="1200" b="1" i="0" kern="1200" dirty="0" smtClean="0">
                          <a:solidFill>
                            <a:schemeClr val="tx1"/>
                          </a:solidFill>
                          <a:latin typeface="Arial Narrow" pitchFamily="34" charset="0"/>
                          <a:ea typeface="+mn-ea"/>
                          <a:cs typeface="+mn-cs"/>
                        </a:rPr>
                        <a:t>objetos</a:t>
                      </a:r>
                      <a:r>
                        <a:rPr lang="es-MX" sz="1200" b="0" i="0" kern="1200" dirty="0" smtClean="0">
                          <a:solidFill>
                            <a:schemeClr val="tx1"/>
                          </a:solidFill>
                          <a:latin typeface="Arial Narrow" pitchFamily="34" charset="0"/>
                          <a:ea typeface="+mn-ea"/>
                          <a:cs typeface="+mn-cs"/>
                        </a:rPr>
                        <a:t> y los hace visibles. Pero un </a:t>
                      </a:r>
                      <a:r>
                        <a:rPr lang="es-MX" sz="1200" b="1" i="0" kern="1200" dirty="0" smtClean="0">
                          <a:solidFill>
                            <a:schemeClr val="tx1"/>
                          </a:solidFill>
                          <a:latin typeface="Arial Narrow" pitchFamily="34" charset="0"/>
                          <a:ea typeface="+mn-ea"/>
                          <a:cs typeface="+mn-cs"/>
                        </a:rPr>
                        <a:t>objeto</a:t>
                      </a:r>
                      <a:r>
                        <a:rPr lang="es-MX" sz="1200" b="0" i="0" kern="1200" dirty="0" smtClean="0">
                          <a:solidFill>
                            <a:schemeClr val="tx1"/>
                          </a:solidFill>
                          <a:latin typeface="Arial Narrow" pitchFamily="34" charset="0"/>
                          <a:ea typeface="+mn-ea"/>
                          <a:cs typeface="+mn-cs"/>
                        </a:rPr>
                        <a:t> no </a:t>
                      </a:r>
                      <a:r>
                        <a:rPr lang="es-MX" sz="1200" b="1" i="0" kern="1200" dirty="0" smtClean="0">
                          <a:solidFill>
                            <a:schemeClr val="tx1"/>
                          </a:solidFill>
                          <a:latin typeface="Arial Narrow" pitchFamily="34" charset="0"/>
                          <a:ea typeface="+mn-ea"/>
                          <a:cs typeface="+mn-cs"/>
                        </a:rPr>
                        <a:t>tiene</a:t>
                      </a:r>
                      <a:r>
                        <a:rPr lang="es-MX" sz="1200" b="0" i="0" kern="1200" dirty="0" smtClean="0">
                          <a:solidFill>
                            <a:schemeClr val="tx1"/>
                          </a:solidFill>
                          <a:latin typeface="Arial Narrow" pitchFamily="34" charset="0"/>
                          <a:ea typeface="+mn-ea"/>
                          <a:cs typeface="+mn-cs"/>
                        </a:rPr>
                        <a:t> la misma iluminación por todos sus lados, en uno refleja mayor cantidad y en otro refleja menor cantidad; a este </a:t>
                      </a:r>
                      <a:r>
                        <a:rPr lang="es-MX" sz="1200" b="1" i="0" kern="1200" dirty="0" smtClean="0">
                          <a:solidFill>
                            <a:schemeClr val="tx1"/>
                          </a:solidFill>
                          <a:latin typeface="Arial Narrow" pitchFamily="34" charset="0"/>
                          <a:ea typeface="+mn-ea"/>
                          <a:cs typeface="+mn-cs"/>
                        </a:rPr>
                        <a:t>efecto</a:t>
                      </a:r>
                      <a:r>
                        <a:rPr lang="es-MX" sz="1200" b="0" i="0" kern="1200" dirty="0" smtClean="0">
                          <a:solidFill>
                            <a:schemeClr val="tx1"/>
                          </a:solidFill>
                          <a:latin typeface="Arial Narrow" pitchFamily="34" charset="0"/>
                          <a:ea typeface="+mn-ea"/>
                          <a:cs typeface="+mn-cs"/>
                        </a:rPr>
                        <a:t> en las artes plásticas se le denomina valor. </a:t>
                      </a:r>
                    </a:p>
                    <a:p>
                      <a:pPr algn="just">
                        <a:lnSpc>
                          <a:spcPct val="115000"/>
                        </a:lnSpc>
                        <a:spcAft>
                          <a:spcPts val="1000"/>
                        </a:spcAft>
                      </a:pPr>
                      <a:r>
                        <a:rPr lang="es-MX" sz="1200" dirty="0" smtClean="0">
                          <a:latin typeface="Arial Narrow" pitchFamily="34" charset="0"/>
                          <a:ea typeface="Calibri"/>
                          <a:cs typeface="Times New Roman"/>
                          <a:hlinkClick r:id="rId3"/>
                        </a:rPr>
                        <a:t>https://www.abc.com.py/edicion-impresa/suplementos/escolar/la-luz-y-sus-efectos-sobre-lo-que-ilumina-404507.html</a:t>
                      </a:r>
                      <a:r>
                        <a:rPr lang="es-MX" sz="1200" dirty="0" smtClean="0">
                          <a:latin typeface="Arial Narrow" pitchFamily="34" charset="0"/>
                          <a:ea typeface="Calibri"/>
                          <a:cs typeface="Times New Roman"/>
                        </a:rPr>
                        <a:t> </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84784">
                <a:tc vMerge="1">
                  <a:txBody>
                    <a:bodyPr/>
                    <a:lstStyle/>
                    <a:p>
                      <a:endParaRPr lang="es-MX"/>
                    </a:p>
                  </a:txBody>
                  <a:tcPr/>
                </a:tc>
                <a:tc>
                  <a:txBody>
                    <a:bodyPr/>
                    <a:lstStyle/>
                    <a:p>
                      <a:pPr algn="ctr">
                        <a:lnSpc>
                          <a:spcPct val="115000"/>
                        </a:lnSpc>
                        <a:spcAft>
                          <a:spcPts val="1000"/>
                        </a:spcAft>
                      </a:pPr>
                      <a:r>
                        <a:rPr lang="es-MX" sz="1200" dirty="0" smtClean="0">
                          <a:latin typeface="Arial Narrow" pitchFamily="34" charset="0"/>
                          <a:ea typeface="Calibri"/>
                          <a:cs typeface="Times New Roman"/>
                        </a:rPr>
                        <a:t>¿Cuál es la Importancia de la Luz?</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0" i="0" kern="1200" dirty="0" smtClean="0">
                          <a:solidFill>
                            <a:schemeClr val="tx1"/>
                          </a:solidFill>
                          <a:latin typeface="Arial Narrow" pitchFamily="34" charset="0"/>
                          <a:ea typeface="+mn-ea"/>
                          <a:cs typeface="+mn-cs"/>
                        </a:rPr>
                        <a:t>La </a:t>
                      </a:r>
                      <a:r>
                        <a:rPr lang="es-MX" sz="1200" b="1" i="0" kern="1200" dirty="0" smtClean="0">
                          <a:solidFill>
                            <a:schemeClr val="tx1"/>
                          </a:solidFill>
                          <a:latin typeface="Arial Narrow" pitchFamily="34" charset="0"/>
                          <a:ea typeface="+mn-ea"/>
                          <a:cs typeface="+mn-cs"/>
                        </a:rPr>
                        <a:t>importancia de la luz</a:t>
                      </a:r>
                      <a:r>
                        <a:rPr lang="es-MX" sz="1200" b="0" i="0" kern="1200" dirty="0" smtClean="0">
                          <a:solidFill>
                            <a:schemeClr val="tx1"/>
                          </a:solidFill>
                          <a:latin typeface="Arial Narrow" pitchFamily="34" charset="0"/>
                          <a:ea typeface="+mn-ea"/>
                          <a:cs typeface="+mn-cs"/>
                        </a:rPr>
                        <a:t> para todos los seres vivos y para el hombre en particular queda puesta de manifiesto en el simple hecho de que todo el organismo humano se encuentra preparado para desempeñarse correctamente durante las horas del día.</a:t>
                      </a:r>
                    </a:p>
                    <a:p>
                      <a:pPr algn="just">
                        <a:lnSpc>
                          <a:spcPct val="115000"/>
                        </a:lnSpc>
                        <a:spcAft>
                          <a:spcPts val="1000"/>
                        </a:spcAft>
                      </a:pPr>
                      <a:r>
                        <a:rPr lang="es-MX" sz="1200" dirty="0" smtClean="0">
                          <a:latin typeface="Arial Narrow" pitchFamily="34" charset="0"/>
                          <a:ea typeface="Calibri"/>
                          <a:cs typeface="Times New Roman"/>
                          <a:hlinkClick r:id="rId4"/>
                        </a:rPr>
                        <a:t>https://www.importancia.org/luz.php</a:t>
                      </a:r>
                      <a:r>
                        <a:rPr lang="es-MX" sz="1200" dirty="0" smtClean="0">
                          <a:latin typeface="Arial Narrow" pitchFamily="34" charset="0"/>
                          <a:ea typeface="Calibri"/>
                          <a:cs typeface="Times New Roman"/>
                        </a:rPr>
                        <a:t> </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6385" name="Text Box 1"/>
          <p:cNvSpPr txBox="1">
            <a:spLocks noChangeArrowheads="1"/>
          </p:cNvSpPr>
          <p:nvPr/>
        </p:nvSpPr>
        <p:spPr bwMode="auto">
          <a:xfrm>
            <a:off x="3347864" y="116632"/>
            <a:ext cx="28844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0" i="0" u="none" strike="noStrike" cap="none" normalizeH="0" baseline="0" smtClean="0">
                <a:ln>
                  <a:noFill/>
                </a:ln>
                <a:solidFill>
                  <a:schemeClr val="tx1"/>
                </a:solidFill>
                <a:effectLst/>
                <a:latin typeface="Cooper Black" pitchFamily="18" charset="0"/>
                <a:cs typeface="Arial" pitchFamily="34" charset="0"/>
              </a:rPr>
              <a:t>El Telescopio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Imagen" descr="Gerald.png"/>
          <p:cNvPicPr>
            <a:picLocks noChangeAspect="1"/>
          </p:cNvPicPr>
          <p:nvPr/>
        </p:nvPicPr>
        <p:blipFill>
          <a:blip r:embed="rId5" cstate="print"/>
          <a:stretch>
            <a:fillRect/>
          </a:stretch>
        </p:blipFill>
        <p:spPr>
          <a:xfrm>
            <a:off x="0" y="5013176"/>
            <a:ext cx="3174603" cy="18448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F000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Triángulo rectángulo"/>
          <p:cNvSpPr/>
          <p:nvPr/>
        </p:nvSpPr>
        <p:spPr>
          <a:xfrm>
            <a:off x="0" y="3099731"/>
            <a:ext cx="9144000" cy="3785653"/>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6ea08403-3789-414d-b65a-ced1fa26e118.jpg"/>
          <p:cNvPicPr>
            <a:picLocks noChangeAspect="1"/>
          </p:cNvPicPr>
          <p:nvPr/>
        </p:nvPicPr>
        <p:blipFill>
          <a:blip r:embed="rId2" cstate="print"/>
          <a:stretch>
            <a:fillRect/>
          </a:stretch>
        </p:blipFill>
        <p:spPr>
          <a:xfrm>
            <a:off x="323528" y="476672"/>
            <a:ext cx="4392488" cy="5472608"/>
          </a:xfrm>
          <a:prstGeom prst="rect">
            <a:avLst/>
          </a:prstGeom>
        </p:spPr>
      </p:pic>
      <p:sp>
        <p:nvSpPr>
          <p:cNvPr id="15361" name="Text Box 1"/>
          <p:cNvSpPr txBox="1">
            <a:spLocks noChangeArrowheads="1"/>
          </p:cNvSpPr>
          <p:nvPr/>
        </p:nvSpPr>
        <p:spPr bwMode="auto">
          <a:xfrm>
            <a:off x="5148064" y="764704"/>
            <a:ext cx="3384376"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b="1" i="0" u="none" strike="noStrike" cap="none" normalizeH="0" baseline="0" dirty="0" smtClean="0">
                <a:ln>
                  <a:noFill/>
                </a:ln>
                <a:solidFill>
                  <a:schemeClr val="tx1"/>
                </a:solidFill>
                <a:effectLst/>
                <a:latin typeface="Arial Narrow" pitchFamily="34" charset="0"/>
                <a:cs typeface="Arial" pitchFamily="34" charset="0"/>
              </a:rPr>
              <a:t>Materiales:</a:t>
            </a:r>
            <a:r>
              <a:rPr kumimoji="0" lang="es-MX" b="0" i="0" u="none" strike="noStrike" cap="none" normalizeH="0" baseline="0" dirty="0" smtClean="0">
                <a:ln>
                  <a:noFill/>
                </a:ln>
                <a:solidFill>
                  <a:schemeClr val="tx1"/>
                </a:solidFill>
                <a:effectLst/>
                <a:latin typeface="Arial Narrow" pitchFamily="34" charset="0"/>
                <a:cs typeface="Arial" pitchFamily="34" charset="0"/>
              </a:rPr>
              <a:t> un tubo de papel higiénico o de cocina, un CD o papel aluminio, pequeños diamantes o papeles brillantes, marcadores, silicón, botella de plástico.</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MX" b="0" i="0" u="none" strike="noStrike" cap="none" normalizeH="0" baseline="0" dirty="0" smtClean="0">
                <a:ln>
                  <a:noFill/>
                </a:ln>
                <a:solidFill>
                  <a:schemeClr val="tx1"/>
                </a:solidFill>
                <a:effectLst/>
                <a:latin typeface="Arial Narrow" pitchFamily="34" charset="0"/>
                <a:cs typeface="Arial" pitchFamily="34" charset="0"/>
              </a:rPr>
              <a:t>Durante la actividad tuvimos algo de dificultad al cortar el CD al igual que al pegarlo en forma de triangulo con silicón, en algunos casos los pegamos con cinta, después de esto pasamos a cortar dos círculos en una botella  para pegarlos  en las extremidades de el tubo de papel, introducimos los diamantes o pedazos de papel y el triangulo que hicimos con anterioridad y pudimos ver un contraste de colores muy luminoso y bonito.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Triángulo rectángulo"/>
          <p:cNvSpPr/>
          <p:nvPr/>
        </p:nvSpPr>
        <p:spPr>
          <a:xfrm rot="5400000">
            <a:off x="2713484" y="-2713484"/>
            <a:ext cx="3717032" cy="9144000"/>
          </a:xfrm>
          <a:prstGeom prst="rtTriangle">
            <a:avLst/>
          </a:prstGeom>
          <a:solidFill>
            <a:srgbClr val="A22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5 Tabla"/>
          <p:cNvGraphicFramePr>
            <a:graphicFrameLocks noGrp="1"/>
          </p:cNvGraphicFramePr>
          <p:nvPr/>
        </p:nvGraphicFramePr>
        <p:xfrm>
          <a:off x="251520" y="620688"/>
          <a:ext cx="8496945" cy="5125106"/>
        </p:xfrm>
        <a:graphic>
          <a:graphicData uri="http://schemas.openxmlformats.org/drawingml/2006/table">
            <a:tbl>
              <a:tblPr/>
              <a:tblGrid>
                <a:gridCol w="1611490"/>
                <a:gridCol w="2197486"/>
                <a:gridCol w="4687969"/>
              </a:tblGrid>
              <a:tr h="521520">
                <a:tc>
                  <a:txBody>
                    <a:bodyPr/>
                    <a:lstStyle/>
                    <a:p>
                      <a:pPr algn="ctr">
                        <a:lnSpc>
                          <a:spcPct val="115000"/>
                        </a:lnSpc>
                        <a:spcAft>
                          <a:spcPts val="1000"/>
                        </a:spcAft>
                      </a:pPr>
                      <a:r>
                        <a:rPr lang="es-MX" sz="1200" dirty="0">
                          <a:latin typeface="Arial Rounded MT Bold"/>
                          <a:ea typeface="Calibri"/>
                          <a:cs typeface="Times New Roman"/>
                        </a:rPr>
                        <a:t>Lo que se</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69D7"/>
                    </a:solidFill>
                  </a:tcPr>
                </a:tc>
                <a:tc>
                  <a:txBody>
                    <a:bodyPr/>
                    <a:lstStyle/>
                    <a:p>
                      <a:pPr algn="ctr">
                        <a:lnSpc>
                          <a:spcPct val="115000"/>
                        </a:lnSpc>
                        <a:spcAft>
                          <a:spcPts val="1000"/>
                        </a:spcAft>
                      </a:pPr>
                      <a:r>
                        <a:rPr lang="es-MX" sz="1200" dirty="0">
                          <a:latin typeface="Arial Rounded MT Bold"/>
                          <a:ea typeface="Calibri"/>
                          <a:cs typeface="Times New Roman"/>
                        </a:rPr>
                        <a:t>Lo que quiero Saber</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69D7"/>
                    </a:solidFill>
                  </a:tcPr>
                </a:tc>
                <a:tc>
                  <a:txBody>
                    <a:bodyPr/>
                    <a:lstStyle/>
                    <a:p>
                      <a:pPr algn="ctr">
                        <a:lnSpc>
                          <a:spcPct val="115000"/>
                        </a:lnSpc>
                        <a:spcAft>
                          <a:spcPts val="1000"/>
                        </a:spcAft>
                      </a:pPr>
                      <a:r>
                        <a:rPr lang="es-MX" sz="1200" dirty="0">
                          <a:latin typeface="Arial Rounded MT Bold"/>
                          <a:ea typeface="Calibri"/>
                          <a:cs typeface="Times New Roman"/>
                        </a:rPr>
                        <a:t>Lo que aprendí</a:t>
                      </a:r>
                      <a:endParaRPr lang="es-MX" sz="700" dirty="0">
                        <a:latin typeface="Calibri"/>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69D7"/>
                    </a:solidFill>
                  </a:tcPr>
                </a:tc>
              </a:tr>
              <a:tr h="1314389">
                <a:tc rowSpan="3">
                  <a:txBody>
                    <a:bodyPr/>
                    <a:lstStyle/>
                    <a:p>
                      <a:pPr algn="just">
                        <a:lnSpc>
                          <a:spcPct val="115000"/>
                        </a:lnSpc>
                        <a:spcAft>
                          <a:spcPts val="1000"/>
                        </a:spcAft>
                      </a:pPr>
                      <a:endParaRPr lang="es-MX" sz="1200" dirty="0" smtClean="0">
                        <a:latin typeface="Arial Narrow" pitchFamily="34" charset="0"/>
                        <a:ea typeface="Calibri"/>
                        <a:cs typeface="Times New Roman"/>
                      </a:endParaRPr>
                    </a:p>
                    <a:p>
                      <a:pPr algn="just">
                        <a:lnSpc>
                          <a:spcPct val="115000"/>
                        </a:lnSpc>
                        <a:spcAft>
                          <a:spcPts val="1000"/>
                        </a:spcAft>
                      </a:pPr>
                      <a:endParaRPr lang="es-MX" sz="1200" dirty="0" smtClean="0">
                        <a:latin typeface="Arial Narrow" pitchFamily="34" charset="0"/>
                        <a:ea typeface="Calibri"/>
                        <a:cs typeface="Times New Roman"/>
                      </a:endParaRPr>
                    </a:p>
                    <a:p>
                      <a:pPr algn="just">
                        <a:lnSpc>
                          <a:spcPct val="115000"/>
                        </a:lnSpc>
                        <a:spcAft>
                          <a:spcPts val="1000"/>
                        </a:spcAft>
                      </a:pPr>
                      <a:r>
                        <a:rPr lang="es-MX" sz="1200" dirty="0" smtClean="0">
                          <a:latin typeface="Arial Narrow" pitchFamily="34" charset="0"/>
                          <a:ea typeface="Calibri"/>
                          <a:cs typeface="Times New Roman"/>
                        </a:rPr>
                        <a:t>Los</a:t>
                      </a:r>
                      <a:r>
                        <a:rPr lang="es-MX" sz="1200" baseline="0" dirty="0" smtClean="0">
                          <a:latin typeface="Arial Narrow" pitchFamily="34" charset="0"/>
                          <a:ea typeface="Calibri"/>
                          <a:cs typeface="Times New Roman"/>
                        </a:rPr>
                        <a:t> globos son  materiales de plástico  utilizados para fines recreativos frágiles al contacto con materiales filosos o con mucho calor </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MX" sz="1200" dirty="0" smtClean="0">
                          <a:latin typeface="Arial Narrow" pitchFamily="34" charset="0"/>
                          <a:ea typeface="Calibri"/>
                          <a:cs typeface="Times New Roman"/>
                        </a:rPr>
                        <a:t>¿Por qué los globos tienen energía?</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MX" sz="1200" b="0" i="0" kern="1200" dirty="0" smtClean="0">
                          <a:solidFill>
                            <a:schemeClr val="tx1"/>
                          </a:solidFill>
                          <a:latin typeface="Arial Narrow" pitchFamily="34" charset="0"/>
                          <a:ea typeface="+mn-ea"/>
                          <a:cs typeface="+mn-cs"/>
                        </a:rPr>
                        <a:t>La </a:t>
                      </a:r>
                      <a:r>
                        <a:rPr lang="es-MX" sz="1200" b="1" i="0" kern="1200" dirty="0" smtClean="0">
                          <a:solidFill>
                            <a:schemeClr val="tx1"/>
                          </a:solidFill>
                          <a:latin typeface="Arial Narrow" pitchFamily="34" charset="0"/>
                          <a:ea typeface="+mn-ea"/>
                          <a:cs typeface="+mn-cs"/>
                        </a:rPr>
                        <a:t>energía</a:t>
                      </a:r>
                      <a:r>
                        <a:rPr lang="es-MX" sz="1200" b="0" i="0" kern="1200" dirty="0" smtClean="0">
                          <a:solidFill>
                            <a:schemeClr val="tx1"/>
                          </a:solidFill>
                          <a:latin typeface="Arial Narrow" pitchFamily="34" charset="0"/>
                          <a:ea typeface="+mn-ea"/>
                          <a:cs typeface="+mn-cs"/>
                        </a:rPr>
                        <a:t> potencial dentro del </a:t>
                      </a:r>
                      <a:r>
                        <a:rPr lang="es-MX" sz="1200" b="1" i="0" kern="1200" dirty="0" smtClean="0">
                          <a:solidFill>
                            <a:schemeClr val="tx1"/>
                          </a:solidFill>
                          <a:latin typeface="Arial Narrow" pitchFamily="34" charset="0"/>
                          <a:ea typeface="+mn-ea"/>
                          <a:cs typeface="+mn-cs"/>
                        </a:rPr>
                        <a:t>globo</a:t>
                      </a:r>
                      <a:r>
                        <a:rPr lang="es-MX" sz="1200" b="0" i="0" kern="1200" dirty="0" smtClean="0">
                          <a:solidFill>
                            <a:schemeClr val="tx1"/>
                          </a:solidFill>
                          <a:latin typeface="Arial Narrow" pitchFamily="34" charset="0"/>
                          <a:ea typeface="+mn-ea"/>
                          <a:cs typeface="+mn-cs"/>
                        </a:rPr>
                        <a:t> se convierte en </a:t>
                      </a:r>
                      <a:r>
                        <a:rPr lang="es-MX" sz="1200" b="1" i="0" kern="1200" dirty="0" smtClean="0">
                          <a:solidFill>
                            <a:schemeClr val="tx1"/>
                          </a:solidFill>
                          <a:latin typeface="Arial Narrow" pitchFamily="34" charset="0"/>
                          <a:ea typeface="+mn-ea"/>
                          <a:cs typeface="+mn-cs"/>
                        </a:rPr>
                        <a:t>energía</a:t>
                      </a:r>
                      <a:r>
                        <a:rPr lang="es-MX" sz="1200" b="0" i="0" kern="1200" dirty="0" smtClean="0">
                          <a:solidFill>
                            <a:schemeClr val="tx1"/>
                          </a:solidFill>
                          <a:latin typeface="Arial Narrow" pitchFamily="34" charset="0"/>
                          <a:ea typeface="+mn-ea"/>
                          <a:cs typeface="+mn-cs"/>
                        </a:rPr>
                        <a:t> cinética, o </a:t>
                      </a:r>
                      <a:r>
                        <a:rPr lang="es-MX" sz="1200" b="1" i="0" kern="1200" dirty="0" smtClean="0">
                          <a:solidFill>
                            <a:schemeClr val="tx1"/>
                          </a:solidFill>
                          <a:latin typeface="Arial Narrow" pitchFamily="34" charset="0"/>
                          <a:ea typeface="+mn-ea"/>
                          <a:cs typeface="+mn-cs"/>
                        </a:rPr>
                        <a:t>energía</a:t>
                      </a:r>
                      <a:r>
                        <a:rPr lang="es-MX" sz="1200" b="0" i="0" kern="1200" dirty="0" smtClean="0">
                          <a:solidFill>
                            <a:schemeClr val="tx1"/>
                          </a:solidFill>
                          <a:latin typeface="Arial Narrow" pitchFamily="34" charset="0"/>
                          <a:ea typeface="+mn-ea"/>
                          <a:cs typeface="+mn-cs"/>
                        </a:rPr>
                        <a:t> de movimiento, el aire que se mueve rápidamente a través de la abertura. Debido a que el aire es expulsado rápidamente hacia atrás, hay una fuerza de reacción que empuja el </a:t>
                      </a:r>
                      <a:r>
                        <a:rPr lang="es-MX" sz="1200" b="1" i="0" kern="1200" dirty="0" smtClean="0">
                          <a:solidFill>
                            <a:schemeClr val="tx1"/>
                          </a:solidFill>
                          <a:latin typeface="Arial Narrow" pitchFamily="34" charset="0"/>
                          <a:ea typeface="+mn-ea"/>
                          <a:cs typeface="+mn-cs"/>
                        </a:rPr>
                        <a:t>globo</a:t>
                      </a:r>
                      <a:r>
                        <a:rPr lang="es-MX" sz="1200" b="0" i="0" kern="1200" dirty="0" smtClean="0">
                          <a:solidFill>
                            <a:schemeClr val="tx1"/>
                          </a:solidFill>
                          <a:latin typeface="Arial Narrow" pitchFamily="34" charset="0"/>
                          <a:ea typeface="+mn-ea"/>
                          <a:cs typeface="+mn-cs"/>
                        </a:rPr>
                        <a:t> hacia delante.</a:t>
                      </a:r>
                    </a:p>
                    <a:p>
                      <a:pPr marL="0" marR="0" indent="0" algn="just" defTabSz="914400" rtl="0" eaLnBrk="1" fontAlgn="auto" latinLnBrk="0" hangingPunct="1">
                        <a:lnSpc>
                          <a:spcPct val="115000"/>
                        </a:lnSpc>
                        <a:spcBef>
                          <a:spcPts val="0"/>
                        </a:spcBef>
                        <a:spcAft>
                          <a:spcPts val="1000"/>
                        </a:spcAft>
                        <a:buClrTx/>
                        <a:buSzTx/>
                        <a:buFontTx/>
                        <a:buNone/>
                        <a:tabLst/>
                        <a:defRPr/>
                      </a:pPr>
                      <a:r>
                        <a:rPr lang="es-MX" sz="1200" b="1" dirty="0" smtClean="0">
                          <a:solidFill>
                            <a:srgbClr val="385D8A"/>
                          </a:solidFill>
                          <a:latin typeface="Arial Narrow" pitchFamily="34" charset="0"/>
                          <a:ea typeface="Calibri"/>
                          <a:cs typeface="Times New Roman"/>
                          <a:hlinkClick r:id="rId2"/>
                        </a:rPr>
                        <a:t>https://extension.purdue.edu/4h/Documents/Volunteer%20Resources/Science%20Made%20Easy%20Spanish/Carros%20y%20globos%20de%20propulsion.pdf</a:t>
                      </a:r>
                      <a:r>
                        <a:rPr lang="es-MX" sz="1200" b="1" dirty="0" smtClean="0">
                          <a:solidFill>
                            <a:srgbClr val="385D8A"/>
                          </a:solidFill>
                          <a:latin typeface="Arial Narrow" pitchFamily="34" charset="0"/>
                          <a:ea typeface="Calibri"/>
                          <a:cs typeface="Times New Roman"/>
                        </a:rPr>
                        <a:t> </a:t>
                      </a: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02201">
                <a:tc vMerge="1">
                  <a:txBody>
                    <a:bodyPr/>
                    <a:lstStyle/>
                    <a:p>
                      <a:endParaRPr lang="es-MX"/>
                    </a:p>
                  </a:txBody>
                  <a:tcPr/>
                </a:tc>
                <a:tc>
                  <a:txBody>
                    <a:bodyPr/>
                    <a:lstStyle/>
                    <a:p>
                      <a:pPr algn="ctr">
                        <a:lnSpc>
                          <a:spcPct val="115000"/>
                        </a:lnSpc>
                        <a:spcAft>
                          <a:spcPts val="1000"/>
                        </a:spcAft>
                      </a:pPr>
                      <a:r>
                        <a:rPr lang="es-MX" sz="1200" dirty="0" smtClean="0">
                          <a:latin typeface="Arial Narrow" pitchFamily="34" charset="0"/>
                          <a:ea typeface="Calibri"/>
                          <a:cs typeface="Times New Roman"/>
                        </a:rPr>
                        <a:t>¿De que están hechos los globos</a:t>
                      </a:r>
                      <a:r>
                        <a:rPr lang="es-MX" sz="1200" baseline="0" dirty="0" smtClean="0">
                          <a:latin typeface="Arial Narrow" pitchFamily="34" charset="0"/>
                          <a:ea typeface="Calibri"/>
                          <a:cs typeface="Times New Roman"/>
                        </a:rPr>
                        <a:t>?</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0" i="0" kern="1200" dirty="0" smtClean="0">
                          <a:solidFill>
                            <a:schemeClr val="tx1"/>
                          </a:solidFill>
                          <a:latin typeface="Arial Narrow" pitchFamily="34" charset="0"/>
                          <a:ea typeface="+mn-ea"/>
                          <a:cs typeface="+mn-cs"/>
                        </a:rPr>
                        <a:t>Generalmente están hechos de látex o papel aluminio. ... El globo compuesto de 50% de látex es un juguete o elemento de decoración ecológico porque es biodegradable. Un globo de 75% de látex tarda en biodegradarse unos 10 años, igual que una hoja de roble</a:t>
                      </a:r>
                      <a:r>
                        <a:rPr lang="es-MX" sz="1800" b="0" i="0" kern="1200" dirty="0" smtClean="0">
                          <a:solidFill>
                            <a:schemeClr val="tx1"/>
                          </a:solidFill>
                          <a:latin typeface="+mn-lt"/>
                          <a:ea typeface="+mn-ea"/>
                          <a:cs typeface="+mn-cs"/>
                        </a:rPr>
                        <a:t>.</a:t>
                      </a:r>
                    </a:p>
                    <a:p>
                      <a:pPr algn="just">
                        <a:lnSpc>
                          <a:spcPct val="115000"/>
                        </a:lnSpc>
                        <a:spcAft>
                          <a:spcPts val="1000"/>
                        </a:spcAft>
                      </a:pPr>
                      <a:r>
                        <a:rPr lang="es-MX" sz="1200" dirty="0" smtClean="0">
                          <a:latin typeface="Arial Narrow" pitchFamily="34" charset="0"/>
                          <a:ea typeface="Calibri"/>
                          <a:cs typeface="Times New Roman"/>
                          <a:hlinkClick r:id="rId3"/>
                        </a:rPr>
                        <a:t>https://www.20minutos.es/noticia/436398/0/proceso/fabricacion/globos/</a:t>
                      </a:r>
                      <a:r>
                        <a:rPr lang="es-MX" sz="1200" dirty="0" smtClean="0">
                          <a:latin typeface="Arial Narrow" pitchFamily="34" charset="0"/>
                          <a:ea typeface="Calibri"/>
                          <a:cs typeface="Times New Roman"/>
                        </a:rPr>
                        <a:t> </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02201">
                <a:tc vMerge="1">
                  <a:txBody>
                    <a:bodyPr/>
                    <a:lstStyle/>
                    <a:p>
                      <a:endParaRPr lang="es-MX"/>
                    </a:p>
                  </a:txBody>
                  <a:tcPr/>
                </a:tc>
                <a:tc>
                  <a:txBody>
                    <a:bodyPr/>
                    <a:lstStyle/>
                    <a:p>
                      <a:pPr algn="ctr">
                        <a:lnSpc>
                          <a:spcPct val="115000"/>
                        </a:lnSpc>
                        <a:spcAft>
                          <a:spcPts val="1000"/>
                        </a:spcAft>
                      </a:pPr>
                      <a:r>
                        <a:rPr lang="es-MX" sz="1200" dirty="0" smtClean="0">
                          <a:latin typeface="Arial Narrow" pitchFamily="34" charset="0"/>
                          <a:ea typeface="Calibri"/>
                          <a:cs typeface="Times New Roman"/>
                        </a:rPr>
                        <a:t>¿Cómo atraen</a:t>
                      </a:r>
                      <a:r>
                        <a:rPr lang="es-MX" sz="1200" baseline="0" dirty="0" smtClean="0">
                          <a:latin typeface="Arial Narrow" pitchFamily="34" charset="0"/>
                          <a:ea typeface="Calibri"/>
                          <a:cs typeface="Times New Roman"/>
                        </a:rPr>
                        <a:t> energía los globos?</a:t>
                      </a:r>
                      <a:endParaRPr lang="es-MX" sz="120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MX" sz="1200" b="0" i="0" kern="1200" dirty="0" smtClean="0">
                          <a:solidFill>
                            <a:schemeClr val="tx1"/>
                          </a:solidFill>
                          <a:latin typeface="Arial Narrow" pitchFamily="34" charset="0"/>
                          <a:ea typeface="+mn-ea"/>
                          <a:cs typeface="+mn-cs"/>
                        </a:rPr>
                        <a:t>Cuando frotas el globo en tu cabello, algunos de los electrones se desprenden y quedan adheridos al globo. Los electrones tienen una carga eléctrica negativa ( - ), de modo que el globo tendrá una carga negativa.</a:t>
                      </a:r>
                    </a:p>
                    <a:p>
                      <a:pPr algn="just">
                        <a:lnSpc>
                          <a:spcPct val="115000"/>
                        </a:lnSpc>
                        <a:spcAft>
                          <a:spcPts val="1000"/>
                        </a:spcAft>
                      </a:pPr>
                      <a:r>
                        <a:rPr lang="es-MX" sz="1200" b="0" i="0" kern="1200" dirty="0" smtClean="0">
                          <a:solidFill>
                            <a:schemeClr val="tx1"/>
                          </a:solidFill>
                          <a:latin typeface="Arial Narrow" pitchFamily="34" charset="0"/>
                          <a:ea typeface="+mn-ea"/>
                          <a:cs typeface="+mn-cs"/>
                          <a:hlinkClick r:id="rId4"/>
                        </a:rPr>
                        <a:t>https://spaceplace.nasa.gov/ion-balloons/sp/</a:t>
                      </a:r>
                      <a:r>
                        <a:rPr lang="es-MX" sz="1200" b="0" i="0" kern="1200" dirty="0" smtClean="0">
                          <a:solidFill>
                            <a:schemeClr val="tx1"/>
                          </a:solidFill>
                          <a:latin typeface="Arial Narrow" pitchFamily="34" charset="0"/>
                          <a:ea typeface="+mn-ea"/>
                          <a:cs typeface="+mn-cs"/>
                        </a:rPr>
                        <a:t> </a:t>
                      </a:r>
                    </a:p>
                    <a:p>
                      <a:pPr algn="just">
                        <a:lnSpc>
                          <a:spcPct val="115000"/>
                        </a:lnSpc>
                        <a:spcAft>
                          <a:spcPts val="1000"/>
                        </a:spcAft>
                      </a:pPr>
                      <a:endParaRPr lang="es-MX" sz="1200" b="0" dirty="0">
                        <a:latin typeface="Arial Narrow" pitchFamily="34" charset="0"/>
                        <a:ea typeface="Calibri"/>
                        <a:cs typeface="Times New Roman"/>
                      </a:endParaRPr>
                    </a:p>
                  </a:txBody>
                  <a:tcPr marL="27764" marR="27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4337" name="Text Box 1"/>
          <p:cNvSpPr txBox="1">
            <a:spLocks noChangeArrowheads="1"/>
          </p:cNvSpPr>
          <p:nvPr/>
        </p:nvSpPr>
        <p:spPr bwMode="auto">
          <a:xfrm>
            <a:off x="3127673" y="66328"/>
            <a:ext cx="28844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2000" b="0" i="0" u="none" strike="noStrike" cap="none" normalizeH="0" baseline="0" smtClean="0">
                <a:ln>
                  <a:noFill/>
                </a:ln>
                <a:solidFill>
                  <a:schemeClr val="tx1"/>
                </a:solidFill>
                <a:effectLst/>
                <a:latin typeface="Cooper Black" pitchFamily="18" charset="0"/>
                <a:cs typeface="Arial" pitchFamily="34" charset="0"/>
              </a:rPr>
              <a:t>Un Globo Eléctrico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Imagen" descr="May2.png"/>
          <p:cNvPicPr>
            <a:picLocks noChangeAspect="1"/>
          </p:cNvPicPr>
          <p:nvPr/>
        </p:nvPicPr>
        <p:blipFill>
          <a:blip r:embed="rId5" cstate="print"/>
          <a:stretch>
            <a:fillRect/>
          </a:stretch>
        </p:blipFill>
        <p:spPr>
          <a:xfrm>
            <a:off x="6767736" y="4941168"/>
            <a:ext cx="2376264" cy="19168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rgbClr val="F169D7">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Triángulo rectángulo"/>
          <p:cNvSpPr/>
          <p:nvPr/>
        </p:nvSpPr>
        <p:spPr>
          <a:xfrm rot="16200000">
            <a:off x="3235288" y="949288"/>
            <a:ext cx="3861048" cy="7956376"/>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6 Imagen" descr="d28fa82c-e1b9-44ba-9127-22e3827131da.jpg"/>
          <p:cNvPicPr>
            <a:picLocks noChangeAspect="1"/>
          </p:cNvPicPr>
          <p:nvPr/>
        </p:nvPicPr>
        <p:blipFill>
          <a:blip r:embed="rId2" cstate="print"/>
          <a:stretch>
            <a:fillRect/>
          </a:stretch>
        </p:blipFill>
        <p:spPr>
          <a:xfrm>
            <a:off x="4644008" y="332656"/>
            <a:ext cx="4248472" cy="5832648"/>
          </a:xfrm>
          <a:prstGeom prst="rect">
            <a:avLst/>
          </a:prstGeom>
        </p:spPr>
      </p:pic>
      <p:sp>
        <p:nvSpPr>
          <p:cNvPr id="13313" name="Text Box 1"/>
          <p:cNvSpPr txBox="1">
            <a:spLocks noChangeArrowheads="1"/>
          </p:cNvSpPr>
          <p:nvPr/>
        </p:nvSpPr>
        <p:spPr bwMode="auto">
          <a:xfrm>
            <a:off x="569913" y="908721"/>
            <a:ext cx="3570039" cy="5860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MX" b="1" i="0" u="none" strike="noStrike" cap="none" normalizeH="0" baseline="0" dirty="0" smtClean="0">
                <a:ln>
                  <a:noFill/>
                </a:ln>
                <a:solidFill>
                  <a:schemeClr val="tx1"/>
                </a:solidFill>
                <a:effectLst/>
                <a:latin typeface="Arial Narrow" pitchFamily="34" charset="0"/>
                <a:cs typeface="Arial" pitchFamily="34" charset="0"/>
              </a:rPr>
              <a:t>Materiales:</a:t>
            </a:r>
            <a:r>
              <a:rPr kumimoji="0" lang="es-MX" b="0" i="0" u="none" strike="noStrike" cap="none" normalizeH="0" baseline="0" dirty="0" smtClean="0">
                <a:ln>
                  <a:noFill/>
                </a:ln>
                <a:solidFill>
                  <a:schemeClr val="tx1"/>
                </a:solidFill>
                <a:effectLst/>
                <a:latin typeface="Arial Narrow" pitchFamily="34" charset="0"/>
                <a:cs typeface="Arial" pitchFamily="34" charset="0"/>
              </a:rPr>
              <a:t> un plato o una bolsa de plástico, un globo, un popote, agua, jabón líquido.</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MX" b="0" i="0" u="none" strike="noStrike" cap="none" normalizeH="0" baseline="0" dirty="0" smtClean="0">
                <a:ln>
                  <a:noFill/>
                </a:ln>
                <a:solidFill>
                  <a:schemeClr val="tx1"/>
                </a:solidFill>
                <a:effectLst/>
                <a:latin typeface="Arial Narrow" pitchFamily="34" charset="0"/>
                <a:cs typeface="Arial" pitchFamily="34" charset="0"/>
              </a:rPr>
              <a:t>Comenzamos combinando un poco de jabón con agua y con ayuda del popote hicimos unas burbujas encima del plato o la bolsa de plástico inflamos el globo y fuimos moviendo la burbuja con ayuda del globo, a mí se me hizo algo difícil ya que al tratar de mover la burbuja esta se reventaba rápidamente pero si la logre mover un poco.</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1115</Words>
  <Application>Microsoft Office PowerPoint</Application>
  <PresentationFormat>Presentación en pantalla (4:3)</PresentationFormat>
  <Paragraphs>113</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Judith</dc:creator>
  <cp:lastModifiedBy>Judith</cp:lastModifiedBy>
  <cp:revision>34</cp:revision>
  <dcterms:created xsi:type="dcterms:W3CDTF">2021-06-12T04:41:02Z</dcterms:created>
  <dcterms:modified xsi:type="dcterms:W3CDTF">2021-06-12T08:31:20Z</dcterms:modified>
</cp:coreProperties>
</file>