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2" r:id="rId4"/>
    <p:sldId id="261" r:id="rId5"/>
    <p:sldId id="260" r:id="rId6"/>
    <p:sldId id="263" r:id="rId7"/>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A2E3"/>
    <a:srgbClr val="E3D0F1"/>
    <a:srgbClr val="5423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heme" Target="theme/theme1.xml" /><Relationship Id="rId5" Type="http://schemas.openxmlformats.org/officeDocument/2006/relationships/slide" Target="slides/slide4.xml" /><Relationship Id="rId10"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0C0F3-AEB9-8D49-B6C8-1A010632B948}" type="datetimeFigureOut">
              <a:rPr lang="es-US" smtClean="0"/>
              <a:t>6/13/2021</a:t>
            </a:fld>
            <a:endParaRPr lang="es-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EA230-3D9F-DF40-88C6-49284ABBBA27}" type="slidenum">
              <a:rPr lang="es-US" smtClean="0"/>
              <a:t>‹Nº›</a:t>
            </a:fld>
            <a:endParaRPr lang="es-US"/>
          </a:p>
        </p:txBody>
      </p:sp>
    </p:spTree>
    <p:extLst>
      <p:ext uri="{BB962C8B-B14F-4D97-AF65-F5344CB8AC3E}">
        <p14:creationId xmlns:p14="http://schemas.microsoft.com/office/powerpoint/2010/main" val="455296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5"/>
          </p:nvPr>
        </p:nvSpPr>
        <p:spPr/>
        <p:txBody>
          <a:bodyPr/>
          <a:lstStyle/>
          <a:p>
            <a:fld id="{FE9EA230-3D9F-DF40-88C6-49284ABBBA27}" type="slidenum">
              <a:rPr lang="es-US" smtClean="0"/>
              <a:t>2</a:t>
            </a:fld>
            <a:endParaRPr lang="es-US"/>
          </a:p>
        </p:txBody>
      </p:sp>
    </p:spTree>
    <p:extLst>
      <p:ext uri="{BB962C8B-B14F-4D97-AF65-F5344CB8AC3E}">
        <p14:creationId xmlns:p14="http://schemas.microsoft.com/office/powerpoint/2010/main" val="409332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5"/>
          </p:nvPr>
        </p:nvSpPr>
        <p:spPr/>
        <p:txBody>
          <a:bodyPr/>
          <a:lstStyle/>
          <a:p>
            <a:fld id="{FE9EA230-3D9F-DF40-88C6-49284ABBBA27}" type="slidenum">
              <a:rPr lang="es-US" smtClean="0"/>
              <a:t>3</a:t>
            </a:fld>
            <a:endParaRPr lang="es-US"/>
          </a:p>
        </p:txBody>
      </p:sp>
    </p:spTree>
    <p:extLst>
      <p:ext uri="{BB962C8B-B14F-4D97-AF65-F5344CB8AC3E}">
        <p14:creationId xmlns:p14="http://schemas.microsoft.com/office/powerpoint/2010/main" val="4093321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5"/>
          </p:nvPr>
        </p:nvSpPr>
        <p:spPr/>
        <p:txBody>
          <a:bodyPr/>
          <a:lstStyle/>
          <a:p>
            <a:fld id="{FE9EA230-3D9F-DF40-88C6-49284ABBBA27}" type="slidenum">
              <a:rPr lang="es-US" smtClean="0"/>
              <a:t>4</a:t>
            </a:fld>
            <a:endParaRPr lang="es-US"/>
          </a:p>
        </p:txBody>
      </p:sp>
    </p:spTree>
    <p:extLst>
      <p:ext uri="{BB962C8B-B14F-4D97-AF65-F5344CB8AC3E}">
        <p14:creationId xmlns:p14="http://schemas.microsoft.com/office/powerpoint/2010/main" val="4093321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5"/>
          </p:nvPr>
        </p:nvSpPr>
        <p:spPr/>
        <p:txBody>
          <a:bodyPr/>
          <a:lstStyle/>
          <a:p>
            <a:fld id="{FE9EA230-3D9F-DF40-88C6-49284ABBBA27}" type="slidenum">
              <a:rPr lang="es-US" smtClean="0"/>
              <a:t>5</a:t>
            </a:fld>
            <a:endParaRPr lang="es-US"/>
          </a:p>
        </p:txBody>
      </p:sp>
    </p:spTree>
    <p:extLst>
      <p:ext uri="{BB962C8B-B14F-4D97-AF65-F5344CB8AC3E}">
        <p14:creationId xmlns:p14="http://schemas.microsoft.com/office/powerpoint/2010/main" val="4093321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5"/>
          </p:nvPr>
        </p:nvSpPr>
        <p:spPr/>
        <p:txBody>
          <a:bodyPr/>
          <a:lstStyle/>
          <a:p>
            <a:fld id="{FE9EA230-3D9F-DF40-88C6-49284ABBBA27}" type="slidenum">
              <a:rPr lang="es-US" smtClean="0"/>
              <a:t>6</a:t>
            </a:fld>
            <a:endParaRPr lang="es-US"/>
          </a:p>
        </p:txBody>
      </p:sp>
    </p:spTree>
    <p:extLst>
      <p:ext uri="{BB962C8B-B14F-4D97-AF65-F5344CB8AC3E}">
        <p14:creationId xmlns:p14="http://schemas.microsoft.com/office/powerpoint/2010/main" val="4093321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548FB5-A93F-F145-91AA-B5E4C56DF2C7}"/>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US"/>
          </a:p>
        </p:txBody>
      </p:sp>
      <p:sp>
        <p:nvSpPr>
          <p:cNvPr id="3" name="Subtítulo 2">
            <a:extLst>
              <a:ext uri="{FF2B5EF4-FFF2-40B4-BE49-F238E27FC236}">
                <a16:creationId xmlns:a16="http://schemas.microsoft.com/office/drawing/2014/main" id="{8EAD767D-480D-204F-B045-72028B98D2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US"/>
          </a:p>
        </p:txBody>
      </p:sp>
      <p:sp>
        <p:nvSpPr>
          <p:cNvPr id="4" name="Marcador de fecha 3">
            <a:extLst>
              <a:ext uri="{FF2B5EF4-FFF2-40B4-BE49-F238E27FC236}">
                <a16:creationId xmlns:a16="http://schemas.microsoft.com/office/drawing/2014/main" id="{3BA0121F-D4F2-3E4F-8D64-6E9FA4694FFB}"/>
              </a:ext>
            </a:extLst>
          </p:cNvPr>
          <p:cNvSpPr>
            <a:spLocks noGrp="1"/>
          </p:cNvSpPr>
          <p:nvPr>
            <p:ph type="dt" sz="half" idx="10"/>
          </p:nvPr>
        </p:nvSpPr>
        <p:spPr/>
        <p:txBody>
          <a:bodyPr/>
          <a:lstStyle/>
          <a:p>
            <a:fld id="{4BE80F7D-A088-4F46-AD6A-CBCFDEF44FC1}" type="datetimeFigureOut">
              <a:rPr lang="es-US" smtClean="0"/>
              <a:t>6/13/2021</a:t>
            </a:fld>
            <a:endParaRPr lang="es-US"/>
          </a:p>
        </p:txBody>
      </p:sp>
      <p:sp>
        <p:nvSpPr>
          <p:cNvPr id="5" name="Marcador de pie de página 4">
            <a:extLst>
              <a:ext uri="{FF2B5EF4-FFF2-40B4-BE49-F238E27FC236}">
                <a16:creationId xmlns:a16="http://schemas.microsoft.com/office/drawing/2014/main" id="{F4C1177C-5CEB-9042-A308-858D92CEAC6A}"/>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653D9DAC-7291-014F-9A1E-9E357B989220}"/>
              </a:ext>
            </a:extLst>
          </p:cNvPr>
          <p:cNvSpPr>
            <a:spLocks noGrp="1"/>
          </p:cNvSpPr>
          <p:nvPr>
            <p:ph type="sldNum" sz="quarter" idx="12"/>
          </p:nvPr>
        </p:nvSpPr>
        <p:spPr/>
        <p:txBody>
          <a:bodyPr/>
          <a:lstStyle/>
          <a:p>
            <a:fld id="{846AE16A-DA3A-864C-A355-D47B14781F15}" type="slidenum">
              <a:rPr lang="es-US" smtClean="0"/>
              <a:t>‹Nº›</a:t>
            </a:fld>
            <a:endParaRPr lang="es-US"/>
          </a:p>
        </p:txBody>
      </p:sp>
    </p:spTree>
    <p:extLst>
      <p:ext uri="{BB962C8B-B14F-4D97-AF65-F5344CB8AC3E}">
        <p14:creationId xmlns:p14="http://schemas.microsoft.com/office/powerpoint/2010/main" val="2404910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2B4CAD-8E6B-5944-90C8-E92D94372DE2}"/>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texto vertical 2">
            <a:extLst>
              <a:ext uri="{FF2B5EF4-FFF2-40B4-BE49-F238E27FC236}">
                <a16:creationId xmlns:a16="http://schemas.microsoft.com/office/drawing/2014/main" id="{49D53E47-F239-FD40-A948-7A82D3633CC9}"/>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6B611424-F458-BB42-940C-3609434FBAE2}"/>
              </a:ext>
            </a:extLst>
          </p:cNvPr>
          <p:cNvSpPr>
            <a:spLocks noGrp="1"/>
          </p:cNvSpPr>
          <p:nvPr>
            <p:ph type="dt" sz="half" idx="10"/>
          </p:nvPr>
        </p:nvSpPr>
        <p:spPr/>
        <p:txBody>
          <a:bodyPr/>
          <a:lstStyle/>
          <a:p>
            <a:fld id="{4BE80F7D-A088-4F46-AD6A-CBCFDEF44FC1}" type="datetimeFigureOut">
              <a:rPr lang="es-US" smtClean="0"/>
              <a:t>6/13/2021</a:t>
            </a:fld>
            <a:endParaRPr lang="es-US"/>
          </a:p>
        </p:txBody>
      </p:sp>
      <p:sp>
        <p:nvSpPr>
          <p:cNvPr id="5" name="Marcador de pie de página 4">
            <a:extLst>
              <a:ext uri="{FF2B5EF4-FFF2-40B4-BE49-F238E27FC236}">
                <a16:creationId xmlns:a16="http://schemas.microsoft.com/office/drawing/2014/main" id="{8E6A55CB-923D-DD41-B051-FCDF3EAF29D9}"/>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8EAB66B9-CEB6-524B-8728-9C490F3BB9FC}"/>
              </a:ext>
            </a:extLst>
          </p:cNvPr>
          <p:cNvSpPr>
            <a:spLocks noGrp="1"/>
          </p:cNvSpPr>
          <p:nvPr>
            <p:ph type="sldNum" sz="quarter" idx="12"/>
          </p:nvPr>
        </p:nvSpPr>
        <p:spPr/>
        <p:txBody>
          <a:bodyPr/>
          <a:lstStyle/>
          <a:p>
            <a:fld id="{846AE16A-DA3A-864C-A355-D47B14781F15}" type="slidenum">
              <a:rPr lang="es-US" smtClean="0"/>
              <a:t>‹Nº›</a:t>
            </a:fld>
            <a:endParaRPr lang="es-US"/>
          </a:p>
        </p:txBody>
      </p:sp>
    </p:spTree>
    <p:extLst>
      <p:ext uri="{BB962C8B-B14F-4D97-AF65-F5344CB8AC3E}">
        <p14:creationId xmlns:p14="http://schemas.microsoft.com/office/powerpoint/2010/main" val="2124000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CE8B0B-3213-DD40-8A5A-4B9C5A2FE80B}"/>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US"/>
          </a:p>
        </p:txBody>
      </p:sp>
      <p:sp>
        <p:nvSpPr>
          <p:cNvPr id="3" name="Marcador de texto vertical 2">
            <a:extLst>
              <a:ext uri="{FF2B5EF4-FFF2-40B4-BE49-F238E27FC236}">
                <a16:creationId xmlns:a16="http://schemas.microsoft.com/office/drawing/2014/main" id="{8696ED4C-2EB6-4646-B88D-712DE6294A97}"/>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A797A32A-D62E-2744-B2D3-7F5530CAAD45}"/>
              </a:ext>
            </a:extLst>
          </p:cNvPr>
          <p:cNvSpPr>
            <a:spLocks noGrp="1"/>
          </p:cNvSpPr>
          <p:nvPr>
            <p:ph type="dt" sz="half" idx="10"/>
          </p:nvPr>
        </p:nvSpPr>
        <p:spPr/>
        <p:txBody>
          <a:bodyPr/>
          <a:lstStyle/>
          <a:p>
            <a:fld id="{4BE80F7D-A088-4F46-AD6A-CBCFDEF44FC1}" type="datetimeFigureOut">
              <a:rPr lang="es-US" smtClean="0"/>
              <a:t>6/13/2021</a:t>
            </a:fld>
            <a:endParaRPr lang="es-US"/>
          </a:p>
        </p:txBody>
      </p:sp>
      <p:sp>
        <p:nvSpPr>
          <p:cNvPr id="5" name="Marcador de pie de página 4">
            <a:extLst>
              <a:ext uri="{FF2B5EF4-FFF2-40B4-BE49-F238E27FC236}">
                <a16:creationId xmlns:a16="http://schemas.microsoft.com/office/drawing/2014/main" id="{9EA0780A-72B9-3449-A147-8FA069B300F0}"/>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78336E48-FA10-AC4C-A1AE-FCC0ED59501C}"/>
              </a:ext>
            </a:extLst>
          </p:cNvPr>
          <p:cNvSpPr>
            <a:spLocks noGrp="1"/>
          </p:cNvSpPr>
          <p:nvPr>
            <p:ph type="sldNum" sz="quarter" idx="12"/>
          </p:nvPr>
        </p:nvSpPr>
        <p:spPr/>
        <p:txBody>
          <a:bodyPr/>
          <a:lstStyle/>
          <a:p>
            <a:fld id="{846AE16A-DA3A-864C-A355-D47B14781F15}" type="slidenum">
              <a:rPr lang="es-US" smtClean="0"/>
              <a:t>‹Nº›</a:t>
            </a:fld>
            <a:endParaRPr lang="es-US"/>
          </a:p>
        </p:txBody>
      </p:sp>
    </p:spTree>
    <p:extLst>
      <p:ext uri="{BB962C8B-B14F-4D97-AF65-F5344CB8AC3E}">
        <p14:creationId xmlns:p14="http://schemas.microsoft.com/office/powerpoint/2010/main" val="193868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17BBEE-A0EE-1C4D-9353-929B41332A4E}"/>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F4A9FFB8-018C-3D46-A163-827EDF155B1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ED05D503-ACB5-2A4D-A6F6-748303657FAD}"/>
              </a:ext>
            </a:extLst>
          </p:cNvPr>
          <p:cNvSpPr>
            <a:spLocks noGrp="1"/>
          </p:cNvSpPr>
          <p:nvPr>
            <p:ph type="dt" sz="half" idx="10"/>
          </p:nvPr>
        </p:nvSpPr>
        <p:spPr/>
        <p:txBody>
          <a:bodyPr/>
          <a:lstStyle/>
          <a:p>
            <a:fld id="{4BE80F7D-A088-4F46-AD6A-CBCFDEF44FC1}" type="datetimeFigureOut">
              <a:rPr lang="es-US" smtClean="0"/>
              <a:t>6/13/2021</a:t>
            </a:fld>
            <a:endParaRPr lang="es-US"/>
          </a:p>
        </p:txBody>
      </p:sp>
      <p:sp>
        <p:nvSpPr>
          <p:cNvPr id="5" name="Marcador de pie de página 4">
            <a:extLst>
              <a:ext uri="{FF2B5EF4-FFF2-40B4-BE49-F238E27FC236}">
                <a16:creationId xmlns:a16="http://schemas.microsoft.com/office/drawing/2014/main" id="{10E36057-A2EF-C443-9D0C-86E440320540}"/>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89E1AF55-8A6D-304C-B974-3CAC57F0FCD5}"/>
              </a:ext>
            </a:extLst>
          </p:cNvPr>
          <p:cNvSpPr>
            <a:spLocks noGrp="1"/>
          </p:cNvSpPr>
          <p:nvPr>
            <p:ph type="sldNum" sz="quarter" idx="12"/>
          </p:nvPr>
        </p:nvSpPr>
        <p:spPr/>
        <p:txBody>
          <a:bodyPr/>
          <a:lstStyle/>
          <a:p>
            <a:fld id="{846AE16A-DA3A-864C-A355-D47B14781F15}" type="slidenum">
              <a:rPr lang="es-US" smtClean="0"/>
              <a:t>‹Nº›</a:t>
            </a:fld>
            <a:endParaRPr lang="es-US"/>
          </a:p>
        </p:txBody>
      </p:sp>
    </p:spTree>
    <p:extLst>
      <p:ext uri="{BB962C8B-B14F-4D97-AF65-F5344CB8AC3E}">
        <p14:creationId xmlns:p14="http://schemas.microsoft.com/office/powerpoint/2010/main" val="1649746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B68F3E-E8CA-EC4C-9B55-2F6ADC372D47}"/>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5A17098C-B331-874C-B21D-FDDDDD8C5C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38EC4760-B705-274F-99C6-1B06C13E5AD7}"/>
              </a:ext>
            </a:extLst>
          </p:cNvPr>
          <p:cNvSpPr>
            <a:spLocks noGrp="1"/>
          </p:cNvSpPr>
          <p:nvPr>
            <p:ph type="dt" sz="half" idx="10"/>
          </p:nvPr>
        </p:nvSpPr>
        <p:spPr/>
        <p:txBody>
          <a:bodyPr/>
          <a:lstStyle/>
          <a:p>
            <a:fld id="{4BE80F7D-A088-4F46-AD6A-CBCFDEF44FC1}" type="datetimeFigureOut">
              <a:rPr lang="es-US" smtClean="0"/>
              <a:t>6/13/2021</a:t>
            </a:fld>
            <a:endParaRPr lang="es-US"/>
          </a:p>
        </p:txBody>
      </p:sp>
      <p:sp>
        <p:nvSpPr>
          <p:cNvPr id="5" name="Marcador de pie de página 4">
            <a:extLst>
              <a:ext uri="{FF2B5EF4-FFF2-40B4-BE49-F238E27FC236}">
                <a16:creationId xmlns:a16="http://schemas.microsoft.com/office/drawing/2014/main" id="{39122287-4F0E-7D4D-B6D1-137DBB3769F2}"/>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E12012CB-BC73-EA4C-B782-0C08CA4122D0}"/>
              </a:ext>
            </a:extLst>
          </p:cNvPr>
          <p:cNvSpPr>
            <a:spLocks noGrp="1"/>
          </p:cNvSpPr>
          <p:nvPr>
            <p:ph type="sldNum" sz="quarter" idx="12"/>
          </p:nvPr>
        </p:nvSpPr>
        <p:spPr/>
        <p:txBody>
          <a:bodyPr/>
          <a:lstStyle/>
          <a:p>
            <a:fld id="{846AE16A-DA3A-864C-A355-D47B14781F15}" type="slidenum">
              <a:rPr lang="es-US" smtClean="0"/>
              <a:t>‹Nº›</a:t>
            </a:fld>
            <a:endParaRPr lang="es-US"/>
          </a:p>
        </p:txBody>
      </p:sp>
    </p:spTree>
    <p:extLst>
      <p:ext uri="{BB962C8B-B14F-4D97-AF65-F5344CB8AC3E}">
        <p14:creationId xmlns:p14="http://schemas.microsoft.com/office/powerpoint/2010/main" val="378098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763F1F-E45E-E54C-9751-E205C4882B08}"/>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53D06F45-73F3-3E46-8B8E-E3D5CDAE2645}"/>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contenido 3">
            <a:extLst>
              <a:ext uri="{FF2B5EF4-FFF2-40B4-BE49-F238E27FC236}">
                <a16:creationId xmlns:a16="http://schemas.microsoft.com/office/drawing/2014/main" id="{F9407376-122F-BE48-BC9A-74D964EA7911}"/>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5" name="Marcador de fecha 4">
            <a:extLst>
              <a:ext uri="{FF2B5EF4-FFF2-40B4-BE49-F238E27FC236}">
                <a16:creationId xmlns:a16="http://schemas.microsoft.com/office/drawing/2014/main" id="{B1049F74-1175-3046-86FC-B31C8D6E7451}"/>
              </a:ext>
            </a:extLst>
          </p:cNvPr>
          <p:cNvSpPr>
            <a:spLocks noGrp="1"/>
          </p:cNvSpPr>
          <p:nvPr>
            <p:ph type="dt" sz="half" idx="10"/>
          </p:nvPr>
        </p:nvSpPr>
        <p:spPr/>
        <p:txBody>
          <a:bodyPr/>
          <a:lstStyle/>
          <a:p>
            <a:fld id="{4BE80F7D-A088-4F46-AD6A-CBCFDEF44FC1}" type="datetimeFigureOut">
              <a:rPr lang="es-US" smtClean="0"/>
              <a:t>6/13/2021</a:t>
            </a:fld>
            <a:endParaRPr lang="es-US"/>
          </a:p>
        </p:txBody>
      </p:sp>
      <p:sp>
        <p:nvSpPr>
          <p:cNvPr id="6" name="Marcador de pie de página 5">
            <a:extLst>
              <a:ext uri="{FF2B5EF4-FFF2-40B4-BE49-F238E27FC236}">
                <a16:creationId xmlns:a16="http://schemas.microsoft.com/office/drawing/2014/main" id="{6E7E985F-8BE1-5947-9823-ED07A0775237}"/>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70FAD705-ED4F-7A48-A98C-DA68CD8589EF}"/>
              </a:ext>
            </a:extLst>
          </p:cNvPr>
          <p:cNvSpPr>
            <a:spLocks noGrp="1"/>
          </p:cNvSpPr>
          <p:nvPr>
            <p:ph type="sldNum" sz="quarter" idx="12"/>
          </p:nvPr>
        </p:nvSpPr>
        <p:spPr/>
        <p:txBody>
          <a:bodyPr/>
          <a:lstStyle/>
          <a:p>
            <a:fld id="{846AE16A-DA3A-864C-A355-D47B14781F15}" type="slidenum">
              <a:rPr lang="es-US" smtClean="0"/>
              <a:t>‹Nº›</a:t>
            </a:fld>
            <a:endParaRPr lang="es-US"/>
          </a:p>
        </p:txBody>
      </p:sp>
    </p:spTree>
    <p:extLst>
      <p:ext uri="{BB962C8B-B14F-4D97-AF65-F5344CB8AC3E}">
        <p14:creationId xmlns:p14="http://schemas.microsoft.com/office/powerpoint/2010/main" val="92616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0618C9-168B-0D46-ABE3-EFC264F8AFBF}"/>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246E2BAB-C08D-2745-B1AB-4110E053D0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0CA8FAC8-FBE6-9B43-A49F-1AC78DB9309C}"/>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5" name="Marcador de texto 4">
            <a:extLst>
              <a:ext uri="{FF2B5EF4-FFF2-40B4-BE49-F238E27FC236}">
                <a16:creationId xmlns:a16="http://schemas.microsoft.com/office/drawing/2014/main" id="{33FBF0E3-94F8-8F49-8D43-E69BE0C5FB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BBE8AAF5-07E8-5D49-8CF6-896AAA175B0C}"/>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7" name="Marcador de fecha 6">
            <a:extLst>
              <a:ext uri="{FF2B5EF4-FFF2-40B4-BE49-F238E27FC236}">
                <a16:creationId xmlns:a16="http://schemas.microsoft.com/office/drawing/2014/main" id="{2B25270E-72CA-2D45-B0E8-879036EBCE27}"/>
              </a:ext>
            </a:extLst>
          </p:cNvPr>
          <p:cNvSpPr>
            <a:spLocks noGrp="1"/>
          </p:cNvSpPr>
          <p:nvPr>
            <p:ph type="dt" sz="half" idx="10"/>
          </p:nvPr>
        </p:nvSpPr>
        <p:spPr/>
        <p:txBody>
          <a:bodyPr/>
          <a:lstStyle/>
          <a:p>
            <a:fld id="{4BE80F7D-A088-4F46-AD6A-CBCFDEF44FC1}" type="datetimeFigureOut">
              <a:rPr lang="es-US" smtClean="0"/>
              <a:t>6/13/2021</a:t>
            </a:fld>
            <a:endParaRPr lang="es-US"/>
          </a:p>
        </p:txBody>
      </p:sp>
      <p:sp>
        <p:nvSpPr>
          <p:cNvPr id="8" name="Marcador de pie de página 7">
            <a:extLst>
              <a:ext uri="{FF2B5EF4-FFF2-40B4-BE49-F238E27FC236}">
                <a16:creationId xmlns:a16="http://schemas.microsoft.com/office/drawing/2014/main" id="{64558D2F-41E2-8A4C-9FC0-42685021C894}"/>
              </a:ext>
            </a:extLst>
          </p:cNvPr>
          <p:cNvSpPr>
            <a:spLocks noGrp="1"/>
          </p:cNvSpPr>
          <p:nvPr>
            <p:ph type="ftr" sz="quarter" idx="11"/>
          </p:nvPr>
        </p:nvSpPr>
        <p:spPr/>
        <p:txBody>
          <a:bodyPr/>
          <a:lstStyle/>
          <a:p>
            <a:endParaRPr lang="es-US"/>
          </a:p>
        </p:txBody>
      </p:sp>
      <p:sp>
        <p:nvSpPr>
          <p:cNvPr id="9" name="Marcador de número de diapositiva 8">
            <a:extLst>
              <a:ext uri="{FF2B5EF4-FFF2-40B4-BE49-F238E27FC236}">
                <a16:creationId xmlns:a16="http://schemas.microsoft.com/office/drawing/2014/main" id="{D0220208-52FB-6147-BD4B-F77CE1FDFC10}"/>
              </a:ext>
            </a:extLst>
          </p:cNvPr>
          <p:cNvSpPr>
            <a:spLocks noGrp="1"/>
          </p:cNvSpPr>
          <p:nvPr>
            <p:ph type="sldNum" sz="quarter" idx="12"/>
          </p:nvPr>
        </p:nvSpPr>
        <p:spPr/>
        <p:txBody>
          <a:bodyPr/>
          <a:lstStyle/>
          <a:p>
            <a:fld id="{846AE16A-DA3A-864C-A355-D47B14781F15}" type="slidenum">
              <a:rPr lang="es-US" smtClean="0"/>
              <a:t>‹Nº›</a:t>
            </a:fld>
            <a:endParaRPr lang="es-US"/>
          </a:p>
        </p:txBody>
      </p:sp>
    </p:spTree>
    <p:extLst>
      <p:ext uri="{BB962C8B-B14F-4D97-AF65-F5344CB8AC3E}">
        <p14:creationId xmlns:p14="http://schemas.microsoft.com/office/powerpoint/2010/main" val="138177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532276-438D-7346-9C6C-1B634DFFF36F}"/>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fecha 2">
            <a:extLst>
              <a:ext uri="{FF2B5EF4-FFF2-40B4-BE49-F238E27FC236}">
                <a16:creationId xmlns:a16="http://schemas.microsoft.com/office/drawing/2014/main" id="{679E7F6C-29FE-F74A-936B-457571E3EAFE}"/>
              </a:ext>
            </a:extLst>
          </p:cNvPr>
          <p:cNvSpPr>
            <a:spLocks noGrp="1"/>
          </p:cNvSpPr>
          <p:nvPr>
            <p:ph type="dt" sz="half" idx="10"/>
          </p:nvPr>
        </p:nvSpPr>
        <p:spPr/>
        <p:txBody>
          <a:bodyPr/>
          <a:lstStyle/>
          <a:p>
            <a:fld id="{4BE80F7D-A088-4F46-AD6A-CBCFDEF44FC1}" type="datetimeFigureOut">
              <a:rPr lang="es-US" smtClean="0"/>
              <a:t>6/13/2021</a:t>
            </a:fld>
            <a:endParaRPr lang="es-US"/>
          </a:p>
        </p:txBody>
      </p:sp>
      <p:sp>
        <p:nvSpPr>
          <p:cNvPr id="4" name="Marcador de pie de página 3">
            <a:extLst>
              <a:ext uri="{FF2B5EF4-FFF2-40B4-BE49-F238E27FC236}">
                <a16:creationId xmlns:a16="http://schemas.microsoft.com/office/drawing/2014/main" id="{3E202BA3-03AB-2F40-9F46-F36F0630C050}"/>
              </a:ext>
            </a:extLst>
          </p:cNvPr>
          <p:cNvSpPr>
            <a:spLocks noGrp="1"/>
          </p:cNvSpPr>
          <p:nvPr>
            <p:ph type="ftr" sz="quarter" idx="11"/>
          </p:nvPr>
        </p:nvSpPr>
        <p:spPr/>
        <p:txBody>
          <a:bodyPr/>
          <a:lstStyle/>
          <a:p>
            <a:endParaRPr lang="es-US"/>
          </a:p>
        </p:txBody>
      </p:sp>
      <p:sp>
        <p:nvSpPr>
          <p:cNvPr id="5" name="Marcador de número de diapositiva 4">
            <a:extLst>
              <a:ext uri="{FF2B5EF4-FFF2-40B4-BE49-F238E27FC236}">
                <a16:creationId xmlns:a16="http://schemas.microsoft.com/office/drawing/2014/main" id="{21195541-B11D-9348-8BC6-0C6E93ACE440}"/>
              </a:ext>
            </a:extLst>
          </p:cNvPr>
          <p:cNvSpPr>
            <a:spLocks noGrp="1"/>
          </p:cNvSpPr>
          <p:nvPr>
            <p:ph type="sldNum" sz="quarter" idx="12"/>
          </p:nvPr>
        </p:nvSpPr>
        <p:spPr/>
        <p:txBody>
          <a:bodyPr/>
          <a:lstStyle/>
          <a:p>
            <a:fld id="{846AE16A-DA3A-864C-A355-D47B14781F15}" type="slidenum">
              <a:rPr lang="es-US" smtClean="0"/>
              <a:t>‹Nº›</a:t>
            </a:fld>
            <a:endParaRPr lang="es-US"/>
          </a:p>
        </p:txBody>
      </p:sp>
    </p:spTree>
    <p:extLst>
      <p:ext uri="{BB962C8B-B14F-4D97-AF65-F5344CB8AC3E}">
        <p14:creationId xmlns:p14="http://schemas.microsoft.com/office/powerpoint/2010/main" val="3274757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DA83A30-A61C-2F40-B213-C17BB45ECC3C}"/>
              </a:ext>
            </a:extLst>
          </p:cNvPr>
          <p:cNvSpPr>
            <a:spLocks noGrp="1"/>
          </p:cNvSpPr>
          <p:nvPr>
            <p:ph type="dt" sz="half" idx="10"/>
          </p:nvPr>
        </p:nvSpPr>
        <p:spPr/>
        <p:txBody>
          <a:bodyPr/>
          <a:lstStyle/>
          <a:p>
            <a:fld id="{4BE80F7D-A088-4F46-AD6A-CBCFDEF44FC1}" type="datetimeFigureOut">
              <a:rPr lang="es-US" smtClean="0"/>
              <a:t>6/13/2021</a:t>
            </a:fld>
            <a:endParaRPr lang="es-US"/>
          </a:p>
        </p:txBody>
      </p:sp>
      <p:sp>
        <p:nvSpPr>
          <p:cNvPr id="3" name="Marcador de pie de página 2">
            <a:extLst>
              <a:ext uri="{FF2B5EF4-FFF2-40B4-BE49-F238E27FC236}">
                <a16:creationId xmlns:a16="http://schemas.microsoft.com/office/drawing/2014/main" id="{BD8015F9-B620-D24A-A435-94D79C84DB9F}"/>
              </a:ext>
            </a:extLst>
          </p:cNvPr>
          <p:cNvSpPr>
            <a:spLocks noGrp="1"/>
          </p:cNvSpPr>
          <p:nvPr>
            <p:ph type="ftr" sz="quarter" idx="11"/>
          </p:nvPr>
        </p:nvSpPr>
        <p:spPr/>
        <p:txBody>
          <a:bodyPr/>
          <a:lstStyle/>
          <a:p>
            <a:endParaRPr lang="es-US"/>
          </a:p>
        </p:txBody>
      </p:sp>
      <p:sp>
        <p:nvSpPr>
          <p:cNvPr id="4" name="Marcador de número de diapositiva 3">
            <a:extLst>
              <a:ext uri="{FF2B5EF4-FFF2-40B4-BE49-F238E27FC236}">
                <a16:creationId xmlns:a16="http://schemas.microsoft.com/office/drawing/2014/main" id="{322FBCB9-94DC-844E-B059-73EA839E261B}"/>
              </a:ext>
            </a:extLst>
          </p:cNvPr>
          <p:cNvSpPr>
            <a:spLocks noGrp="1"/>
          </p:cNvSpPr>
          <p:nvPr>
            <p:ph type="sldNum" sz="quarter" idx="12"/>
          </p:nvPr>
        </p:nvSpPr>
        <p:spPr/>
        <p:txBody>
          <a:bodyPr/>
          <a:lstStyle/>
          <a:p>
            <a:fld id="{846AE16A-DA3A-864C-A355-D47B14781F15}" type="slidenum">
              <a:rPr lang="es-US" smtClean="0"/>
              <a:t>‹Nº›</a:t>
            </a:fld>
            <a:endParaRPr lang="es-US"/>
          </a:p>
        </p:txBody>
      </p:sp>
    </p:spTree>
    <p:extLst>
      <p:ext uri="{BB962C8B-B14F-4D97-AF65-F5344CB8AC3E}">
        <p14:creationId xmlns:p14="http://schemas.microsoft.com/office/powerpoint/2010/main" val="344499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B0CA0A-31B8-284B-9912-DC5BE4C5CF5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D5574E56-F526-A942-AA53-FE87465CED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texto 3">
            <a:extLst>
              <a:ext uri="{FF2B5EF4-FFF2-40B4-BE49-F238E27FC236}">
                <a16:creationId xmlns:a16="http://schemas.microsoft.com/office/drawing/2014/main" id="{272943F4-3E5B-9340-9F7A-44965BCAD5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187CA9B3-DCB5-3545-8FAB-666CBE57FFD6}"/>
              </a:ext>
            </a:extLst>
          </p:cNvPr>
          <p:cNvSpPr>
            <a:spLocks noGrp="1"/>
          </p:cNvSpPr>
          <p:nvPr>
            <p:ph type="dt" sz="half" idx="10"/>
          </p:nvPr>
        </p:nvSpPr>
        <p:spPr/>
        <p:txBody>
          <a:bodyPr/>
          <a:lstStyle/>
          <a:p>
            <a:fld id="{4BE80F7D-A088-4F46-AD6A-CBCFDEF44FC1}" type="datetimeFigureOut">
              <a:rPr lang="es-US" smtClean="0"/>
              <a:t>6/13/2021</a:t>
            </a:fld>
            <a:endParaRPr lang="es-US"/>
          </a:p>
        </p:txBody>
      </p:sp>
      <p:sp>
        <p:nvSpPr>
          <p:cNvPr id="6" name="Marcador de pie de página 5">
            <a:extLst>
              <a:ext uri="{FF2B5EF4-FFF2-40B4-BE49-F238E27FC236}">
                <a16:creationId xmlns:a16="http://schemas.microsoft.com/office/drawing/2014/main" id="{298BE70B-CC94-9340-BE8C-93022C610ED2}"/>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A0105E6B-8535-D54C-A2F3-A653660AC5D3}"/>
              </a:ext>
            </a:extLst>
          </p:cNvPr>
          <p:cNvSpPr>
            <a:spLocks noGrp="1"/>
          </p:cNvSpPr>
          <p:nvPr>
            <p:ph type="sldNum" sz="quarter" idx="12"/>
          </p:nvPr>
        </p:nvSpPr>
        <p:spPr/>
        <p:txBody>
          <a:bodyPr/>
          <a:lstStyle/>
          <a:p>
            <a:fld id="{846AE16A-DA3A-864C-A355-D47B14781F15}" type="slidenum">
              <a:rPr lang="es-US" smtClean="0"/>
              <a:t>‹Nº›</a:t>
            </a:fld>
            <a:endParaRPr lang="es-US"/>
          </a:p>
        </p:txBody>
      </p:sp>
    </p:spTree>
    <p:extLst>
      <p:ext uri="{BB962C8B-B14F-4D97-AF65-F5344CB8AC3E}">
        <p14:creationId xmlns:p14="http://schemas.microsoft.com/office/powerpoint/2010/main" val="2638729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D5897F-B6E5-C847-AC19-58A510D53EF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US"/>
          </a:p>
        </p:txBody>
      </p:sp>
      <p:sp>
        <p:nvSpPr>
          <p:cNvPr id="3" name="Marcador de posición de imagen 2">
            <a:extLst>
              <a:ext uri="{FF2B5EF4-FFF2-40B4-BE49-F238E27FC236}">
                <a16:creationId xmlns:a16="http://schemas.microsoft.com/office/drawing/2014/main" id="{4D0480BE-B66A-8848-A92A-E235296493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a:extLst>
              <a:ext uri="{FF2B5EF4-FFF2-40B4-BE49-F238E27FC236}">
                <a16:creationId xmlns:a16="http://schemas.microsoft.com/office/drawing/2014/main" id="{3F1064EC-FF6D-7244-B675-39DAA2EFA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224BE85-FED7-2B4D-B00C-83FF33FD5B1A}"/>
              </a:ext>
            </a:extLst>
          </p:cNvPr>
          <p:cNvSpPr>
            <a:spLocks noGrp="1"/>
          </p:cNvSpPr>
          <p:nvPr>
            <p:ph type="dt" sz="half" idx="10"/>
          </p:nvPr>
        </p:nvSpPr>
        <p:spPr/>
        <p:txBody>
          <a:bodyPr/>
          <a:lstStyle/>
          <a:p>
            <a:fld id="{4BE80F7D-A088-4F46-AD6A-CBCFDEF44FC1}" type="datetimeFigureOut">
              <a:rPr lang="es-US" smtClean="0"/>
              <a:t>6/13/2021</a:t>
            </a:fld>
            <a:endParaRPr lang="es-US"/>
          </a:p>
        </p:txBody>
      </p:sp>
      <p:sp>
        <p:nvSpPr>
          <p:cNvPr id="6" name="Marcador de pie de página 5">
            <a:extLst>
              <a:ext uri="{FF2B5EF4-FFF2-40B4-BE49-F238E27FC236}">
                <a16:creationId xmlns:a16="http://schemas.microsoft.com/office/drawing/2014/main" id="{491A97B2-CBFF-A843-B9E8-1302A40C6EA2}"/>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32C81E03-49D6-CD4C-A8EE-DA8FA117941E}"/>
              </a:ext>
            </a:extLst>
          </p:cNvPr>
          <p:cNvSpPr>
            <a:spLocks noGrp="1"/>
          </p:cNvSpPr>
          <p:nvPr>
            <p:ph type="sldNum" sz="quarter" idx="12"/>
          </p:nvPr>
        </p:nvSpPr>
        <p:spPr/>
        <p:txBody>
          <a:bodyPr/>
          <a:lstStyle/>
          <a:p>
            <a:fld id="{846AE16A-DA3A-864C-A355-D47B14781F15}" type="slidenum">
              <a:rPr lang="es-US" smtClean="0"/>
              <a:t>‹Nº›</a:t>
            </a:fld>
            <a:endParaRPr lang="es-US"/>
          </a:p>
        </p:txBody>
      </p:sp>
    </p:spTree>
    <p:extLst>
      <p:ext uri="{BB962C8B-B14F-4D97-AF65-F5344CB8AC3E}">
        <p14:creationId xmlns:p14="http://schemas.microsoft.com/office/powerpoint/2010/main" val="2960094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183F950-AC3C-1547-94E6-60E2FFA5D3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CBF06EA4-1A14-1747-BC6A-D535F1C962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215D3389-D447-9F43-9D76-9FA925D92B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80F7D-A088-4F46-AD6A-CBCFDEF44FC1}" type="datetimeFigureOut">
              <a:rPr lang="es-US" smtClean="0"/>
              <a:t>6/13/2021</a:t>
            </a:fld>
            <a:endParaRPr lang="es-US"/>
          </a:p>
        </p:txBody>
      </p:sp>
      <p:sp>
        <p:nvSpPr>
          <p:cNvPr id="5" name="Marcador de pie de página 4">
            <a:extLst>
              <a:ext uri="{FF2B5EF4-FFF2-40B4-BE49-F238E27FC236}">
                <a16:creationId xmlns:a16="http://schemas.microsoft.com/office/drawing/2014/main" id="{6B1D30DB-1B30-0749-900F-61F6FB4BE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Marcador de número de diapositiva 5">
            <a:extLst>
              <a:ext uri="{FF2B5EF4-FFF2-40B4-BE49-F238E27FC236}">
                <a16:creationId xmlns:a16="http://schemas.microsoft.com/office/drawing/2014/main" id="{D64AED1B-60CF-1445-97D6-9B42BDC5B3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AE16A-DA3A-864C-A355-D47B14781F15}" type="slidenum">
              <a:rPr lang="es-US" smtClean="0"/>
              <a:t>‹Nº›</a:t>
            </a:fld>
            <a:endParaRPr lang="es-US"/>
          </a:p>
        </p:txBody>
      </p:sp>
    </p:spTree>
    <p:extLst>
      <p:ext uri="{BB962C8B-B14F-4D97-AF65-F5344CB8AC3E}">
        <p14:creationId xmlns:p14="http://schemas.microsoft.com/office/powerpoint/2010/main" val="3003892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hyperlink" Target="https://lephysique.wordpress.com/2012/06/05/fenomenos-sonoros/" TargetMode="External" /><Relationship Id="rId2" Type="http://schemas.openxmlformats.org/officeDocument/2006/relationships/notesSlide" Target="../notesSlides/notesSlide1.xml" /><Relationship Id="rId1" Type="http://schemas.openxmlformats.org/officeDocument/2006/relationships/slideLayout" Target="../slideLayouts/slideLayout5.xml" /><Relationship Id="rId6" Type="http://schemas.openxmlformats.org/officeDocument/2006/relationships/image" Target="../media/image4.jpeg" /><Relationship Id="rId5" Type="http://schemas.openxmlformats.org/officeDocument/2006/relationships/image" Target="../media/image3.jpeg" /><Relationship Id="rId4" Type="http://schemas.openxmlformats.org/officeDocument/2006/relationships/hyperlink" Target="https://concepto.de/sonido/" TargetMode="External" /></Relationships>
</file>

<file path=ppt/slides/_rels/slide3.xml.rels><?xml version="1.0" encoding="UTF-8" standalone="yes"?>
<Relationships xmlns="http://schemas.openxmlformats.org/package/2006/relationships"><Relationship Id="rId3" Type="http://schemas.openxmlformats.org/officeDocument/2006/relationships/hyperlink" Target="https://concepto.de/luz/" TargetMode="External" /><Relationship Id="rId2" Type="http://schemas.openxmlformats.org/officeDocument/2006/relationships/notesSlide" Target="../notesSlides/notesSlide2.xml" /><Relationship Id="rId1" Type="http://schemas.openxmlformats.org/officeDocument/2006/relationships/slideLayout" Target="../slideLayouts/slideLayout5.xml" /><Relationship Id="rId6" Type="http://schemas.openxmlformats.org/officeDocument/2006/relationships/image" Target="../media/image6.jpeg" /><Relationship Id="rId5" Type="http://schemas.openxmlformats.org/officeDocument/2006/relationships/image" Target="../media/image5.jpeg" /><Relationship Id="rId4" Type="http://schemas.openxmlformats.org/officeDocument/2006/relationships/hyperlink" Target="https://asselum.com/fenomeno-fisico-la-luz/" TargetMode="External" /></Relationships>
</file>

<file path=ppt/slides/_rels/slide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3.xml" /><Relationship Id="rId1" Type="http://schemas.openxmlformats.org/officeDocument/2006/relationships/slideLayout" Target="../slideLayouts/slideLayout5.xml" /><Relationship Id="rId6" Type="http://schemas.openxmlformats.org/officeDocument/2006/relationships/hyperlink" Target="https://www.vix.com/es/btg/curiosidades/2010/08/25/que-son-los-fenomenos-magnetico" TargetMode="External" /><Relationship Id="rId5" Type="http://schemas.openxmlformats.org/officeDocument/2006/relationships/hyperlink" Target="https://www.fundacionendesa.org/es/recursos/a201908-que-es-el-electromagnetismo.com" TargetMode="External" /><Relationship Id="rId4" Type="http://schemas.openxmlformats.org/officeDocument/2006/relationships/image" Target="../media/image8.jpeg" /></Relationships>
</file>

<file path=ppt/slides/_rels/slide5.xml.rels><?xml version="1.0" encoding="UTF-8" standalone="yes"?>
<Relationships xmlns="http://schemas.openxmlformats.org/package/2006/relationships"><Relationship Id="rId3" Type="http://schemas.openxmlformats.org/officeDocument/2006/relationships/hyperlink" Target="https://enfisica.com/fenomenos-electricos/" TargetMode="External" /><Relationship Id="rId2" Type="http://schemas.openxmlformats.org/officeDocument/2006/relationships/notesSlide" Target="../notesSlides/notesSlide4.xml" /><Relationship Id="rId1" Type="http://schemas.openxmlformats.org/officeDocument/2006/relationships/slideLayout" Target="../slideLayouts/slideLayout5.xml" /><Relationship Id="rId6" Type="http://schemas.openxmlformats.org/officeDocument/2006/relationships/image" Target="../media/image10.jpeg" /><Relationship Id="rId5" Type="http://schemas.openxmlformats.org/officeDocument/2006/relationships/image" Target="../media/image9.jpeg" /><Relationship Id="rId4" Type="http://schemas.openxmlformats.org/officeDocument/2006/relationships/hyperlink" Target="http://recursostic.educacion.es/eda/web/eda2010/newton/materiales/ruiz_castillo_jose_p3/fe.html#:%7E:text=Del%20mismo%20modo%20que%20existen,forma%20arbitraria%2C%20negativa%20y%20positiva" TargetMode="External" /></Relationships>
</file>

<file path=ppt/slides/_rels/slide6.xml.rels><?xml version="1.0" encoding="UTF-8" standalone="yes"?>
<Relationships xmlns="http://schemas.openxmlformats.org/package/2006/relationships"><Relationship Id="rId3" Type="http://schemas.openxmlformats.org/officeDocument/2006/relationships/hyperlink" Target="https://concepto.de/luz/" TargetMode="External" /><Relationship Id="rId2" Type="http://schemas.openxmlformats.org/officeDocument/2006/relationships/notesSlide" Target="../notesSlides/notesSlide5.xml" /><Relationship Id="rId1" Type="http://schemas.openxmlformats.org/officeDocument/2006/relationships/slideLayout" Target="../slideLayouts/slideLayout5.xml" /><Relationship Id="rId5" Type="http://schemas.openxmlformats.org/officeDocument/2006/relationships/image" Target="../media/image11.jpeg" /><Relationship Id="rId4" Type="http://schemas.openxmlformats.org/officeDocument/2006/relationships/hyperlink" Target="https://asselum.com/fenomeno-fisico-la-luz/"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AC13BCAF-890F-DC45-A374-58CAB9CA572E}"/>
              </a:ext>
            </a:extLst>
          </p:cNvPr>
          <p:cNvPicPr>
            <a:picLocks noChangeAspect="1"/>
          </p:cNvPicPr>
          <p:nvPr/>
        </p:nvPicPr>
        <p:blipFill rotWithShape="1">
          <a:blip r:embed="rId2"/>
          <a:srcRect b="9300"/>
          <a:stretch/>
        </p:blipFill>
        <p:spPr>
          <a:xfrm>
            <a:off x="8571675" y="4805485"/>
            <a:ext cx="3620325" cy="2036433"/>
          </a:xfrm>
          <a:prstGeom prst="rect">
            <a:avLst/>
          </a:prstGeom>
        </p:spPr>
      </p:pic>
      <p:sp>
        <p:nvSpPr>
          <p:cNvPr id="4" name="Rectángulo 3">
            <a:extLst>
              <a:ext uri="{FF2B5EF4-FFF2-40B4-BE49-F238E27FC236}">
                <a16:creationId xmlns:a16="http://schemas.microsoft.com/office/drawing/2014/main" id="{FCF98ED8-4C71-1D46-9227-5AA350BCC404}"/>
              </a:ext>
            </a:extLst>
          </p:cNvPr>
          <p:cNvSpPr/>
          <p:nvPr/>
        </p:nvSpPr>
        <p:spPr>
          <a:xfrm>
            <a:off x="2722418" y="0"/>
            <a:ext cx="9664206" cy="2020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a:solidFill>
                  <a:schemeClr val="tx1"/>
                </a:solidFill>
                <a:latin typeface="Century Gothic" panose="02000000000000000000" pitchFamily="2" charset="0"/>
                <a:ea typeface="Century Gothic" panose="02000000000000000000" pitchFamily="2" charset="0"/>
              </a:rPr>
              <a:t>Escuela Normal de Educación Preescolar del estado de coahuila.</a:t>
            </a:r>
          </a:p>
          <a:p>
            <a:pPr algn="ctr"/>
            <a:endParaRPr lang="es-US">
              <a:solidFill>
                <a:schemeClr val="tx1"/>
              </a:solidFill>
              <a:latin typeface="Century Gothic" panose="02000000000000000000" pitchFamily="2" charset="0"/>
              <a:ea typeface="Century Gothic" panose="02000000000000000000" pitchFamily="2" charset="0"/>
            </a:endParaRPr>
          </a:p>
          <a:p>
            <a:pPr algn="ctr"/>
            <a:r>
              <a:rPr lang="es-US">
                <a:solidFill>
                  <a:schemeClr val="tx1"/>
                </a:solidFill>
                <a:latin typeface="Century Gothic" panose="02000000000000000000" pitchFamily="2" charset="0"/>
                <a:ea typeface="Century Gothic" panose="02000000000000000000" pitchFamily="2" charset="0"/>
              </a:rPr>
              <a:t>Estrategias para la exploración del mundo natural </a:t>
            </a:r>
          </a:p>
        </p:txBody>
      </p:sp>
      <p:pic>
        <p:nvPicPr>
          <p:cNvPr id="8" name="Imagen 7">
            <a:extLst>
              <a:ext uri="{FF2B5EF4-FFF2-40B4-BE49-F238E27FC236}">
                <a16:creationId xmlns:a16="http://schemas.microsoft.com/office/drawing/2014/main" id="{10FAE857-324C-7F40-83D4-7B62D9FAE028}"/>
              </a:ext>
            </a:extLst>
          </p:cNvPr>
          <p:cNvPicPr>
            <a:picLocks noChangeAspect="1"/>
          </p:cNvPicPr>
          <p:nvPr/>
        </p:nvPicPr>
        <p:blipFill>
          <a:blip r:embed="rId3"/>
          <a:stretch>
            <a:fillRect/>
          </a:stretch>
        </p:blipFill>
        <p:spPr>
          <a:xfrm>
            <a:off x="390566" y="314613"/>
            <a:ext cx="2841016" cy="2456295"/>
          </a:xfrm>
          <a:prstGeom prst="rect">
            <a:avLst/>
          </a:prstGeom>
        </p:spPr>
      </p:pic>
      <p:sp>
        <p:nvSpPr>
          <p:cNvPr id="9" name="Rectángulo 8">
            <a:extLst>
              <a:ext uri="{FF2B5EF4-FFF2-40B4-BE49-F238E27FC236}">
                <a16:creationId xmlns:a16="http://schemas.microsoft.com/office/drawing/2014/main" id="{CD3C69EB-5DB7-1E4B-A900-4020AEC6FD4B}"/>
              </a:ext>
            </a:extLst>
          </p:cNvPr>
          <p:cNvSpPr/>
          <p:nvPr/>
        </p:nvSpPr>
        <p:spPr>
          <a:xfrm>
            <a:off x="-73232" y="5635173"/>
            <a:ext cx="5021284" cy="1277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a:solidFill>
                  <a:schemeClr val="tx1"/>
                </a:solidFill>
                <a:latin typeface="Century Gothic" panose="020B0502020202020204" pitchFamily="34" charset="0"/>
              </a:rPr>
              <a:t>Profra: Yixie Karelia Laguna Montañez.</a:t>
            </a:r>
          </a:p>
          <a:p>
            <a:pPr algn="ctr"/>
            <a:r>
              <a:rPr lang="es-US">
                <a:solidFill>
                  <a:schemeClr val="tx1"/>
                </a:solidFill>
                <a:latin typeface="Century Gothic" panose="020B0502020202020204" pitchFamily="34" charset="0"/>
              </a:rPr>
              <a:t>Alumna: Ángela Martiñon Tomatsú</a:t>
            </a:r>
          </a:p>
        </p:txBody>
      </p:sp>
      <p:sp>
        <p:nvSpPr>
          <p:cNvPr id="11" name="Rectángulo 10">
            <a:extLst>
              <a:ext uri="{FF2B5EF4-FFF2-40B4-BE49-F238E27FC236}">
                <a16:creationId xmlns:a16="http://schemas.microsoft.com/office/drawing/2014/main" id="{D2098E93-F99D-704C-9563-CFA797522F47}"/>
              </a:ext>
            </a:extLst>
          </p:cNvPr>
          <p:cNvSpPr/>
          <p:nvPr/>
        </p:nvSpPr>
        <p:spPr>
          <a:xfrm>
            <a:off x="3775858" y="1347520"/>
            <a:ext cx="7557326" cy="1345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2000" b="1">
                <a:solidFill>
                  <a:srgbClr val="000000"/>
                </a:solidFill>
                <a:effectLst/>
                <a:latin typeface="Century Gothic" panose="020B0502020202020204" pitchFamily="34" charset="0"/>
              </a:rPr>
              <a:t>Productos sesiones 31 mayo- 7 junio Tabla SQA</a:t>
            </a:r>
          </a:p>
          <a:p>
            <a:pPr algn="ctr"/>
            <a:endParaRPr lang="es-US">
              <a:solidFill>
                <a:schemeClr val="tx1"/>
              </a:solidFill>
              <a:latin typeface="Century Gothic" panose="020B0502020202020204" pitchFamily="34" charset="0"/>
            </a:endParaRPr>
          </a:p>
        </p:txBody>
      </p:sp>
      <p:sp>
        <p:nvSpPr>
          <p:cNvPr id="20" name="CuadroTexto 19">
            <a:extLst>
              <a:ext uri="{FF2B5EF4-FFF2-40B4-BE49-F238E27FC236}">
                <a16:creationId xmlns:a16="http://schemas.microsoft.com/office/drawing/2014/main" id="{5FF8AD6E-908D-734A-A533-B2B6B2D463AA}"/>
              </a:ext>
            </a:extLst>
          </p:cNvPr>
          <p:cNvSpPr txBox="1"/>
          <p:nvPr/>
        </p:nvSpPr>
        <p:spPr>
          <a:xfrm>
            <a:off x="370645" y="2693389"/>
            <a:ext cx="11450708" cy="2677656"/>
          </a:xfrm>
          <a:prstGeom prst="rect">
            <a:avLst/>
          </a:prstGeom>
          <a:noFill/>
        </p:spPr>
        <p:txBody>
          <a:bodyPr wrap="square">
            <a:spAutoFit/>
          </a:bodyPr>
          <a:lstStyle/>
          <a:p>
            <a:pPr rtl="0" eaLnBrk="1" fontAlgn="ctr" latinLnBrk="0" hangingPunct="1">
              <a:spcBef>
                <a:spcPts val="0"/>
              </a:spcBef>
              <a:spcAft>
                <a:spcPts val="0"/>
              </a:spcAft>
            </a:pPr>
            <a:r>
              <a:rPr lang="es-US" sz="1800" b="1" i="0" u="none" strike="noStrike" kern="1200">
                <a:solidFill>
                  <a:srgbClr val="000000"/>
                </a:solidFill>
                <a:effectLst/>
                <a:latin typeface="Century Gothic" panose="020B0502020202020204" pitchFamily="34" charset="0"/>
              </a:rPr>
              <a:t>Unidad de aprendizaje III. El trabajo por proyectos en ciencias naturales y los fenómenos físicos.</a:t>
            </a:r>
            <a:br>
              <a:rPr lang="es-US" sz="1800" b="1" i="0" u="none" strike="noStrike" kern="1200">
                <a:solidFill>
                  <a:srgbClr val="000000"/>
                </a:solidFill>
                <a:effectLst/>
                <a:latin typeface="Century Gothic" panose="020B0502020202020204" pitchFamily="34" charset="0"/>
              </a:rPr>
            </a:br>
            <a:r>
              <a:rPr lang="es-US" sz="1800" b="1" i="0" u="none" strike="noStrike" kern="1200">
                <a:solidFill>
                  <a:srgbClr val="000000"/>
                </a:solidFill>
                <a:effectLst/>
                <a:latin typeface="Century Gothic" panose="020B0502020202020204" pitchFamily="34" charset="0"/>
              </a:rPr>
              <a:t>*</a:t>
            </a:r>
            <a:r>
              <a:rPr lang="es-US" sz="1800" b="0" i="0" u="none" strike="noStrike" kern="1200">
                <a:solidFill>
                  <a:srgbClr val="000000"/>
                </a:solidFill>
                <a:effectLst/>
                <a:latin typeface="Century Gothic" panose="020B0502020202020204" pitchFamily="34" charset="0"/>
              </a:rPr>
              <a:t>Aplica el plan y programas de estudio para alcanzar los propósitos educativos y contribuir al pleno desenvolvimiento de las capacidades de sus alumnos.</a:t>
            </a:r>
            <a:br>
              <a:rPr lang="es-US" sz="1800" b="0" i="0" u="none" strike="noStrike" kern="1200">
                <a:solidFill>
                  <a:srgbClr val="000000"/>
                </a:solidFill>
                <a:effectLst/>
                <a:latin typeface="Century Gothic" panose="020B0502020202020204" pitchFamily="34" charset="0"/>
              </a:rPr>
            </a:br>
            <a:r>
              <a:rPr lang="es-US" sz="1800" b="0" i="0" u="none" strike="noStrike" kern="1200">
                <a:solidFill>
                  <a:srgbClr val="000000"/>
                </a:solidFill>
                <a:effectLst/>
                <a:latin typeface="Century Gothic" panose="020B0502020202020204" pitchFamily="34" charset="0"/>
              </a:rPr>
              <a:t>*Diseña planeaciones aplicando sus conocimientos curriculares, psicopedagógicos, disciplinares, didácticos y tecnológicos para propiciar espacios de aprendizaje incluyentes que respondan a las necesidades de todos los alumnos en el marco del plan y programas de estudio.</a:t>
            </a:r>
            <a:br>
              <a:rPr lang="es-US" sz="1800" b="0" i="0" u="none" strike="noStrike" kern="1200">
                <a:solidFill>
                  <a:srgbClr val="000000"/>
                </a:solidFill>
                <a:effectLst/>
                <a:latin typeface="Century Gothic" panose="020B0502020202020204" pitchFamily="34" charset="0"/>
              </a:rPr>
            </a:br>
            <a:r>
              <a:rPr lang="es-US" sz="1800" b="0" i="0" u="none" strike="noStrike" kern="1200">
                <a:solidFill>
                  <a:srgbClr val="000000"/>
                </a:solidFill>
                <a:effectLst/>
                <a:latin typeface="Century Gothic" panose="020B0502020202020204" pitchFamily="34" charset="0"/>
              </a:rPr>
              <a:t>*Integra recursos de la investigación educativa para enriquecer su práctica profesional, expresando su interés por el conocimiento, la ciencia y la mejora de la educación.</a:t>
            </a:r>
            <a:br>
              <a:rPr lang="es-US" sz="1800" b="0" i="0" u="none" strike="noStrike" kern="1200">
                <a:solidFill>
                  <a:srgbClr val="000000"/>
                </a:solidFill>
                <a:effectLst/>
                <a:latin typeface="Century Gothic" panose="020B0502020202020204" pitchFamily="34" charset="0"/>
              </a:rPr>
            </a:br>
            <a:endParaRPr lang="es-US" sz="2400" b="0" i="0" u="none" strike="noStrike">
              <a:effectLst/>
              <a:latin typeface="Century Gothic" panose="020B0502020202020204" pitchFamily="34" charset="0"/>
            </a:endParaRPr>
          </a:p>
        </p:txBody>
      </p:sp>
      <p:sp>
        <p:nvSpPr>
          <p:cNvPr id="21" name="CuadroTexto 20">
            <a:extLst>
              <a:ext uri="{FF2B5EF4-FFF2-40B4-BE49-F238E27FC236}">
                <a16:creationId xmlns:a16="http://schemas.microsoft.com/office/drawing/2014/main" id="{83A17EAE-00C9-DC4F-984F-78610F7841B1}"/>
              </a:ext>
            </a:extLst>
          </p:cNvPr>
          <p:cNvSpPr txBox="1"/>
          <p:nvPr/>
        </p:nvSpPr>
        <p:spPr>
          <a:xfrm>
            <a:off x="6348642" y="6488668"/>
            <a:ext cx="2411757" cy="369332"/>
          </a:xfrm>
          <a:prstGeom prst="rect">
            <a:avLst/>
          </a:prstGeom>
          <a:noFill/>
        </p:spPr>
        <p:txBody>
          <a:bodyPr wrap="square" rtlCol="0">
            <a:spAutoFit/>
          </a:bodyPr>
          <a:lstStyle/>
          <a:p>
            <a:pPr algn="l"/>
            <a:r>
              <a:rPr lang="es-US">
                <a:latin typeface="Century Gothic" panose="020B0502020202020204" pitchFamily="34" charset="0"/>
              </a:rPr>
              <a:t>13 de junio de 2021</a:t>
            </a:r>
          </a:p>
        </p:txBody>
      </p:sp>
    </p:spTree>
    <p:extLst>
      <p:ext uri="{BB962C8B-B14F-4D97-AF65-F5344CB8AC3E}">
        <p14:creationId xmlns:p14="http://schemas.microsoft.com/office/powerpoint/2010/main" val="98061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406137-C781-FF48-B87A-9F589722F3F5}"/>
              </a:ext>
            </a:extLst>
          </p:cNvPr>
          <p:cNvSpPr>
            <a:spLocks noGrp="1"/>
          </p:cNvSpPr>
          <p:nvPr>
            <p:ph type="title"/>
          </p:nvPr>
        </p:nvSpPr>
        <p:spPr/>
        <p:txBody>
          <a:bodyPr anchor="t"/>
          <a:lstStyle/>
          <a:p>
            <a:pPr algn="ctr"/>
            <a:r>
              <a:rPr lang="es-US"/>
              <a:t>Fenómenos relacionados con el sonido. </a:t>
            </a:r>
            <a:br>
              <a:rPr lang="es-US"/>
            </a:br>
            <a:r>
              <a:rPr lang="es-US"/>
              <a:t>Equipo #1  </a:t>
            </a:r>
          </a:p>
        </p:txBody>
      </p:sp>
      <p:sp>
        <p:nvSpPr>
          <p:cNvPr id="12" name="Marcador de texto 11">
            <a:extLst>
              <a:ext uri="{FF2B5EF4-FFF2-40B4-BE49-F238E27FC236}">
                <a16:creationId xmlns:a16="http://schemas.microsoft.com/office/drawing/2014/main" id="{1F6E9008-1FCA-934F-8AA4-AA6F46FF515B}"/>
              </a:ext>
            </a:extLst>
          </p:cNvPr>
          <p:cNvSpPr>
            <a:spLocks noGrp="1"/>
          </p:cNvSpPr>
          <p:nvPr>
            <p:ph type="body" idx="1"/>
          </p:nvPr>
        </p:nvSpPr>
        <p:spPr>
          <a:xfrm>
            <a:off x="-167789" y="1681163"/>
            <a:ext cx="4577441" cy="731684"/>
          </a:xfrm>
          <a:solidFill>
            <a:srgbClr val="C7A2E3"/>
          </a:solidFill>
          <a:ln>
            <a:solidFill>
              <a:srgbClr val="542378"/>
            </a:solidFill>
          </a:ln>
        </p:spPr>
        <p:txBody>
          <a:bodyPr>
            <a:normAutofit/>
          </a:bodyPr>
          <a:lstStyle/>
          <a:p>
            <a:pPr algn="ctr"/>
            <a:r>
              <a:rPr lang="es-US" sz="1600">
                <a:solidFill>
                  <a:schemeClr val="bg1"/>
                </a:solidFill>
                <a:latin typeface="Century Gothic" panose="020B0502020202020204" pitchFamily="34" charset="0"/>
              </a:rPr>
              <a:t>Lo que sé</a:t>
            </a:r>
          </a:p>
        </p:txBody>
      </p:sp>
      <p:sp>
        <p:nvSpPr>
          <p:cNvPr id="13" name="Marcador de contenido 12">
            <a:extLst>
              <a:ext uri="{FF2B5EF4-FFF2-40B4-BE49-F238E27FC236}">
                <a16:creationId xmlns:a16="http://schemas.microsoft.com/office/drawing/2014/main" id="{CEBA7514-896D-2846-AC8A-608E6034CB81}"/>
              </a:ext>
            </a:extLst>
          </p:cNvPr>
          <p:cNvSpPr>
            <a:spLocks noGrp="1"/>
          </p:cNvSpPr>
          <p:nvPr>
            <p:ph sz="half" idx="2"/>
          </p:nvPr>
        </p:nvSpPr>
        <p:spPr>
          <a:xfrm>
            <a:off x="0" y="2505075"/>
            <a:ext cx="4409651" cy="4352923"/>
          </a:xfrm>
          <a:solidFill>
            <a:srgbClr val="E3D0F1"/>
          </a:solidFill>
          <a:ln>
            <a:solidFill>
              <a:srgbClr val="C7A2E3"/>
            </a:solidFill>
          </a:ln>
        </p:spPr>
        <p:txBody>
          <a:bodyPr>
            <a:noAutofit/>
          </a:bodyPr>
          <a:lstStyle/>
          <a:p>
            <a:r>
              <a:rPr lang="es-US" sz="1400">
                <a:latin typeface="Century Gothic" panose="020B0502020202020204" pitchFamily="34" charset="0"/>
              </a:rPr>
              <a:t>Los fenómenos relacionados con el sonido es quello que </a:t>
            </a:r>
            <a:r>
              <a:rPr lang="es-US" sz="1400" b="0" i="0">
                <a:solidFill>
                  <a:srgbClr val="000000"/>
                </a:solidFill>
                <a:effectLst/>
                <a:latin typeface="Century Gothic" panose="020B0502020202020204" pitchFamily="34" charset="0"/>
              </a:rPr>
              <a:t>Cuando hablamos de sonido, nos</a:t>
            </a:r>
            <a:r>
              <a:rPr lang="es-US" sz="1400" i="0">
                <a:solidFill>
                  <a:srgbClr val="000000"/>
                </a:solidFill>
                <a:effectLst/>
                <a:latin typeface="Century Gothic" panose="020B0502020202020204" pitchFamily="34" charset="0"/>
              </a:rPr>
              <a:t> referimos a la propagación de las ondas mecánicas originadas por la vibración de un cuerpo a través de un fluido o un medio elástico. Dichas ondas pueden o no ser percibidas por los </a:t>
            </a:r>
            <a:r>
              <a:rPr lang="es-US" sz="1400">
                <a:solidFill>
                  <a:srgbClr val="000000"/>
                </a:solidFill>
                <a:latin typeface="Century Gothic" panose="020B0502020202020204" pitchFamily="34" charset="0"/>
              </a:rPr>
              <a:t>seres vivos,</a:t>
            </a:r>
            <a:r>
              <a:rPr lang="es-US" sz="1400" i="0">
                <a:solidFill>
                  <a:srgbClr val="000000"/>
                </a:solidFill>
                <a:effectLst/>
                <a:latin typeface="Century Gothic" panose="020B0502020202020204" pitchFamily="34" charset="0"/>
              </a:rPr>
              <a:t> dependiendo de su </a:t>
            </a:r>
            <a:r>
              <a:rPr lang="es-US" sz="1400" i="0" u="none" strike="noStrike">
                <a:solidFill>
                  <a:srgbClr val="000000"/>
                </a:solidFill>
                <a:effectLst/>
                <a:latin typeface="Century Gothic" panose="020B0502020202020204" pitchFamily="34" charset="0"/>
              </a:rPr>
              <a:t>frecuencia</a:t>
            </a:r>
            <a:r>
              <a:rPr lang="es-US" sz="1400" i="0">
                <a:solidFill>
                  <a:srgbClr val="000000"/>
                </a:solidFill>
                <a:effectLst/>
                <a:latin typeface="Century Gothic" panose="020B0502020202020204" pitchFamily="34" charset="0"/>
              </a:rPr>
              <a:t>. Existen maneras de escuchar los sonidos dependiendo de quien los percibe. Otra de las cosas es que suenan de diferente manera de acuerdo a quien lo percibe </a:t>
            </a:r>
            <a:br>
              <a:rPr lang="es-US" sz="1400" b="0" i="0">
                <a:solidFill>
                  <a:srgbClr val="000000"/>
                </a:solidFill>
                <a:effectLst/>
                <a:latin typeface="Century Gothic" panose="020B0502020202020204" pitchFamily="34" charset="0"/>
              </a:rPr>
            </a:br>
            <a:endParaRPr lang="es-US" sz="1400">
              <a:latin typeface="Century Gothic" panose="020B0502020202020204" pitchFamily="34" charset="0"/>
            </a:endParaRPr>
          </a:p>
        </p:txBody>
      </p:sp>
      <p:sp>
        <p:nvSpPr>
          <p:cNvPr id="14" name="Marcador de texto 13">
            <a:extLst>
              <a:ext uri="{FF2B5EF4-FFF2-40B4-BE49-F238E27FC236}">
                <a16:creationId xmlns:a16="http://schemas.microsoft.com/office/drawing/2014/main" id="{34DACEA1-EE98-974A-8902-3FC51BA69241}"/>
              </a:ext>
            </a:extLst>
          </p:cNvPr>
          <p:cNvSpPr>
            <a:spLocks noGrp="1"/>
          </p:cNvSpPr>
          <p:nvPr>
            <p:ph type="body" sz="quarter" idx="3"/>
          </p:nvPr>
        </p:nvSpPr>
        <p:spPr>
          <a:xfrm>
            <a:off x="7686398" y="1681163"/>
            <a:ext cx="4505602" cy="731684"/>
          </a:xfrm>
          <a:solidFill>
            <a:srgbClr val="C7A2E3"/>
          </a:solidFill>
          <a:ln>
            <a:solidFill>
              <a:srgbClr val="542378"/>
            </a:solidFill>
          </a:ln>
        </p:spPr>
        <p:txBody>
          <a:bodyPr/>
          <a:lstStyle/>
          <a:p>
            <a:pPr algn="ctr"/>
            <a:r>
              <a:rPr lang="es-US" sz="1600">
                <a:solidFill>
                  <a:schemeClr val="bg1"/>
                </a:solidFill>
                <a:latin typeface="Century Gothic" panose="020B0502020202020204" pitchFamily="34" charset="0"/>
              </a:rPr>
              <a:t>Lo que aprendí</a:t>
            </a:r>
            <a:r>
              <a:rPr lang="es-US"/>
              <a:t> </a:t>
            </a:r>
          </a:p>
        </p:txBody>
      </p:sp>
      <p:sp>
        <p:nvSpPr>
          <p:cNvPr id="15" name="Marcador de contenido 14">
            <a:extLst>
              <a:ext uri="{FF2B5EF4-FFF2-40B4-BE49-F238E27FC236}">
                <a16:creationId xmlns:a16="http://schemas.microsoft.com/office/drawing/2014/main" id="{F6BD06B9-DAB7-3549-AF29-2EF38948E327}"/>
              </a:ext>
            </a:extLst>
          </p:cNvPr>
          <p:cNvSpPr>
            <a:spLocks noGrp="1"/>
          </p:cNvSpPr>
          <p:nvPr>
            <p:ph sz="quarter" idx="4"/>
          </p:nvPr>
        </p:nvSpPr>
        <p:spPr>
          <a:xfrm>
            <a:off x="7686400" y="2505074"/>
            <a:ext cx="4400984" cy="4352926"/>
          </a:xfrm>
          <a:solidFill>
            <a:srgbClr val="E3D0F1"/>
          </a:solidFill>
          <a:ln>
            <a:solidFill>
              <a:srgbClr val="C7A2E3"/>
            </a:solidFill>
          </a:ln>
        </p:spPr>
        <p:txBody>
          <a:bodyPr>
            <a:normAutofit fontScale="77500" lnSpcReduction="20000"/>
          </a:bodyPr>
          <a:lstStyle/>
          <a:p>
            <a:r>
              <a:rPr lang="es-US" sz="1600" b="0" i="0">
                <a:effectLst/>
                <a:latin typeface="Century Gothic" panose="020B0502020202020204" pitchFamily="34" charset="0"/>
              </a:rPr>
              <a:t>La reflexión del sonido es un comportamiento característico de las ondas, por eso también se puede observar en las ondas sonoras. El sonido se refleja siempre que choca contra un obstáculo. Cuando el sonido se refleja, regresa a su lugar de origen, pero tarda cierto tiempo alcanzarlo </a:t>
            </a:r>
          </a:p>
          <a:p>
            <a:pPr marL="0" indent="0">
              <a:buNone/>
            </a:pPr>
            <a:r>
              <a:rPr lang="es-US" sz="1600" i="1">
                <a:effectLst/>
                <a:latin typeface="Century Gothic" panose="020B0502020202020204" pitchFamily="34" charset="0"/>
              </a:rPr>
              <a:t>FENÓMENOS SONOROS</a:t>
            </a:r>
            <a:r>
              <a:rPr lang="es-US" sz="1600">
                <a:effectLst/>
                <a:latin typeface="Century Gothic" panose="020B0502020202020204" pitchFamily="34" charset="0"/>
              </a:rPr>
              <a:t>. (2012, 6 junio). lephysique. </a:t>
            </a:r>
            <a:r>
              <a:rPr lang="es-US" sz="1600">
                <a:effectLst/>
                <a:latin typeface="Century Gothic" panose="020B0502020202020204" pitchFamily="34" charset="0"/>
                <a:hlinkClick r:id="rId3"/>
              </a:rPr>
              <a:t>https://lephysique.wordpress.com/2012/06/05/fenomenos-sonoros/</a:t>
            </a:r>
            <a:r>
              <a:rPr lang="es-US" sz="1600">
                <a:effectLst/>
                <a:latin typeface="Century Gothic" panose="020B0502020202020204" pitchFamily="34" charset="0"/>
              </a:rPr>
              <a:t>.</a:t>
            </a:r>
          </a:p>
          <a:p>
            <a:r>
              <a:rPr lang="es-US" sz="1600">
                <a:solidFill>
                  <a:srgbClr val="000000"/>
                </a:solidFill>
                <a:effectLst/>
                <a:latin typeface="Century Gothic" panose="020B0502020202020204" pitchFamily="34" charset="0"/>
              </a:rPr>
              <a:t>Existen sonidos audibles por el oído humano y otros que solo perciben ciertas especies de </a:t>
            </a:r>
            <a:r>
              <a:rPr lang="es-US" sz="1600">
                <a:solidFill>
                  <a:srgbClr val="000000"/>
                </a:solidFill>
                <a:latin typeface="Century Gothic" panose="020B0502020202020204" pitchFamily="34" charset="0"/>
              </a:rPr>
              <a:t>animales</a:t>
            </a:r>
            <a:r>
              <a:rPr lang="es-US" sz="1600">
                <a:solidFill>
                  <a:srgbClr val="000000"/>
                </a:solidFill>
                <a:effectLst/>
                <a:latin typeface="Century Gothic" panose="020B0502020202020204" pitchFamily="34" charset="0"/>
              </a:rPr>
              <a:t>. Se trata de ondas acústicas producidas por la oscilación de la presión del </a:t>
            </a:r>
            <a:r>
              <a:rPr lang="es-US" sz="1600">
                <a:solidFill>
                  <a:srgbClr val="000000"/>
                </a:solidFill>
                <a:latin typeface="Century Gothic" panose="020B0502020202020204" pitchFamily="34" charset="0"/>
              </a:rPr>
              <a:t>aire</a:t>
            </a:r>
            <a:r>
              <a:rPr lang="es-US" sz="1600">
                <a:solidFill>
                  <a:srgbClr val="000000"/>
                </a:solidFill>
                <a:effectLst/>
                <a:latin typeface="Century Gothic" panose="020B0502020202020204" pitchFamily="34" charset="0"/>
              </a:rPr>
              <a:t>, que son percibidas por el oído y transmitidas al cerebro para ser interpretadas. En el caso dl ser humano  , este proceso es esencial para la </a:t>
            </a:r>
            <a:r>
              <a:rPr lang="es-US" sz="1600">
                <a:solidFill>
                  <a:srgbClr val="000000"/>
                </a:solidFill>
                <a:latin typeface="Century Gothic" panose="020B0502020202020204" pitchFamily="34" charset="0"/>
              </a:rPr>
              <a:t>comunicación</a:t>
            </a:r>
            <a:r>
              <a:rPr lang="es-US" sz="1600">
                <a:solidFill>
                  <a:srgbClr val="000000"/>
                </a:solidFill>
                <a:effectLst/>
                <a:latin typeface="Century Gothic" panose="020B0502020202020204" pitchFamily="34" charset="0"/>
              </a:rPr>
              <a:t> hablada</a:t>
            </a:r>
          </a:p>
          <a:p>
            <a:pPr marL="0" indent="0">
              <a:buNone/>
            </a:pPr>
            <a:r>
              <a:rPr lang="es-US" sz="1600">
                <a:effectLst/>
                <a:latin typeface="Century Gothic" panose="020B0502020202020204" pitchFamily="34" charset="0"/>
              </a:rPr>
              <a:t>S. (2020, 14 julio). </a:t>
            </a:r>
            <a:r>
              <a:rPr lang="es-US" sz="1600" i="1">
                <a:effectLst/>
                <a:latin typeface="Century Gothic" panose="020B0502020202020204" pitchFamily="34" charset="0"/>
              </a:rPr>
              <a:t>Sonido - Concepto, características y propiedades</a:t>
            </a:r>
            <a:r>
              <a:rPr lang="es-US" sz="1600">
                <a:effectLst/>
                <a:latin typeface="Century Gothic" panose="020B0502020202020204" pitchFamily="34" charset="0"/>
              </a:rPr>
              <a:t>. Concepto. </a:t>
            </a:r>
            <a:r>
              <a:rPr lang="es-US" sz="1600">
                <a:effectLst/>
                <a:latin typeface="Century Gothic" panose="020B0502020202020204" pitchFamily="34" charset="0"/>
                <a:hlinkClick r:id="rId4"/>
              </a:rPr>
              <a:t>https://concepto.de/sonido/</a:t>
            </a:r>
            <a:endParaRPr lang="es-US" sz="1600">
              <a:effectLst/>
              <a:latin typeface="Century Gothic" panose="020B0502020202020204" pitchFamily="34" charset="0"/>
            </a:endParaRPr>
          </a:p>
          <a:p>
            <a:pPr marL="0" indent="0">
              <a:buNone/>
            </a:pPr>
            <a:endParaRPr lang="es-US" sz="1600">
              <a:effectLst/>
              <a:latin typeface="Century Gothic" panose="020B0502020202020204" pitchFamily="34" charset="0"/>
            </a:endParaRPr>
          </a:p>
          <a:p>
            <a:pPr marL="0" indent="0">
              <a:buNone/>
            </a:pPr>
            <a:br>
              <a:rPr lang="es-US" sz="1600" b="0" i="0">
                <a:solidFill>
                  <a:srgbClr val="000000"/>
                </a:solidFill>
                <a:effectLst/>
                <a:latin typeface="Century Gothic" panose="020B0502020202020204" pitchFamily="34" charset="0"/>
              </a:rPr>
            </a:br>
            <a:br>
              <a:rPr lang="es-US" sz="1600" b="0" i="0">
                <a:solidFill>
                  <a:srgbClr val="000000"/>
                </a:solidFill>
                <a:effectLst/>
                <a:latin typeface="Century Gothic" panose="020B0502020202020204" pitchFamily="34" charset="0"/>
              </a:rPr>
            </a:br>
            <a:endParaRPr lang="es-US" sz="1600">
              <a:effectLst/>
              <a:latin typeface="Century Gothic" panose="020B0502020202020204" pitchFamily="34" charset="0"/>
            </a:endParaRPr>
          </a:p>
          <a:p>
            <a:pPr marL="0" indent="0">
              <a:buNone/>
            </a:pPr>
            <a:endParaRPr lang="es-US" sz="1600">
              <a:effectLst/>
              <a:latin typeface="Century Gothic" panose="020B0502020202020204" pitchFamily="34" charset="0"/>
            </a:endParaRPr>
          </a:p>
          <a:p>
            <a:pPr marL="0" indent="0">
              <a:buNone/>
            </a:pPr>
            <a:endParaRPr lang="es-US" sz="1600" b="0" i="0">
              <a:solidFill>
                <a:srgbClr val="3C4043"/>
              </a:solidFill>
              <a:effectLst/>
              <a:latin typeface="Century Gothic" panose="020B0502020202020204" pitchFamily="34" charset="0"/>
            </a:endParaRPr>
          </a:p>
          <a:p>
            <a:pPr marL="0" indent="0">
              <a:buNone/>
            </a:pPr>
            <a:endParaRPr lang="es-US" sz="1400">
              <a:latin typeface="Century Gothic" panose="020B0502020202020204" pitchFamily="34" charset="0"/>
            </a:endParaRPr>
          </a:p>
        </p:txBody>
      </p:sp>
      <p:sp>
        <p:nvSpPr>
          <p:cNvPr id="17" name="Marcador de contenido 14">
            <a:extLst>
              <a:ext uri="{FF2B5EF4-FFF2-40B4-BE49-F238E27FC236}">
                <a16:creationId xmlns:a16="http://schemas.microsoft.com/office/drawing/2014/main" id="{160222FE-326B-0748-93DB-A7903C1D9718}"/>
              </a:ext>
            </a:extLst>
          </p:cNvPr>
          <p:cNvSpPr>
            <a:spLocks noGrp="1"/>
          </p:cNvSpPr>
          <p:nvPr>
            <p:ph sz="quarter" idx="4"/>
          </p:nvPr>
        </p:nvSpPr>
        <p:spPr>
          <a:xfrm>
            <a:off x="4412830" y="2505073"/>
            <a:ext cx="3273570" cy="4352925"/>
          </a:xfrm>
          <a:solidFill>
            <a:srgbClr val="E3D0F1"/>
          </a:solidFill>
          <a:ln>
            <a:solidFill>
              <a:srgbClr val="C7A2E3"/>
            </a:solidFill>
          </a:ln>
        </p:spPr>
        <p:txBody>
          <a:bodyPr>
            <a:normAutofit/>
          </a:bodyPr>
          <a:lstStyle/>
          <a:p>
            <a:r>
              <a:rPr lang="es-US" sz="1400">
                <a:latin typeface="Century Gothic" panose="020B0502020202020204" pitchFamily="34" charset="0"/>
              </a:rPr>
              <a:t>¿ Como es que cada vaso tiene diferente sonido?</a:t>
            </a:r>
          </a:p>
          <a:p>
            <a:r>
              <a:rPr lang="es-US" sz="1400">
                <a:latin typeface="Century Gothic" panose="020B0502020202020204" pitchFamily="34" charset="0"/>
              </a:rPr>
              <a:t>¿Porqué emiten sonido?</a:t>
            </a:r>
          </a:p>
          <a:p>
            <a:r>
              <a:rPr lang="es-US" sz="1400">
                <a:latin typeface="Century Gothic" panose="020B0502020202020204" pitchFamily="34" charset="0"/>
              </a:rPr>
              <a:t>¿Existe alguna manera de agregar más vasos y el sonido sea diferente entre todos?</a:t>
            </a:r>
          </a:p>
          <a:p>
            <a:endParaRPr lang="es-US" sz="1400">
              <a:latin typeface="Century Gothic" panose="020B0502020202020204" pitchFamily="34" charset="0"/>
            </a:endParaRPr>
          </a:p>
        </p:txBody>
      </p:sp>
      <p:sp>
        <p:nvSpPr>
          <p:cNvPr id="19" name="Marcador de texto 11">
            <a:extLst>
              <a:ext uri="{FF2B5EF4-FFF2-40B4-BE49-F238E27FC236}">
                <a16:creationId xmlns:a16="http://schemas.microsoft.com/office/drawing/2014/main" id="{0ECF8B57-F620-154C-83F3-56695D2F9C96}"/>
              </a:ext>
            </a:extLst>
          </p:cNvPr>
          <p:cNvSpPr>
            <a:spLocks noGrp="1"/>
          </p:cNvSpPr>
          <p:nvPr>
            <p:ph type="body" idx="1"/>
          </p:nvPr>
        </p:nvSpPr>
        <p:spPr>
          <a:xfrm>
            <a:off x="4409652" y="1689500"/>
            <a:ext cx="3273570" cy="731684"/>
          </a:xfrm>
          <a:solidFill>
            <a:srgbClr val="C7A2E3"/>
          </a:solidFill>
          <a:ln>
            <a:solidFill>
              <a:srgbClr val="542378"/>
            </a:solidFill>
          </a:ln>
        </p:spPr>
        <p:txBody>
          <a:bodyPr/>
          <a:lstStyle/>
          <a:p>
            <a:pPr algn="ctr"/>
            <a:r>
              <a:rPr lang="es-US" sz="1600">
                <a:solidFill>
                  <a:schemeClr val="bg1"/>
                </a:solidFill>
                <a:latin typeface="Century Gothic" panose="020B0502020202020204" pitchFamily="34" charset="0"/>
              </a:rPr>
              <a:t>Lo que quiero saber</a:t>
            </a:r>
            <a:r>
              <a:rPr lang="es-US"/>
              <a:t> </a:t>
            </a:r>
          </a:p>
        </p:txBody>
      </p:sp>
      <p:pic>
        <p:nvPicPr>
          <p:cNvPr id="3" name="Imagen 3">
            <a:extLst>
              <a:ext uri="{FF2B5EF4-FFF2-40B4-BE49-F238E27FC236}">
                <a16:creationId xmlns:a16="http://schemas.microsoft.com/office/drawing/2014/main" id="{9BCF94C1-5140-8F4B-826B-B33FD0D1F9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5601" y="4037542"/>
            <a:ext cx="1679464" cy="1259599"/>
          </a:xfrm>
          <a:prstGeom prst="rect">
            <a:avLst/>
          </a:prstGeom>
        </p:spPr>
      </p:pic>
      <p:pic>
        <p:nvPicPr>
          <p:cNvPr id="4" name="Imagen 4">
            <a:extLst>
              <a:ext uri="{FF2B5EF4-FFF2-40B4-BE49-F238E27FC236}">
                <a16:creationId xmlns:a16="http://schemas.microsoft.com/office/drawing/2014/main" id="{3DA57B4A-47A7-BC4A-AE95-E1E98D4908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8382" y="5416248"/>
            <a:ext cx="1763522" cy="1322642"/>
          </a:xfrm>
          <a:prstGeom prst="rect">
            <a:avLst/>
          </a:prstGeom>
        </p:spPr>
      </p:pic>
    </p:spTree>
    <p:extLst>
      <p:ext uri="{BB962C8B-B14F-4D97-AF65-F5344CB8AC3E}">
        <p14:creationId xmlns:p14="http://schemas.microsoft.com/office/powerpoint/2010/main" val="71411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406137-C781-FF48-B87A-9F589722F3F5}"/>
              </a:ext>
            </a:extLst>
          </p:cNvPr>
          <p:cNvSpPr>
            <a:spLocks noGrp="1"/>
          </p:cNvSpPr>
          <p:nvPr>
            <p:ph type="title"/>
          </p:nvPr>
        </p:nvSpPr>
        <p:spPr/>
        <p:txBody>
          <a:bodyPr anchor="t"/>
          <a:lstStyle/>
          <a:p>
            <a:pPr algn="ctr"/>
            <a:r>
              <a:rPr lang="es-US"/>
              <a:t>Fenómenos relacionados con la luz.</a:t>
            </a:r>
            <a:br>
              <a:rPr lang="es-US"/>
            </a:br>
            <a:r>
              <a:rPr lang="es-US"/>
              <a:t>Equipo #2</a:t>
            </a:r>
          </a:p>
        </p:txBody>
      </p:sp>
      <p:sp>
        <p:nvSpPr>
          <p:cNvPr id="12" name="Marcador de texto 11">
            <a:extLst>
              <a:ext uri="{FF2B5EF4-FFF2-40B4-BE49-F238E27FC236}">
                <a16:creationId xmlns:a16="http://schemas.microsoft.com/office/drawing/2014/main" id="{1F6E9008-1FCA-934F-8AA4-AA6F46FF515B}"/>
              </a:ext>
            </a:extLst>
          </p:cNvPr>
          <p:cNvSpPr>
            <a:spLocks noGrp="1"/>
          </p:cNvSpPr>
          <p:nvPr>
            <p:ph type="body" idx="1"/>
          </p:nvPr>
        </p:nvSpPr>
        <p:spPr>
          <a:xfrm>
            <a:off x="-167789" y="1681163"/>
            <a:ext cx="4577441" cy="731684"/>
          </a:xfrm>
          <a:solidFill>
            <a:srgbClr val="C7A2E3"/>
          </a:solidFill>
          <a:ln>
            <a:solidFill>
              <a:srgbClr val="542378"/>
            </a:solidFill>
          </a:ln>
        </p:spPr>
        <p:txBody>
          <a:bodyPr>
            <a:normAutofit/>
          </a:bodyPr>
          <a:lstStyle/>
          <a:p>
            <a:pPr algn="ctr"/>
            <a:r>
              <a:rPr lang="es-US" sz="1600">
                <a:solidFill>
                  <a:schemeClr val="bg1"/>
                </a:solidFill>
                <a:latin typeface="Century Gothic" panose="020B0502020202020204" pitchFamily="34" charset="0"/>
              </a:rPr>
              <a:t>Lo que sé</a:t>
            </a:r>
          </a:p>
        </p:txBody>
      </p:sp>
      <p:sp>
        <p:nvSpPr>
          <p:cNvPr id="13" name="Marcador de contenido 12">
            <a:extLst>
              <a:ext uri="{FF2B5EF4-FFF2-40B4-BE49-F238E27FC236}">
                <a16:creationId xmlns:a16="http://schemas.microsoft.com/office/drawing/2014/main" id="{CEBA7514-896D-2846-AC8A-608E6034CB81}"/>
              </a:ext>
            </a:extLst>
          </p:cNvPr>
          <p:cNvSpPr>
            <a:spLocks noGrp="1"/>
          </p:cNvSpPr>
          <p:nvPr>
            <p:ph sz="half" idx="2"/>
          </p:nvPr>
        </p:nvSpPr>
        <p:spPr>
          <a:xfrm>
            <a:off x="0" y="2505075"/>
            <a:ext cx="4409651" cy="4352923"/>
          </a:xfrm>
          <a:solidFill>
            <a:srgbClr val="E3D0F1"/>
          </a:solidFill>
          <a:ln>
            <a:solidFill>
              <a:srgbClr val="C7A2E3"/>
            </a:solidFill>
          </a:ln>
        </p:spPr>
        <p:txBody>
          <a:bodyPr>
            <a:noAutofit/>
          </a:bodyPr>
          <a:lstStyle/>
          <a:p>
            <a:r>
              <a:rPr lang="es-US" sz="1400">
                <a:latin typeface="Century Gothic" panose="020B0502020202020204" pitchFamily="34" charset="0"/>
              </a:rPr>
              <a:t>Los fenómenos relacionados con la luz son aquellos que podemos distinguir a simple vista a esto nos referimos que estos fenómenos son causados por una luz que permite que el ojo humano lo pueda observar, es algo impresionante debido a que es observable y desarrolla en nosotros el sentido de investigación y experimentación para conocer más porque pasa eso </a:t>
            </a:r>
          </a:p>
        </p:txBody>
      </p:sp>
      <p:sp>
        <p:nvSpPr>
          <p:cNvPr id="14" name="Marcador de texto 13">
            <a:extLst>
              <a:ext uri="{FF2B5EF4-FFF2-40B4-BE49-F238E27FC236}">
                <a16:creationId xmlns:a16="http://schemas.microsoft.com/office/drawing/2014/main" id="{34DACEA1-EE98-974A-8902-3FC51BA69241}"/>
              </a:ext>
            </a:extLst>
          </p:cNvPr>
          <p:cNvSpPr>
            <a:spLocks noGrp="1"/>
          </p:cNvSpPr>
          <p:nvPr>
            <p:ph type="body" sz="quarter" idx="3"/>
          </p:nvPr>
        </p:nvSpPr>
        <p:spPr>
          <a:xfrm>
            <a:off x="7686398" y="1681163"/>
            <a:ext cx="4505602" cy="731684"/>
          </a:xfrm>
          <a:solidFill>
            <a:srgbClr val="C7A2E3"/>
          </a:solidFill>
          <a:ln>
            <a:solidFill>
              <a:srgbClr val="542378"/>
            </a:solidFill>
          </a:ln>
        </p:spPr>
        <p:txBody>
          <a:bodyPr/>
          <a:lstStyle/>
          <a:p>
            <a:pPr algn="ctr"/>
            <a:r>
              <a:rPr lang="es-US" sz="1600">
                <a:solidFill>
                  <a:schemeClr val="bg1"/>
                </a:solidFill>
                <a:latin typeface="Century Gothic" panose="020B0502020202020204" pitchFamily="34" charset="0"/>
              </a:rPr>
              <a:t>Lo que aprendí</a:t>
            </a:r>
            <a:r>
              <a:rPr lang="es-US"/>
              <a:t> </a:t>
            </a:r>
          </a:p>
        </p:txBody>
      </p:sp>
      <p:sp>
        <p:nvSpPr>
          <p:cNvPr id="15" name="Marcador de contenido 14">
            <a:extLst>
              <a:ext uri="{FF2B5EF4-FFF2-40B4-BE49-F238E27FC236}">
                <a16:creationId xmlns:a16="http://schemas.microsoft.com/office/drawing/2014/main" id="{F6BD06B9-DAB7-3549-AF29-2EF38948E327}"/>
              </a:ext>
            </a:extLst>
          </p:cNvPr>
          <p:cNvSpPr>
            <a:spLocks noGrp="1"/>
          </p:cNvSpPr>
          <p:nvPr>
            <p:ph sz="quarter" idx="4"/>
          </p:nvPr>
        </p:nvSpPr>
        <p:spPr>
          <a:xfrm>
            <a:off x="7686400" y="2505074"/>
            <a:ext cx="4505600" cy="4352926"/>
          </a:xfrm>
          <a:solidFill>
            <a:srgbClr val="E3D0F1"/>
          </a:solidFill>
          <a:ln>
            <a:solidFill>
              <a:srgbClr val="C7A2E3"/>
            </a:solidFill>
          </a:ln>
        </p:spPr>
        <p:txBody>
          <a:bodyPr>
            <a:normAutofit/>
          </a:bodyPr>
          <a:lstStyle/>
          <a:p>
            <a:pPr marL="0" indent="0">
              <a:buNone/>
            </a:pPr>
            <a:r>
              <a:rPr lang="es-US" sz="1400" i="0">
                <a:solidFill>
                  <a:srgbClr val="000000"/>
                </a:solidFill>
                <a:effectLst/>
                <a:latin typeface="Century Gothic" panose="020B0502020202020204" pitchFamily="34" charset="0"/>
              </a:rPr>
              <a:t>Lo que llamamos luz es la parte del </a:t>
            </a:r>
            <a:r>
              <a:rPr lang="es-US" sz="1400">
                <a:solidFill>
                  <a:srgbClr val="000000"/>
                </a:solidFill>
                <a:latin typeface="Century Gothic" panose="020B0502020202020204" pitchFamily="34" charset="0"/>
              </a:rPr>
              <a:t>espectro electromagnético</a:t>
            </a:r>
            <a:r>
              <a:rPr lang="es-US" sz="1400" i="0">
                <a:solidFill>
                  <a:srgbClr val="000000"/>
                </a:solidFill>
                <a:effectLst/>
                <a:latin typeface="Century Gothic" panose="020B0502020202020204" pitchFamily="34" charset="0"/>
              </a:rPr>
              <a:t> que puede ser percibido por el ojo humano. Existen, aparte de la luz, diversas formas de radiación electromagnética en el </a:t>
            </a:r>
            <a:r>
              <a:rPr lang="es-US" sz="1400">
                <a:solidFill>
                  <a:srgbClr val="000000"/>
                </a:solidFill>
                <a:latin typeface="Century Gothic" panose="020B0502020202020204" pitchFamily="34" charset="0"/>
              </a:rPr>
              <a:t>universo</a:t>
            </a:r>
            <a:r>
              <a:rPr lang="es-US" sz="1400" i="0">
                <a:solidFill>
                  <a:srgbClr val="000000"/>
                </a:solidFill>
                <a:effectLst/>
                <a:latin typeface="Century Gothic" panose="020B0502020202020204" pitchFamily="34" charset="0"/>
              </a:rPr>
              <a:t>, que se propaga por el </a:t>
            </a:r>
            <a:r>
              <a:rPr lang="es-US" sz="1400">
                <a:solidFill>
                  <a:srgbClr val="000000"/>
                </a:solidFill>
                <a:latin typeface="Century Gothic" panose="020B0502020202020204" pitchFamily="34" charset="0"/>
              </a:rPr>
              <a:t>espacio</a:t>
            </a:r>
            <a:r>
              <a:rPr lang="es-US" sz="1400" i="0">
                <a:solidFill>
                  <a:srgbClr val="000000"/>
                </a:solidFill>
                <a:effectLst/>
                <a:latin typeface="Century Gothic" panose="020B0502020202020204" pitchFamily="34" charset="0"/>
              </a:rPr>
              <a:t> y transporta </a:t>
            </a:r>
            <a:r>
              <a:rPr lang="es-US" sz="1400">
                <a:solidFill>
                  <a:srgbClr val="000000"/>
                </a:solidFill>
                <a:latin typeface="Century Gothic" panose="020B0502020202020204" pitchFamily="34" charset="0"/>
              </a:rPr>
              <a:t>energía</a:t>
            </a:r>
            <a:r>
              <a:rPr lang="es-US" sz="1400" i="0">
                <a:solidFill>
                  <a:srgbClr val="000000"/>
                </a:solidFill>
                <a:effectLst/>
                <a:latin typeface="Century Gothic" panose="020B0502020202020204" pitchFamily="34" charset="0"/>
              </a:rPr>
              <a:t> de un lugar a otro (como la radiación ultravioleta o los rayos x), pero a ninguna de ellas podemos percibirlas naturalmente.</a:t>
            </a:r>
            <a:br>
              <a:rPr lang="es-US" sz="1050" b="0" i="0">
                <a:solidFill>
                  <a:srgbClr val="000000"/>
                </a:solidFill>
                <a:effectLst/>
                <a:latin typeface="system-ui"/>
              </a:rPr>
            </a:br>
            <a:br>
              <a:rPr lang="es-US" sz="1050" b="0" i="0">
                <a:solidFill>
                  <a:srgbClr val="000000"/>
                </a:solidFill>
                <a:effectLst/>
                <a:latin typeface="system-ui"/>
              </a:rPr>
            </a:br>
            <a:r>
              <a:rPr lang="es-US" sz="1200">
                <a:effectLst/>
                <a:latin typeface="Century Gothic" panose="020B0502020202020204" pitchFamily="34" charset="0"/>
              </a:rPr>
              <a:t>S. (2020b, agosto 3). </a:t>
            </a:r>
            <a:r>
              <a:rPr lang="es-US" sz="1200" i="1">
                <a:effectLst/>
                <a:latin typeface="Century Gothic" panose="020B0502020202020204" pitchFamily="34" charset="0"/>
              </a:rPr>
              <a:t>Luz - Concepto, fenómenos, propagación, tipos y características</a:t>
            </a:r>
            <a:r>
              <a:rPr lang="es-US" sz="1200">
                <a:effectLst/>
                <a:latin typeface="Century Gothic" panose="020B0502020202020204" pitchFamily="34" charset="0"/>
              </a:rPr>
              <a:t>. Concepto. </a:t>
            </a:r>
            <a:r>
              <a:rPr lang="es-US" sz="1200">
                <a:effectLst/>
                <a:latin typeface="Century Gothic" panose="020B0502020202020204" pitchFamily="34" charset="0"/>
                <a:hlinkClick r:id="rId3"/>
              </a:rPr>
              <a:t>https://concepto.de/luz/</a:t>
            </a:r>
            <a:endParaRPr lang="es-US" sz="1200">
              <a:effectLst/>
              <a:latin typeface="Century Gothic" panose="020B0502020202020204" pitchFamily="34" charset="0"/>
            </a:endParaRPr>
          </a:p>
          <a:p>
            <a:pPr marL="0" indent="0">
              <a:buNone/>
            </a:pPr>
            <a:r>
              <a:rPr lang="es-US" sz="1400" b="0" i="0">
                <a:effectLst/>
                <a:latin typeface="Century Gothic" panose="020B0502020202020204" pitchFamily="34" charset="0"/>
              </a:rPr>
              <a:t>si estudiamos la luz como una onda. Una onda es una perturbación que se programa de un lugar a otro compuesta por campos vibratorios eléctricos y magnéticos, que existen formando ángulos rectos entre sí con sus direcciones de movimiento</a:t>
            </a:r>
          </a:p>
          <a:p>
            <a:pPr marL="0" indent="0">
              <a:buNone/>
            </a:pPr>
            <a:r>
              <a:rPr lang="es-US" sz="1200">
                <a:effectLst/>
                <a:latin typeface="Century Gothic" panose="020B0502020202020204" pitchFamily="34" charset="0"/>
              </a:rPr>
              <a:t>(2018, 20 febrero). </a:t>
            </a:r>
            <a:r>
              <a:rPr lang="es-US" sz="1200" i="1">
                <a:effectLst/>
                <a:latin typeface="Century Gothic" panose="020B0502020202020204" pitchFamily="34" charset="0"/>
              </a:rPr>
              <a:t>Fenómeno físico de la luz</a:t>
            </a:r>
            <a:r>
              <a:rPr lang="es-US" sz="1200">
                <a:effectLst/>
                <a:latin typeface="Century Gothic" panose="020B0502020202020204" pitchFamily="34" charset="0"/>
              </a:rPr>
              <a:t>. ASSELUM. </a:t>
            </a:r>
            <a:r>
              <a:rPr lang="es-US" sz="1200">
                <a:effectLst/>
                <a:latin typeface="Century Gothic" panose="020B0502020202020204" pitchFamily="34" charset="0"/>
                <a:hlinkClick r:id="rId4"/>
              </a:rPr>
              <a:t>https://asselum.com/fenomeno-fisico-la-luz/</a:t>
            </a:r>
            <a:endParaRPr lang="es-US" sz="1200">
              <a:effectLst/>
              <a:latin typeface="Century Gothic" panose="020B0502020202020204" pitchFamily="34" charset="0"/>
            </a:endParaRPr>
          </a:p>
          <a:p>
            <a:pPr marL="342900" indent="-342900">
              <a:buAutoNum type="alphaUcPeriod"/>
            </a:pPr>
            <a:endParaRPr lang="es-US" sz="1800">
              <a:effectLst/>
              <a:latin typeface="Times New Roman" panose="02020603050405020304" pitchFamily="18" charset="0"/>
            </a:endParaRPr>
          </a:p>
          <a:p>
            <a:pPr marL="0" indent="0">
              <a:buNone/>
            </a:pPr>
            <a:endParaRPr lang="es-US" sz="1400">
              <a:effectLst/>
              <a:latin typeface="Century Gothic" panose="020B0502020202020204" pitchFamily="34" charset="0"/>
            </a:endParaRPr>
          </a:p>
          <a:p>
            <a:pPr marL="0" indent="0">
              <a:buNone/>
            </a:pPr>
            <a:endParaRPr lang="es-US" sz="1400">
              <a:effectLst/>
              <a:latin typeface="Century Gothic" panose="020B0502020202020204" pitchFamily="34" charset="0"/>
            </a:endParaRPr>
          </a:p>
          <a:p>
            <a:pPr marL="0" indent="0">
              <a:buNone/>
            </a:pPr>
            <a:endParaRPr lang="es-US" sz="1400">
              <a:latin typeface="Century Gothic" panose="020B0502020202020204" pitchFamily="34" charset="0"/>
            </a:endParaRPr>
          </a:p>
        </p:txBody>
      </p:sp>
      <p:sp>
        <p:nvSpPr>
          <p:cNvPr id="17" name="Marcador de contenido 14">
            <a:extLst>
              <a:ext uri="{FF2B5EF4-FFF2-40B4-BE49-F238E27FC236}">
                <a16:creationId xmlns:a16="http://schemas.microsoft.com/office/drawing/2014/main" id="{160222FE-326B-0748-93DB-A7903C1D9718}"/>
              </a:ext>
            </a:extLst>
          </p:cNvPr>
          <p:cNvSpPr>
            <a:spLocks noGrp="1"/>
          </p:cNvSpPr>
          <p:nvPr>
            <p:ph sz="quarter" idx="4"/>
          </p:nvPr>
        </p:nvSpPr>
        <p:spPr>
          <a:xfrm>
            <a:off x="4412830" y="2505073"/>
            <a:ext cx="3273570" cy="4352925"/>
          </a:xfrm>
          <a:solidFill>
            <a:srgbClr val="E3D0F1"/>
          </a:solidFill>
          <a:ln>
            <a:solidFill>
              <a:srgbClr val="C7A2E3"/>
            </a:solidFill>
          </a:ln>
        </p:spPr>
        <p:txBody>
          <a:bodyPr>
            <a:normAutofit/>
          </a:bodyPr>
          <a:lstStyle/>
          <a:p>
            <a:r>
              <a:rPr lang="es-US" sz="1400">
                <a:latin typeface="Century Gothic" panose="020B0502020202020204" pitchFamily="34" charset="0"/>
              </a:rPr>
              <a:t>¿ Porque el reflejo es de colores?</a:t>
            </a:r>
          </a:p>
          <a:p>
            <a:r>
              <a:rPr lang="es-US" sz="1400">
                <a:latin typeface="Century Gothic" panose="020B0502020202020204" pitchFamily="34" charset="0"/>
              </a:rPr>
              <a:t>¿Qué pasa si no dejamos el cartón de en medio del disco?</a:t>
            </a:r>
          </a:p>
          <a:p>
            <a:r>
              <a:rPr lang="es-US" sz="1400">
                <a:latin typeface="Century Gothic" panose="020B0502020202020204" pitchFamily="34" charset="0"/>
              </a:rPr>
              <a:t>¿Porque solo se ve así con luz directa?</a:t>
            </a:r>
          </a:p>
          <a:p>
            <a:endParaRPr lang="es-US" sz="1400">
              <a:latin typeface="Century Gothic" panose="020B0502020202020204" pitchFamily="34" charset="0"/>
            </a:endParaRPr>
          </a:p>
          <a:p>
            <a:endParaRPr lang="es-US" sz="1400">
              <a:latin typeface="Century Gothic" panose="020B0502020202020204" pitchFamily="34" charset="0"/>
            </a:endParaRPr>
          </a:p>
        </p:txBody>
      </p:sp>
      <p:sp>
        <p:nvSpPr>
          <p:cNvPr id="19" name="Marcador de texto 11">
            <a:extLst>
              <a:ext uri="{FF2B5EF4-FFF2-40B4-BE49-F238E27FC236}">
                <a16:creationId xmlns:a16="http://schemas.microsoft.com/office/drawing/2014/main" id="{0ECF8B57-F620-154C-83F3-56695D2F9C96}"/>
              </a:ext>
            </a:extLst>
          </p:cNvPr>
          <p:cNvSpPr>
            <a:spLocks noGrp="1"/>
          </p:cNvSpPr>
          <p:nvPr>
            <p:ph type="body" idx="1"/>
          </p:nvPr>
        </p:nvSpPr>
        <p:spPr>
          <a:xfrm>
            <a:off x="4409652" y="1689500"/>
            <a:ext cx="3273570" cy="731684"/>
          </a:xfrm>
          <a:solidFill>
            <a:srgbClr val="C7A2E3"/>
          </a:solidFill>
          <a:ln>
            <a:solidFill>
              <a:srgbClr val="542378"/>
            </a:solidFill>
          </a:ln>
        </p:spPr>
        <p:txBody>
          <a:bodyPr/>
          <a:lstStyle/>
          <a:p>
            <a:pPr algn="ctr"/>
            <a:r>
              <a:rPr lang="es-US" sz="1600">
                <a:solidFill>
                  <a:schemeClr val="bg1"/>
                </a:solidFill>
                <a:latin typeface="Century Gothic" panose="020B0502020202020204" pitchFamily="34" charset="0"/>
              </a:rPr>
              <a:t>Lo que quiero saber</a:t>
            </a:r>
            <a:r>
              <a:rPr lang="es-US"/>
              <a:t> </a:t>
            </a:r>
          </a:p>
        </p:txBody>
      </p:sp>
      <p:pic>
        <p:nvPicPr>
          <p:cNvPr id="5" name="Imagen 5">
            <a:extLst>
              <a:ext uri="{FF2B5EF4-FFF2-40B4-BE49-F238E27FC236}">
                <a16:creationId xmlns:a16="http://schemas.microsoft.com/office/drawing/2014/main" id="{3F21AA81-63F9-3748-BAD1-18D5B22612C7}"/>
              </a:ext>
            </a:extLst>
          </p:cNvPr>
          <p:cNvPicPr>
            <a:picLocks noChangeAspect="1"/>
          </p:cNvPicPr>
          <p:nvPr/>
        </p:nvPicPr>
        <p:blipFill rotWithShape="1">
          <a:blip r:embed="rId5">
            <a:extLst>
              <a:ext uri="{28A0092B-C50C-407E-A947-70E740481C1C}">
                <a14:useLocalDpi xmlns:a14="http://schemas.microsoft.com/office/drawing/2010/main" val="0"/>
              </a:ext>
            </a:extLst>
          </a:blip>
          <a:srcRect b="29882"/>
          <a:stretch/>
        </p:blipFill>
        <p:spPr>
          <a:xfrm>
            <a:off x="4505601" y="3871749"/>
            <a:ext cx="1698744" cy="1818511"/>
          </a:xfrm>
          <a:prstGeom prst="rect">
            <a:avLst/>
          </a:prstGeom>
        </p:spPr>
      </p:pic>
      <p:pic>
        <p:nvPicPr>
          <p:cNvPr id="6" name="Imagen 6">
            <a:extLst>
              <a:ext uri="{FF2B5EF4-FFF2-40B4-BE49-F238E27FC236}">
                <a16:creationId xmlns:a16="http://schemas.microsoft.com/office/drawing/2014/main" id="{F16E4105-513F-AB4A-B616-5D8FBE7CC3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2918" y="5168500"/>
            <a:ext cx="1865572" cy="1580174"/>
          </a:xfrm>
          <a:prstGeom prst="rect">
            <a:avLst/>
          </a:prstGeom>
        </p:spPr>
      </p:pic>
    </p:spTree>
    <p:extLst>
      <p:ext uri="{BB962C8B-B14F-4D97-AF65-F5344CB8AC3E}">
        <p14:creationId xmlns:p14="http://schemas.microsoft.com/office/powerpoint/2010/main" val="2668401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406137-C781-FF48-B87A-9F589722F3F5}"/>
              </a:ext>
            </a:extLst>
          </p:cNvPr>
          <p:cNvSpPr>
            <a:spLocks noGrp="1"/>
          </p:cNvSpPr>
          <p:nvPr>
            <p:ph type="title"/>
          </p:nvPr>
        </p:nvSpPr>
        <p:spPr/>
        <p:txBody>
          <a:bodyPr anchor="t"/>
          <a:lstStyle/>
          <a:p>
            <a:pPr algn="ctr"/>
            <a:r>
              <a:rPr lang="es-US"/>
              <a:t>Fenómenos Magnéticos.</a:t>
            </a:r>
            <a:br>
              <a:rPr lang="es-US"/>
            </a:br>
            <a:r>
              <a:rPr lang="es-US"/>
              <a:t>Equipo #3 </a:t>
            </a:r>
          </a:p>
        </p:txBody>
      </p:sp>
      <p:sp>
        <p:nvSpPr>
          <p:cNvPr id="12" name="Marcador de texto 11">
            <a:extLst>
              <a:ext uri="{FF2B5EF4-FFF2-40B4-BE49-F238E27FC236}">
                <a16:creationId xmlns:a16="http://schemas.microsoft.com/office/drawing/2014/main" id="{1F6E9008-1FCA-934F-8AA4-AA6F46FF515B}"/>
              </a:ext>
            </a:extLst>
          </p:cNvPr>
          <p:cNvSpPr>
            <a:spLocks noGrp="1"/>
          </p:cNvSpPr>
          <p:nvPr>
            <p:ph type="body" idx="1"/>
          </p:nvPr>
        </p:nvSpPr>
        <p:spPr>
          <a:xfrm>
            <a:off x="0" y="1689497"/>
            <a:ext cx="4409652" cy="723349"/>
          </a:xfrm>
          <a:solidFill>
            <a:srgbClr val="C7A2E3"/>
          </a:solidFill>
          <a:ln>
            <a:solidFill>
              <a:srgbClr val="542378"/>
            </a:solidFill>
          </a:ln>
        </p:spPr>
        <p:txBody>
          <a:bodyPr>
            <a:normAutofit/>
          </a:bodyPr>
          <a:lstStyle/>
          <a:p>
            <a:pPr algn="ctr"/>
            <a:r>
              <a:rPr lang="es-US" sz="1600">
                <a:solidFill>
                  <a:schemeClr val="bg1"/>
                </a:solidFill>
                <a:latin typeface="Century Gothic" panose="020B0502020202020204" pitchFamily="34" charset="0"/>
              </a:rPr>
              <a:t>Lo que sé</a:t>
            </a:r>
          </a:p>
        </p:txBody>
      </p:sp>
      <p:sp>
        <p:nvSpPr>
          <p:cNvPr id="13" name="Marcador de contenido 12">
            <a:extLst>
              <a:ext uri="{FF2B5EF4-FFF2-40B4-BE49-F238E27FC236}">
                <a16:creationId xmlns:a16="http://schemas.microsoft.com/office/drawing/2014/main" id="{CEBA7514-896D-2846-AC8A-608E6034CB81}"/>
              </a:ext>
            </a:extLst>
          </p:cNvPr>
          <p:cNvSpPr>
            <a:spLocks noGrp="1"/>
          </p:cNvSpPr>
          <p:nvPr>
            <p:ph sz="half" idx="2"/>
          </p:nvPr>
        </p:nvSpPr>
        <p:spPr>
          <a:xfrm>
            <a:off x="0" y="2505075"/>
            <a:ext cx="4409651" cy="4352923"/>
          </a:xfrm>
          <a:solidFill>
            <a:srgbClr val="E3D0F1"/>
          </a:solidFill>
          <a:ln>
            <a:solidFill>
              <a:srgbClr val="C7A2E3"/>
            </a:solidFill>
          </a:ln>
        </p:spPr>
        <p:txBody>
          <a:bodyPr>
            <a:noAutofit/>
          </a:bodyPr>
          <a:lstStyle/>
          <a:p>
            <a:r>
              <a:rPr lang="es-US" sz="1400">
                <a:latin typeface="Century Gothic" panose="020B0502020202020204" pitchFamily="34" charset="0"/>
              </a:rPr>
              <a:t>Los fenómenos Magnéticos son los que tiene atracción o repulsión hacia sobre otros materiales, por lo general podemos lograr verlos en imanes, sin embargo sabemos que podemos encontrarlos en otro momentos que desconocíamos por completo que existía atracción o repulsión, dentro de esto crece nuestro instinto de experimentación al intentar conocer porque los imanes se unen y de otro lado no se pueden unir. </a:t>
            </a:r>
          </a:p>
        </p:txBody>
      </p:sp>
      <p:sp>
        <p:nvSpPr>
          <p:cNvPr id="14" name="Marcador de texto 13">
            <a:extLst>
              <a:ext uri="{FF2B5EF4-FFF2-40B4-BE49-F238E27FC236}">
                <a16:creationId xmlns:a16="http://schemas.microsoft.com/office/drawing/2014/main" id="{34DACEA1-EE98-974A-8902-3FC51BA69241}"/>
              </a:ext>
            </a:extLst>
          </p:cNvPr>
          <p:cNvSpPr>
            <a:spLocks noGrp="1"/>
          </p:cNvSpPr>
          <p:nvPr>
            <p:ph type="body" sz="quarter" idx="3"/>
          </p:nvPr>
        </p:nvSpPr>
        <p:spPr>
          <a:xfrm>
            <a:off x="7686398" y="1681163"/>
            <a:ext cx="4505602" cy="731684"/>
          </a:xfrm>
          <a:solidFill>
            <a:srgbClr val="C7A2E3"/>
          </a:solidFill>
          <a:ln>
            <a:solidFill>
              <a:srgbClr val="542378"/>
            </a:solidFill>
          </a:ln>
        </p:spPr>
        <p:txBody>
          <a:bodyPr/>
          <a:lstStyle/>
          <a:p>
            <a:pPr algn="ctr"/>
            <a:r>
              <a:rPr lang="es-US" sz="1600">
                <a:solidFill>
                  <a:schemeClr val="bg1"/>
                </a:solidFill>
                <a:latin typeface="Century Gothic" panose="020B0502020202020204" pitchFamily="34" charset="0"/>
              </a:rPr>
              <a:t>Lo que aprendí</a:t>
            </a:r>
            <a:r>
              <a:rPr lang="es-US"/>
              <a:t> </a:t>
            </a:r>
          </a:p>
        </p:txBody>
      </p:sp>
      <p:sp>
        <p:nvSpPr>
          <p:cNvPr id="17" name="Marcador de contenido 14">
            <a:extLst>
              <a:ext uri="{FF2B5EF4-FFF2-40B4-BE49-F238E27FC236}">
                <a16:creationId xmlns:a16="http://schemas.microsoft.com/office/drawing/2014/main" id="{160222FE-326B-0748-93DB-A7903C1D9718}"/>
              </a:ext>
            </a:extLst>
          </p:cNvPr>
          <p:cNvSpPr>
            <a:spLocks noGrp="1"/>
          </p:cNvSpPr>
          <p:nvPr>
            <p:ph sz="quarter" idx="4"/>
          </p:nvPr>
        </p:nvSpPr>
        <p:spPr>
          <a:xfrm>
            <a:off x="4412830" y="2505073"/>
            <a:ext cx="3273570" cy="4352925"/>
          </a:xfrm>
          <a:solidFill>
            <a:srgbClr val="E3D0F1"/>
          </a:solidFill>
          <a:ln>
            <a:solidFill>
              <a:srgbClr val="C7A2E3"/>
            </a:solidFill>
          </a:ln>
        </p:spPr>
        <p:txBody>
          <a:bodyPr>
            <a:normAutofit/>
          </a:bodyPr>
          <a:lstStyle/>
          <a:p>
            <a:r>
              <a:rPr lang="es-US" sz="1400">
                <a:latin typeface="Century Gothic" panose="020B0502020202020204" pitchFamily="34" charset="0"/>
              </a:rPr>
              <a:t>¿ Como es que las monedas se sostienen en el aire?</a:t>
            </a:r>
          </a:p>
          <a:p>
            <a:r>
              <a:rPr lang="es-US" sz="1400">
                <a:latin typeface="Century Gothic" panose="020B0502020202020204" pitchFamily="34" charset="0"/>
              </a:rPr>
              <a:t>¿Qué tan grande es el magnetismo para aguantar 5 monedas?</a:t>
            </a:r>
          </a:p>
          <a:p>
            <a:r>
              <a:rPr lang="es-US" sz="1400">
                <a:latin typeface="Century Gothic" panose="020B0502020202020204" pitchFamily="34" charset="0"/>
              </a:rPr>
              <a:t>¿SI no se balancean las monedas se caerían?</a:t>
            </a:r>
          </a:p>
          <a:p>
            <a:pPr marL="0" indent="0">
              <a:buNone/>
            </a:pPr>
            <a:endParaRPr lang="es-US" sz="1400">
              <a:latin typeface="Century Gothic" panose="020B0502020202020204" pitchFamily="34" charset="0"/>
            </a:endParaRPr>
          </a:p>
          <a:p>
            <a:endParaRPr lang="es-US" sz="1400">
              <a:latin typeface="Century Gothic" panose="020B0502020202020204" pitchFamily="34" charset="0"/>
            </a:endParaRPr>
          </a:p>
        </p:txBody>
      </p:sp>
      <p:pic>
        <p:nvPicPr>
          <p:cNvPr id="7" name="Imagen 7">
            <a:extLst>
              <a:ext uri="{FF2B5EF4-FFF2-40B4-BE49-F238E27FC236}">
                <a16:creationId xmlns:a16="http://schemas.microsoft.com/office/drawing/2014/main" id="{1A73D364-05E6-7F46-BAF1-DCBF3F9A529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538840" y="4151919"/>
            <a:ext cx="1909636" cy="1432227"/>
          </a:xfrm>
          <a:solidFill>
            <a:srgbClr val="E3D0F1"/>
          </a:solidFill>
          <a:ln>
            <a:solidFill>
              <a:srgbClr val="C7A2E3"/>
            </a:solidFill>
          </a:ln>
        </p:spPr>
      </p:pic>
      <p:sp>
        <p:nvSpPr>
          <p:cNvPr id="19" name="Marcador de texto 11">
            <a:extLst>
              <a:ext uri="{FF2B5EF4-FFF2-40B4-BE49-F238E27FC236}">
                <a16:creationId xmlns:a16="http://schemas.microsoft.com/office/drawing/2014/main" id="{0ECF8B57-F620-154C-83F3-56695D2F9C96}"/>
              </a:ext>
            </a:extLst>
          </p:cNvPr>
          <p:cNvSpPr>
            <a:spLocks noGrp="1"/>
          </p:cNvSpPr>
          <p:nvPr>
            <p:ph type="body" idx="1"/>
          </p:nvPr>
        </p:nvSpPr>
        <p:spPr>
          <a:xfrm>
            <a:off x="4409652" y="1689500"/>
            <a:ext cx="3273570" cy="731684"/>
          </a:xfrm>
          <a:solidFill>
            <a:srgbClr val="C7A2E3"/>
          </a:solidFill>
          <a:ln>
            <a:solidFill>
              <a:srgbClr val="542378"/>
            </a:solidFill>
          </a:ln>
        </p:spPr>
        <p:txBody>
          <a:bodyPr/>
          <a:lstStyle/>
          <a:p>
            <a:pPr algn="ctr"/>
            <a:r>
              <a:rPr lang="es-US" sz="1600">
                <a:solidFill>
                  <a:schemeClr val="bg1"/>
                </a:solidFill>
                <a:latin typeface="Century Gothic" panose="020B0502020202020204" pitchFamily="34" charset="0"/>
              </a:rPr>
              <a:t>Lo que quiero saber</a:t>
            </a:r>
            <a:r>
              <a:rPr lang="es-US"/>
              <a:t> </a:t>
            </a:r>
          </a:p>
        </p:txBody>
      </p:sp>
      <p:pic>
        <p:nvPicPr>
          <p:cNvPr id="9" name="Imagen 9">
            <a:extLst>
              <a:ext uri="{FF2B5EF4-FFF2-40B4-BE49-F238E27FC236}">
                <a16:creationId xmlns:a16="http://schemas.microsoft.com/office/drawing/2014/main" id="{D9AFE5E0-4C34-B74D-9CF2-1CC047DFFB55}"/>
              </a:ext>
            </a:extLst>
          </p:cNvPr>
          <p:cNvPicPr>
            <a:picLocks noChangeAspect="1"/>
          </p:cNvPicPr>
          <p:nvPr/>
        </p:nvPicPr>
        <p:blipFill rotWithShape="1">
          <a:blip r:embed="rId4">
            <a:extLst>
              <a:ext uri="{28A0092B-C50C-407E-A947-70E740481C1C}">
                <a14:useLocalDpi xmlns:a14="http://schemas.microsoft.com/office/drawing/2010/main" val="0"/>
              </a:ext>
            </a:extLst>
          </a:blip>
          <a:srcRect r="16034"/>
          <a:stretch/>
        </p:blipFill>
        <p:spPr>
          <a:xfrm>
            <a:off x="5773586" y="5201544"/>
            <a:ext cx="1909636" cy="1656454"/>
          </a:xfrm>
          <a:prstGeom prst="rect">
            <a:avLst/>
          </a:prstGeom>
        </p:spPr>
      </p:pic>
      <p:sp>
        <p:nvSpPr>
          <p:cNvPr id="10" name="Marcador de contenido 14">
            <a:extLst>
              <a:ext uri="{FF2B5EF4-FFF2-40B4-BE49-F238E27FC236}">
                <a16:creationId xmlns:a16="http://schemas.microsoft.com/office/drawing/2014/main" id="{5EB43B53-2773-DB41-9BCB-9AEA4453ED38}"/>
              </a:ext>
            </a:extLst>
          </p:cNvPr>
          <p:cNvSpPr txBox="1">
            <a:spLocks/>
          </p:cNvSpPr>
          <p:nvPr/>
        </p:nvSpPr>
        <p:spPr>
          <a:xfrm>
            <a:off x="7686400" y="2505073"/>
            <a:ext cx="4505600" cy="4352927"/>
          </a:xfrm>
          <a:prstGeom prst="rect">
            <a:avLst/>
          </a:prstGeom>
          <a:solidFill>
            <a:srgbClr val="E3D0F1"/>
          </a:solidFill>
          <a:ln>
            <a:solidFill>
              <a:srgbClr val="C7A2E3"/>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US" sz="1500" i="0">
                <a:solidFill>
                  <a:srgbClr val="3C4043"/>
                </a:solidFill>
                <a:effectLst/>
                <a:latin typeface="Century Gothic" panose="020B0502020202020204" pitchFamily="34" charset="0"/>
              </a:rPr>
              <a:t>El magnetismo es un fenómeno físico por el que los objetos ejercen fuerzas de atracción o repulsión sobre otros materiales. ... Los fenómenos magnéticos fueron conocidos por primera vez por los antiguos griegos, aunque durante siglos se creyó que las magnetitas contenían ciertas propiedades curativas.</a:t>
            </a:r>
            <a:endParaRPr lang="es-US" sz="1500">
              <a:latin typeface="Century Gothic" panose="020B0502020202020204" pitchFamily="34" charset="0"/>
            </a:endParaRPr>
          </a:p>
          <a:p>
            <a:pPr marL="0" indent="0">
              <a:buNone/>
            </a:pPr>
            <a:r>
              <a:rPr lang="es-US" sz="1200" i="1">
                <a:effectLst/>
                <a:latin typeface="Century Gothic" panose="020B0502020202020204" pitchFamily="34" charset="0"/>
              </a:rPr>
              <a:t>¿Qué es el electromagnetismo? Fuerza electromagnética</a:t>
            </a:r>
            <a:r>
              <a:rPr lang="es-US" sz="1200">
                <a:effectLst/>
                <a:latin typeface="Century Gothic" panose="020B0502020202020204" pitchFamily="34" charset="0"/>
              </a:rPr>
              <a:t>. (2015). Fuerza. </a:t>
            </a:r>
            <a:r>
              <a:rPr lang="es-US" sz="1200">
                <a:effectLst/>
                <a:latin typeface="Century Gothic" panose="020B0502020202020204" pitchFamily="34" charset="0"/>
                <a:hlinkClick r:id="rId5"/>
              </a:rPr>
              <a:t>https://www.fundacionendesa.org/es/recursos/a201908-que-es-el-electromagnetismo.com</a:t>
            </a:r>
            <a:r>
              <a:rPr lang="es-US" sz="1200">
                <a:effectLst/>
                <a:latin typeface="Century Gothic" panose="020B0502020202020204" pitchFamily="34" charset="0"/>
              </a:rPr>
              <a:t> </a:t>
            </a:r>
          </a:p>
          <a:p>
            <a:pPr marL="0" indent="0">
              <a:buNone/>
            </a:pPr>
            <a:r>
              <a:rPr lang="es-US" sz="1500" b="0" i="0">
                <a:solidFill>
                  <a:srgbClr val="272837"/>
                </a:solidFill>
                <a:effectLst/>
                <a:latin typeface="Century Gothic" panose="020B0502020202020204" pitchFamily="34" charset="0"/>
              </a:rPr>
              <a:t>el magnetismo se observa siempre que partículas cargadas eléctricamente que están en movimiento. Por ejemplo, del movimiento de electrones en una corriente eléctrica o en casos del movimiento orbital de los electrones alrededor del núcleo atómico.</a:t>
            </a:r>
          </a:p>
          <a:p>
            <a:pPr marL="0" indent="0">
              <a:buNone/>
            </a:pPr>
            <a:r>
              <a:rPr lang="es-US" sz="1300">
                <a:effectLst/>
                <a:latin typeface="Century Gothic" panose="020B0502020202020204" pitchFamily="34" charset="0"/>
              </a:rPr>
              <a:t>Pino, F. (2018, 2 abril). </a:t>
            </a:r>
            <a:r>
              <a:rPr lang="es-US" sz="1300" i="1">
                <a:effectLst/>
                <a:latin typeface="Century Gothic" panose="020B0502020202020204" pitchFamily="34" charset="0"/>
              </a:rPr>
              <a:t>Qué son los fenómenos magnéticos</a:t>
            </a:r>
            <a:r>
              <a:rPr lang="es-US" sz="1300">
                <a:effectLst/>
                <a:latin typeface="Century Gothic" panose="020B0502020202020204" pitchFamily="34" charset="0"/>
              </a:rPr>
              <a:t>. VIX. </a:t>
            </a:r>
            <a:r>
              <a:rPr lang="es-US" sz="1300">
                <a:effectLst/>
                <a:latin typeface="Century Gothic" panose="020B0502020202020204" pitchFamily="34" charset="0"/>
                <a:hlinkClick r:id="rId6"/>
              </a:rPr>
              <a:t>https://www.vix.com/es/btg/curiosidades/2010/08/25/que-son-los-fenomenos-magnetico</a:t>
            </a:r>
            <a:r>
              <a:rPr lang="es-US" sz="1300">
                <a:effectLst/>
                <a:latin typeface="Century Gothic" panose="020B0502020202020204" pitchFamily="34" charset="0"/>
              </a:rPr>
              <a:t>.</a:t>
            </a:r>
          </a:p>
          <a:p>
            <a:pPr marL="0" indent="0">
              <a:buNone/>
            </a:pPr>
            <a:br>
              <a:rPr lang="es-US" sz="1400">
                <a:solidFill>
                  <a:srgbClr val="000000"/>
                </a:solidFill>
                <a:latin typeface="Century Gothic" panose="020B0502020202020204" pitchFamily="34" charset="0"/>
              </a:rPr>
            </a:br>
            <a:endParaRPr lang="es-US" sz="1400">
              <a:latin typeface="Century Gothic" panose="020B0502020202020204" pitchFamily="34" charset="0"/>
            </a:endParaRPr>
          </a:p>
          <a:p>
            <a:pPr marL="0" indent="0">
              <a:buFont typeface="Arial" panose="020B0604020202020204" pitchFamily="34" charset="0"/>
              <a:buNone/>
            </a:pPr>
            <a:endParaRPr lang="es-US" sz="1600">
              <a:latin typeface="Century Gothic" panose="020B0502020202020204" pitchFamily="34" charset="0"/>
            </a:endParaRPr>
          </a:p>
          <a:p>
            <a:pPr marL="0" indent="0">
              <a:buFont typeface="Arial" panose="020B0604020202020204" pitchFamily="34" charset="0"/>
              <a:buNone/>
            </a:pPr>
            <a:endParaRPr lang="es-US" sz="1600">
              <a:solidFill>
                <a:srgbClr val="3C4043"/>
              </a:solidFill>
              <a:latin typeface="Century Gothic" panose="020B0502020202020204" pitchFamily="34" charset="0"/>
            </a:endParaRPr>
          </a:p>
          <a:p>
            <a:pPr marL="0" indent="0">
              <a:buFont typeface="Arial" panose="020B0604020202020204" pitchFamily="34" charset="0"/>
              <a:buNone/>
            </a:pPr>
            <a:endParaRPr lang="es-US" sz="1400">
              <a:latin typeface="Century Gothic" panose="020B0502020202020204" pitchFamily="34" charset="0"/>
            </a:endParaRPr>
          </a:p>
        </p:txBody>
      </p:sp>
    </p:spTree>
    <p:extLst>
      <p:ext uri="{BB962C8B-B14F-4D97-AF65-F5344CB8AC3E}">
        <p14:creationId xmlns:p14="http://schemas.microsoft.com/office/powerpoint/2010/main" val="2267603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406137-C781-FF48-B87A-9F589722F3F5}"/>
              </a:ext>
            </a:extLst>
          </p:cNvPr>
          <p:cNvSpPr>
            <a:spLocks noGrp="1"/>
          </p:cNvSpPr>
          <p:nvPr>
            <p:ph type="title"/>
          </p:nvPr>
        </p:nvSpPr>
        <p:spPr/>
        <p:txBody>
          <a:bodyPr anchor="t"/>
          <a:lstStyle/>
          <a:p>
            <a:pPr algn="ctr"/>
            <a:r>
              <a:rPr lang="es-US"/>
              <a:t>Fenómenos Eléctricos.</a:t>
            </a:r>
            <a:br>
              <a:rPr lang="es-US"/>
            </a:br>
            <a:r>
              <a:rPr lang="es-US"/>
              <a:t>Equipo #4  </a:t>
            </a:r>
          </a:p>
        </p:txBody>
      </p:sp>
      <p:sp>
        <p:nvSpPr>
          <p:cNvPr id="12" name="Marcador de texto 11">
            <a:extLst>
              <a:ext uri="{FF2B5EF4-FFF2-40B4-BE49-F238E27FC236}">
                <a16:creationId xmlns:a16="http://schemas.microsoft.com/office/drawing/2014/main" id="{1F6E9008-1FCA-934F-8AA4-AA6F46FF515B}"/>
              </a:ext>
            </a:extLst>
          </p:cNvPr>
          <p:cNvSpPr>
            <a:spLocks noGrp="1"/>
          </p:cNvSpPr>
          <p:nvPr>
            <p:ph type="body" idx="1"/>
          </p:nvPr>
        </p:nvSpPr>
        <p:spPr>
          <a:xfrm>
            <a:off x="-167789" y="1681163"/>
            <a:ext cx="4577441" cy="731684"/>
          </a:xfrm>
          <a:solidFill>
            <a:srgbClr val="C7A2E3"/>
          </a:solidFill>
          <a:ln>
            <a:solidFill>
              <a:srgbClr val="542378"/>
            </a:solidFill>
          </a:ln>
        </p:spPr>
        <p:txBody>
          <a:bodyPr>
            <a:normAutofit/>
          </a:bodyPr>
          <a:lstStyle/>
          <a:p>
            <a:pPr algn="ctr"/>
            <a:r>
              <a:rPr lang="es-US" sz="1600">
                <a:solidFill>
                  <a:schemeClr val="bg1"/>
                </a:solidFill>
                <a:latin typeface="Century Gothic" panose="020B0502020202020204" pitchFamily="34" charset="0"/>
              </a:rPr>
              <a:t>Lo que sé</a:t>
            </a:r>
          </a:p>
        </p:txBody>
      </p:sp>
      <p:sp>
        <p:nvSpPr>
          <p:cNvPr id="13" name="Marcador de contenido 12">
            <a:extLst>
              <a:ext uri="{FF2B5EF4-FFF2-40B4-BE49-F238E27FC236}">
                <a16:creationId xmlns:a16="http://schemas.microsoft.com/office/drawing/2014/main" id="{CEBA7514-896D-2846-AC8A-608E6034CB81}"/>
              </a:ext>
            </a:extLst>
          </p:cNvPr>
          <p:cNvSpPr>
            <a:spLocks noGrp="1"/>
          </p:cNvSpPr>
          <p:nvPr>
            <p:ph sz="half" idx="2"/>
          </p:nvPr>
        </p:nvSpPr>
        <p:spPr>
          <a:xfrm>
            <a:off x="0" y="2505075"/>
            <a:ext cx="4409651" cy="4352923"/>
          </a:xfrm>
          <a:solidFill>
            <a:srgbClr val="E3D0F1"/>
          </a:solidFill>
          <a:ln>
            <a:solidFill>
              <a:srgbClr val="C7A2E3"/>
            </a:solidFill>
          </a:ln>
        </p:spPr>
        <p:txBody>
          <a:bodyPr>
            <a:noAutofit/>
          </a:bodyPr>
          <a:lstStyle/>
          <a:p>
            <a:br>
              <a:rPr lang="es-US" sz="1400" i="0">
                <a:solidFill>
                  <a:srgbClr val="000000"/>
                </a:solidFill>
                <a:effectLst/>
                <a:latin typeface="Century Gothic" panose="020B0502020202020204" pitchFamily="34" charset="0"/>
              </a:rPr>
            </a:br>
            <a:r>
              <a:rPr lang="es-US" sz="1400" i="0">
                <a:solidFill>
                  <a:srgbClr val="3C4043"/>
                </a:solidFill>
                <a:effectLst/>
                <a:latin typeface="Century Gothic" panose="020B0502020202020204" pitchFamily="34" charset="0"/>
              </a:rPr>
              <a:t>Los fenómenos eléctricos son aquellos fenómenos que ocurren con la presencia de carga eléctrica, ya sea en forma estática o dinámica; todos los cuerpos están compuestos por átomos, estos a la vez por electrones, protones y neutrones. </a:t>
            </a:r>
            <a:r>
              <a:rPr lang="es-US" sz="1400">
                <a:solidFill>
                  <a:srgbClr val="3C4043"/>
                </a:solidFill>
                <a:latin typeface="Century Gothic" panose="020B0502020202020204" pitchFamily="34" charset="0"/>
              </a:rPr>
              <a:t>A esto nos referimos a que son aquellos que nos permiten tener electricidad n ciertos objetos.</a:t>
            </a:r>
            <a:endParaRPr lang="es-US" sz="1400">
              <a:latin typeface="Century Gothic" panose="020B0502020202020204" pitchFamily="34" charset="0"/>
            </a:endParaRPr>
          </a:p>
        </p:txBody>
      </p:sp>
      <p:sp>
        <p:nvSpPr>
          <p:cNvPr id="14" name="Marcador de texto 13">
            <a:extLst>
              <a:ext uri="{FF2B5EF4-FFF2-40B4-BE49-F238E27FC236}">
                <a16:creationId xmlns:a16="http://schemas.microsoft.com/office/drawing/2014/main" id="{34DACEA1-EE98-974A-8902-3FC51BA69241}"/>
              </a:ext>
            </a:extLst>
          </p:cNvPr>
          <p:cNvSpPr>
            <a:spLocks noGrp="1"/>
          </p:cNvSpPr>
          <p:nvPr>
            <p:ph type="body" sz="quarter" idx="3"/>
          </p:nvPr>
        </p:nvSpPr>
        <p:spPr>
          <a:xfrm>
            <a:off x="7686398" y="1681163"/>
            <a:ext cx="4505602" cy="731684"/>
          </a:xfrm>
          <a:solidFill>
            <a:srgbClr val="C7A2E3"/>
          </a:solidFill>
          <a:ln>
            <a:solidFill>
              <a:srgbClr val="542378"/>
            </a:solidFill>
          </a:ln>
        </p:spPr>
        <p:txBody>
          <a:bodyPr/>
          <a:lstStyle/>
          <a:p>
            <a:pPr algn="ctr"/>
            <a:r>
              <a:rPr lang="es-US" sz="1600">
                <a:solidFill>
                  <a:schemeClr val="bg1"/>
                </a:solidFill>
                <a:latin typeface="Century Gothic" panose="020B0502020202020204" pitchFamily="34" charset="0"/>
              </a:rPr>
              <a:t>Lo que aprendí</a:t>
            </a:r>
            <a:r>
              <a:rPr lang="es-US"/>
              <a:t> </a:t>
            </a:r>
          </a:p>
        </p:txBody>
      </p:sp>
      <p:sp>
        <p:nvSpPr>
          <p:cNvPr id="15" name="Marcador de contenido 14">
            <a:extLst>
              <a:ext uri="{FF2B5EF4-FFF2-40B4-BE49-F238E27FC236}">
                <a16:creationId xmlns:a16="http://schemas.microsoft.com/office/drawing/2014/main" id="{F6BD06B9-DAB7-3549-AF29-2EF38948E327}"/>
              </a:ext>
            </a:extLst>
          </p:cNvPr>
          <p:cNvSpPr>
            <a:spLocks noGrp="1"/>
          </p:cNvSpPr>
          <p:nvPr>
            <p:ph sz="quarter" idx="4"/>
          </p:nvPr>
        </p:nvSpPr>
        <p:spPr>
          <a:xfrm>
            <a:off x="7686400" y="2505074"/>
            <a:ext cx="4505600" cy="4352926"/>
          </a:xfrm>
          <a:solidFill>
            <a:srgbClr val="E3D0F1"/>
          </a:solidFill>
          <a:ln>
            <a:solidFill>
              <a:srgbClr val="C7A2E3"/>
            </a:solidFill>
          </a:ln>
        </p:spPr>
        <p:txBody>
          <a:bodyPr>
            <a:normAutofit fontScale="70000" lnSpcReduction="20000"/>
          </a:bodyPr>
          <a:lstStyle/>
          <a:p>
            <a:r>
              <a:rPr lang="es-US" sz="1800" b="0" i="0">
                <a:solidFill>
                  <a:srgbClr val="000000"/>
                </a:solidFill>
                <a:effectLst/>
                <a:latin typeface="Century Gothic" panose="020B0502020202020204" pitchFamily="34" charset="0"/>
              </a:rPr>
              <a:t>Los fenómenos eléctricos son un objeto de estudio importante en la física, se trata del estudio de la electricidad, se analiza el comportamiento de la carga eléctrica tanto estática como en movimiento, analiza las leyes que gobiernan a la electricidad y su aplicación sirve para solucionar problemas, mejorar la calidad de vida, etc. como veremos más adelante en esta entrada</a:t>
            </a:r>
            <a:endParaRPr lang="es-US" sz="1800">
              <a:solidFill>
                <a:srgbClr val="000000"/>
              </a:solidFill>
              <a:latin typeface="Helvetica"/>
            </a:endParaRPr>
          </a:p>
          <a:p>
            <a:pPr marL="0" indent="0">
              <a:buNone/>
            </a:pPr>
            <a:r>
              <a:rPr lang="es-US" sz="1200" i="1">
                <a:effectLst/>
                <a:latin typeface="Century Gothic" panose="020B0502020202020204" pitchFamily="34" charset="0"/>
              </a:rPr>
              <a:t>Todo sobre LOS FENÓMENOS ELÉCTRICOS en FISICA</a:t>
            </a:r>
            <a:r>
              <a:rPr lang="es-US" sz="1200">
                <a:effectLst/>
                <a:latin typeface="Century Gothic" panose="020B0502020202020204" pitchFamily="34" charset="0"/>
              </a:rPr>
              <a:t>. (2021, 2 mayo). Curso de física. </a:t>
            </a:r>
            <a:r>
              <a:rPr lang="es-US" sz="1200">
                <a:effectLst/>
                <a:latin typeface="Century Gothic" panose="020B0502020202020204" pitchFamily="34" charset="0"/>
                <a:hlinkClick r:id="rId3"/>
              </a:rPr>
              <a:t>https://enfisica.com/fenomenos-electricos/</a:t>
            </a:r>
            <a:endParaRPr lang="es-US" sz="1200">
              <a:effectLst/>
              <a:latin typeface="Century Gothic" panose="020B0502020202020204" pitchFamily="34" charset="0"/>
            </a:endParaRPr>
          </a:p>
          <a:p>
            <a:r>
              <a:rPr lang="es-US" sz="1800" b="0" i="0">
                <a:effectLst/>
                <a:latin typeface="Century Gothic" panose="020B0502020202020204" pitchFamily="34" charset="0"/>
              </a:rPr>
              <a:t>Del mismo modo que existen 2 tipos de fenómenos eléctricos (atracción y repulsión), se admite que las propiedades que poseen los cuerpos electrizados se deben a la presencia en ellos de 2 tipos de cargas eléctricas denominadas, de forma arbitraria, negativa y positiva.</a:t>
            </a:r>
          </a:p>
          <a:p>
            <a:pPr marL="0" indent="0">
              <a:buNone/>
            </a:pPr>
            <a:r>
              <a:rPr lang="es-US" sz="1400" i="1">
                <a:effectLst/>
                <a:latin typeface="Century Gothic" panose="020B0502020202020204" pitchFamily="34" charset="0"/>
              </a:rPr>
              <a:t>Tema 4</a:t>
            </a:r>
            <a:r>
              <a:rPr lang="es-US" sz="1400">
                <a:effectLst/>
                <a:latin typeface="Century Gothic" panose="020B0502020202020204" pitchFamily="34" charset="0"/>
              </a:rPr>
              <a:t>. (2015). Tipos de electricidad. </a:t>
            </a:r>
            <a:r>
              <a:rPr lang="es-US" sz="1400">
                <a:effectLst/>
                <a:latin typeface="Century Gothic" panose="020B0502020202020204" pitchFamily="34" charset="0"/>
                <a:hlinkClick r:id="rId4"/>
              </a:rPr>
              <a:t>http://recursostic.educacion.es/eda/web/eda2010/newton/materiales/ruiz_castillo_jose_p3/fe.html#:%7E:text=Del%20mismo%20modo%20que%20existen,forma%20arbitraria%2C%20negativa%20y%20positiva</a:t>
            </a:r>
            <a:r>
              <a:rPr lang="es-US" sz="1800">
                <a:effectLst/>
                <a:latin typeface="Times New Roman" panose="02020603050405020304" pitchFamily="18" charset="0"/>
              </a:rPr>
              <a:t>.</a:t>
            </a:r>
          </a:p>
          <a:p>
            <a:pPr marL="0" indent="0">
              <a:buNone/>
            </a:pPr>
            <a:br>
              <a:rPr lang="es-US" sz="1000"/>
            </a:br>
            <a:endParaRPr lang="es-US" sz="1200">
              <a:effectLst/>
              <a:latin typeface="Century Gothic" panose="020B0502020202020204" pitchFamily="34" charset="0"/>
            </a:endParaRPr>
          </a:p>
          <a:p>
            <a:pPr marL="0" indent="0">
              <a:buNone/>
            </a:pPr>
            <a:endParaRPr lang="es-US" sz="1800">
              <a:effectLst/>
              <a:latin typeface="Times New Roman" panose="02020603050405020304" pitchFamily="18" charset="0"/>
            </a:endParaRPr>
          </a:p>
          <a:p>
            <a:pPr marL="0" indent="0">
              <a:buNone/>
            </a:pPr>
            <a:br>
              <a:rPr lang="es-US" sz="1050" b="0" i="0">
                <a:solidFill>
                  <a:srgbClr val="333333"/>
                </a:solidFill>
                <a:effectLst/>
                <a:latin typeface="Helvetica"/>
              </a:rPr>
            </a:br>
            <a:endParaRPr lang="es-US" sz="1400">
              <a:latin typeface="Century Gothic" panose="020B0502020202020204" pitchFamily="34" charset="0"/>
            </a:endParaRPr>
          </a:p>
        </p:txBody>
      </p:sp>
      <p:sp>
        <p:nvSpPr>
          <p:cNvPr id="17" name="Marcador de contenido 14">
            <a:extLst>
              <a:ext uri="{FF2B5EF4-FFF2-40B4-BE49-F238E27FC236}">
                <a16:creationId xmlns:a16="http://schemas.microsoft.com/office/drawing/2014/main" id="{160222FE-326B-0748-93DB-A7903C1D9718}"/>
              </a:ext>
            </a:extLst>
          </p:cNvPr>
          <p:cNvSpPr>
            <a:spLocks noGrp="1"/>
          </p:cNvSpPr>
          <p:nvPr>
            <p:ph sz="quarter" idx="4"/>
          </p:nvPr>
        </p:nvSpPr>
        <p:spPr>
          <a:xfrm>
            <a:off x="4412830" y="2505073"/>
            <a:ext cx="3273570" cy="4352925"/>
          </a:xfrm>
          <a:solidFill>
            <a:srgbClr val="E3D0F1"/>
          </a:solidFill>
          <a:ln>
            <a:solidFill>
              <a:srgbClr val="C7A2E3"/>
            </a:solidFill>
          </a:ln>
        </p:spPr>
        <p:txBody>
          <a:bodyPr>
            <a:normAutofit/>
          </a:bodyPr>
          <a:lstStyle/>
          <a:p>
            <a:r>
              <a:rPr lang="es-US" sz="1400">
                <a:latin typeface="Century Gothic" panose="020B0502020202020204" pitchFamily="34" charset="0"/>
              </a:rPr>
              <a:t>¿ Porque la burbuja sigue al globo?</a:t>
            </a:r>
          </a:p>
          <a:p>
            <a:r>
              <a:rPr lang="es-US" sz="1400">
                <a:latin typeface="Century Gothic" panose="020B0502020202020204" pitchFamily="34" charset="0"/>
              </a:rPr>
              <a:t>¿Qué pasa si no flotmos el globo con la tela?</a:t>
            </a:r>
          </a:p>
          <a:p>
            <a:r>
              <a:rPr lang="es-US" sz="1400">
                <a:latin typeface="Century Gothic" panose="020B0502020202020204" pitchFamily="34" charset="0"/>
              </a:rPr>
              <a:t>¿Qué función tiene el globo en este experimento?</a:t>
            </a:r>
          </a:p>
          <a:p>
            <a:pPr marL="0" indent="0">
              <a:buNone/>
            </a:pPr>
            <a:endParaRPr lang="es-US" sz="1400">
              <a:latin typeface="Century Gothic" panose="020B0502020202020204" pitchFamily="34" charset="0"/>
            </a:endParaRPr>
          </a:p>
          <a:p>
            <a:endParaRPr lang="es-US" sz="1400">
              <a:latin typeface="Century Gothic" panose="020B0502020202020204" pitchFamily="34" charset="0"/>
            </a:endParaRPr>
          </a:p>
        </p:txBody>
      </p:sp>
      <p:sp>
        <p:nvSpPr>
          <p:cNvPr id="19" name="Marcador de texto 11">
            <a:extLst>
              <a:ext uri="{FF2B5EF4-FFF2-40B4-BE49-F238E27FC236}">
                <a16:creationId xmlns:a16="http://schemas.microsoft.com/office/drawing/2014/main" id="{0ECF8B57-F620-154C-83F3-56695D2F9C96}"/>
              </a:ext>
            </a:extLst>
          </p:cNvPr>
          <p:cNvSpPr>
            <a:spLocks noGrp="1"/>
          </p:cNvSpPr>
          <p:nvPr>
            <p:ph type="body" idx="1"/>
          </p:nvPr>
        </p:nvSpPr>
        <p:spPr>
          <a:xfrm>
            <a:off x="4409652" y="1689500"/>
            <a:ext cx="3273570" cy="731684"/>
          </a:xfrm>
          <a:solidFill>
            <a:srgbClr val="C7A2E3"/>
          </a:solidFill>
          <a:ln>
            <a:solidFill>
              <a:srgbClr val="542378"/>
            </a:solidFill>
          </a:ln>
        </p:spPr>
        <p:txBody>
          <a:bodyPr/>
          <a:lstStyle/>
          <a:p>
            <a:pPr algn="ctr"/>
            <a:r>
              <a:rPr lang="es-US" sz="1600">
                <a:solidFill>
                  <a:schemeClr val="bg1"/>
                </a:solidFill>
                <a:latin typeface="Century Gothic" panose="020B0502020202020204" pitchFamily="34" charset="0"/>
              </a:rPr>
              <a:t>Lo que quiero saber</a:t>
            </a:r>
            <a:r>
              <a:rPr lang="es-US"/>
              <a:t> </a:t>
            </a:r>
          </a:p>
        </p:txBody>
      </p:sp>
      <p:pic>
        <p:nvPicPr>
          <p:cNvPr id="5" name="Imagen 5">
            <a:extLst>
              <a:ext uri="{FF2B5EF4-FFF2-40B4-BE49-F238E27FC236}">
                <a16:creationId xmlns:a16="http://schemas.microsoft.com/office/drawing/2014/main" id="{3B5F3F34-C83D-A247-8F13-4B3992B509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4739" y="5486291"/>
            <a:ext cx="1635424" cy="1226568"/>
          </a:xfrm>
          <a:prstGeom prst="rect">
            <a:avLst/>
          </a:prstGeom>
        </p:spPr>
      </p:pic>
      <p:pic>
        <p:nvPicPr>
          <p:cNvPr id="6" name="Imagen 6">
            <a:extLst>
              <a:ext uri="{FF2B5EF4-FFF2-40B4-BE49-F238E27FC236}">
                <a16:creationId xmlns:a16="http://schemas.microsoft.com/office/drawing/2014/main" id="{3FEC466D-AEA5-FE48-9FE6-AD90C525FC30}"/>
              </a:ext>
            </a:extLst>
          </p:cNvPr>
          <p:cNvPicPr>
            <a:picLocks noChangeAspect="1"/>
          </p:cNvPicPr>
          <p:nvPr/>
        </p:nvPicPr>
        <p:blipFill rotWithShape="1">
          <a:blip r:embed="rId6">
            <a:extLst>
              <a:ext uri="{28A0092B-C50C-407E-A947-70E740481C1C}">
                <a14:useLocalDpi xmlns:a14="http://schemas.microsoft.com/office/drawing/2010/main" val="0"/>
              </a:ext>
            </a:extLst>
          </a:blip>
          <a:srcRect l="23039"/>
          <a:stretch/>
        </p:blipFill>
        <p:spPr>
          <a:xfrm>
            <a:off x="4615888" y="4026684"/>
            <a:ext cx="1657598" cy="1615367"/>
          </a:xfrm>
          <a:prstGeom prst="rect">
            <a:avLst/>
          </a:prstGeom>
        </p:spPr>
      </p:pic>
    </p:spTree>
    <p:extLst>
      <p:ext uri="{BB962C8B-B14F-4D97-AF65-F5344CB8AC3E}">
        <p14:creationId xmlns:p14="http://schemas.microsoft.com/office/powerpoint/2010/main" val="2813326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406137-C781-FF48-B87A-9F589722F3F5}"/>
              </a:ext>
            </a:extLst>
          </p:cNvPr>
          <p:cNvSpPr>
            <a:spLocks noGrp="1"/>
          </p:cNvSpPr>
          <p:nvPr>
            <p:ph type="title"/>
          </p:nvPr>
        </p:nvSpPr>
        <p:spPr/>
        <p:txBody>
          <a:bodyPr anchor="t"/>
          <a:lstStyle/>
          <a:p>
            <a:pPr algn="ctr"/>
            <a:r>
              <a:rPr lang="es-US"/>
              <a:t>Fenómenos relacionados con la luz.</a:t>
            </a:r>
            <a:br>
              <a:rPr lang="es-US"/>
            </a:br>
            <a:r>
              <a:rPr lang="es-US"/>
              <a:t>Equipo #5</a:t>
            </a:r>
          </a:p>
        </p:txBody>
      </p:sp>
      <p:sp>
        <p:nvSpPr>
          <p:cNvPr id="12" name="Marcador de texto 11">
            <a:extLst>
              <a:ext uri="{FF2B5EF4-FFF2-40B4-BE49-F238E27FC236}">
                <a16:creationId xmlns:a16="http://schemas.microsoft.com/office/drawing/2014/main" id="{1F6E9008-1FCA-934F-8AA4-AA6F46FF515B}"/>
              </a:ext>
            </a:extLst>
          </p:cNvPr>
          <p:cNvSpPr>
            <a:spLocks noGrp="1"/>
          </p:cNvSpPr>
          <p:nvPr>
            <p:ph type="body" idx="1"/>
          </p:nvPr>
        </p:nvSpPr>
        <p:spPr>
          <a:xfrm>
            <a:off x="-167789" y="1681163"/>
            <a:ext cx="4577441" cy="731684"/>
          </a:xfrm>
          <a:solidFill>
            <a:srgbClr val="C7A2E3"/>
          </a:solidFill>
          <a:ln>
            <a:solidFill>
              <a:srgbClr val="542378"/>
            </a:solidFill>
          </a:ln>
        </p:spPr>
        <p:txBody>
          <a:bodyPr>
            <a:normAutofit/>
          </a:bodyPr>
          <a:lstStyle/>
          <a:p>
            <a:pPr algn="ctr"/>
            <a:r>
              <a:rPr lang="es-US" sz="1600">
                <a:solidFill>
                  <a:schemeClr val="bg1"/>
                </a:solidFill>
                <a:latin typeface="Century Gothic" panose="020B0502020202020204" pitchFamily="34" charset="0"/>
              </a:rPr>
              <a:t>Lo que sé</a:t>
            </a:r>
          </a:p>
        </p:txBody>
      </p:sp>
      <p:sp>
        <p:nvSpPr>
          <p:cNvPr id="13" name="Marcador de contenido 12">
            <a:extLst>
              <a:ext uri="{FF2B5EF4-FFF2-40B4-BE49-F238E27FC236}">
                <a16:creationId xmlns:a16="http://schemas.microsoft.com/office/drawing/2014/main" id="{CEBA7514-896D-2846-AC8A-608E6034CB81}"/>
              </a:ext>
            </a:extLst>
          </p:cNvPr>
          <p:cNvSpPr>
            <a:spLocks noGrp="1"/>
          </p:cNvSpPr>
          <p:nvPr>
            <p:ph sz="half" idx="2"/>
          </p:nvPr>
        </p:nvSpPr>
        <p:spPr>
          <a:xfrm>
            <a:off x="0" y="2505075"/>
            <a:ext cx="4409651" cy="4352923"/>
          </a:xfrm>
          <a:solidFill>
            <a:srgbClr val="E3D0F1"/>
          </a:solidFill>
          <a:ln>
            <a:solidFill>
              <a:srgbClr val="C7A2E3"/>
            </a:solidFill>
          </a:ln>
        </p:spPr>
        <p:txBody>
          <a:bodyPr>
            <a:noAutofit/>
          </a:bodyPr>
          <a:lstStyle/>
          <a:p>
            <a:r>
              <a:rPr lang="es-US" sz="1400">
                <a:latin typeface="Century Gothic" panose="020B0502020202020204" pitchFamily="34" charset="0"/>
              </a:rPr>
              <a:t>Los fenómenos relacionados con la luz son aquellos que podemos distinguir a simple vista a esto nos referimos que estos fenómenos son causados por una luz que permite que el ojo humano lo pueda observar, es algo impresionante debido a que es observable y desarrolla en nosotros el sentido de investigación y experimentación para conocer más porque pasa eso </a:t>
            </a:r>
          </a:p>
        </p:txBody>
      </p:sp>
      <p:sp>
        <p:nvSpPr>
          <p:cNvPr id="14" name="Marcador de texto 13">
            <a:extLst>
              <a:ext uri="{FF2B5EF4-FFF2-40B4-BE49-F238E27FC236}">
                <a16:creationId xmlns:a16="http://schemas.microsoft.com/office/drawing/2014/main" id="{34DACEA1-EE98-974A-8902-3FC51BA69241}"/>
              </a:ext>
            </a:extLst>
          </p:cNvPr>
          <p:cNvSpPr>
            <a:spLocks noGrp="1"/>
          </p:cNvSpPr>
          <p:nvPr>
            <p:ph type="body" sz="quarter" idx="3"/>
          </p:nvPr>
        </p:nvSpPr>
        <p:spPr>
          <a:xfrm>
            <a:off x="7686398" y="1681163"/>
            <a:ext cx="4505602" cy="731684"/>
          </a:xfrm>
          <a:solidFill>
            <a:srgbClr val="C7A2E3"/>
          </a:solidFill>
          <a:ln>
            <a:solidFill>
              <a:srgbClr val="542378"/>
            </a:solidFill>
          </a:ln>
        </p:spPr>
        <p:txBody>
          <a:bodyPr/>
          <a:lstStyle/>
          <a:p>
            <a:pPr algn="ctr"/>
            <a:r>
              <a:rPr lang="es-US" sz="1600">
                <a:solidFill>
                  <a:schemeClr val="bg1"/>
                </a:solidFill>
                <a:latin typeface="Century Gothic" panose="020B0502020202020204" pitchFamily="34" charset="0"/>
              </a:rPr>
              <a:t>Lo que aprendí</a:t>
            </a:r>
            <a:r>
              <a:rPr lang="es-US"/>
              <a:t> </a:t>
            </a:r>
          </a:p>
        </p:txBody>
      </p:sp>
      <p:sp>
        <p:nvSpPr>
          <p:cNvPr id="15" name="Marcador de contenido 14">
            <a:extLst>
              <a:ext uri="{FF2B5EF4-FFF2-40B4-BE49-F238E27FC236}">
                <a16:creationId xmlns:a16="http://schemas.microsoft.com/office/drawing/2014/main" id="{F6BD06B9-DAB7-3549-AF29-2EF38948E327}"/>
              </a:ext>
            </a:extLst>
          </p:cNvPr>
          <p:cNvSpPr>
            <a:spLocks noGrp="1"/>
          </p:cNvSpPr>
          <p:nvPr>
            <p:ph sz="quarter" idx="4"/>
          </p:nvPr>
        </p:nvSpPr>
        <p:spPr>
          <a:xfrm>
            <a:off x="7686400" y="2505074"/>
            <a:ext cx="4505600" cy="4352926"/>
          </a:xfrm>
          <a:solidFill>
            <a:srgbClr val="E3D0F1"/>
          </a:solidFill>
          <a:ln>
            <a:solidFill>
              <a:srgbClr val="C7A2E3"/>
            </a:solidFill>
          </a:ln>
        </p:spPr>
        <p:txBody>
          <a:bodyPr>
            <a:normAutofit/>
          </a:bodyPr>
          <a:lstStyle/>
          <a:p>
            <a:pPr marL="0" indent="0">
              <a:buNone/>
            </a:pPr>
            <a:r>
              <a:rPr lang="es-US" sz="1400" i="0">
                <a:solidFill>
                  <a:srgbClr val="000000"/>
                </a:solidFill>
                <a:effectLst/>
                <a:latin typeface="Century Gothic" panose="020B0502020202020204" pitchFamily="34" charset="0"/>
              </a:rPr>
              <a:t>Lo que llamamos luz es la parte del </a:t>
            </a:r>
            <a:r>
              <a:rPr lang="es-US" sz="1400">
                <a:solidFill>
                  <a:srgbClr val="000000"/>
                </a:solidFill>
                <a:latin typeface="Century Gothic" panose="020B0502020202020204" pitchFamily="34" charset="0"/>
              </a:rPr>
              <a:t>espectro electromagnético</a:t>
            </a:r>
            <a:r>
              <a:rPr lang="es-US" sz="1400" i="0">
                <a:solidFill>
                  <a:srgbClr val="000000"/>
                </a:solidFill>
                <a:effectLst/>
                <a:latin typeface="Century Gothic" panose="020B0502020202020204" pitchFamily="34" charset="0"/>
              </a:rPr>
              <a:t> que puede ser percibido por el ojo humano. Existen, aparte de la luz, diversas formas de radiación electromagnética en el </a:t>
            </a:r>
            <a:r>
              <a:rPr lang="es-US" sz="1400">
                <a:solidFill>
                  <a:srgbClr val="000000"/>
                </a:solidFill>
                <a:latin typeface="Century Gothic" panose="020B0502020202020204" pitchFamily="34" charset="0"/>
              </a:rPr>
              <a:t>universo</a:t>
            </a:r>
            <a:r>
              <a:rPr lang="es-US" sz="1400" i="0">
                <a:solidFill>
                  <a:srgbClr val="000000"/>
                </a:solidFill>
                <a:effectLst/>
                <a:latin typeface="Century Gothic" panose="020B0502020202020204" pitchFamily="34" charset="0"/>
              </a:rPr>
              <a:t>, que se propaga por el </a:t>
            </a:r>
            <a:r>
              <a:rPr lang="es-US" sz="1400">
                <a:solidFill>
                  <a:srgbClr val="000000"/>
                </a:solidFill>
                <a:latin typeface="Century Gothic" panose="020B0502020202020204" pitchFamily="34" charset="0"/>
              </a:rPr>
              <a:t>espacio</a:t>
            </a:r>
            <a:r>
              <a:rPr lang="es-US" sz="1400" i="0">
                <a:solidFill>
                  <a:srgbClr val="000000"/>
                </a:solidFill>
                <a:effectLst/>
                <a:latin typeface="Century Gothic" panose="020B0502020202020204" pitchFamily="34" charset="0"/>
              </a:rPr>
              <a:t> y transporta </a:t>
            </a:r>
            <a:r>
              <a:rPr lang="es-US" sz="1400">
                <a:solidFill>
                  <a:srgbClr val="000000"/>
                </a:solidFill>
                <a:latin typeface="Century Gothic" panose="020B0502020202020204" pitchFamily="34" charset="0"/>
              </a:rPr>
              <a:t>energía</a:t>
            </a:r>
            <a:r>
              <a:rPr lang="es-US" sz="1400" i="0">
                <a:solidFill>
                  <a:srgbClr val="000000"/>
                </a:solidFill>
                <a:effectLst/>
                <a:latin typeface="Century Gothic" panose="020B0502020202020204" pitchFamily="34" charset="0"/>
              </a:rPr>
              <a:t> de un lugar a otro (como la radiación ultravioleta o los rayos x), pero a ninguna de ellas podemos percibirlas naturalmente.</a:t>
            </a:r>
            <a:br>
              <a:rPr lang="es-US" sz="1050" b="0" i="0">
                <a:solidFill>
                  <a:srgbClr val="000000"/>
                </a:solidFill>
                <a:effectLst/>
                <a:latin typeface="system-ui"/>
              </a:rPr>
            </a:br>
            <a:br>
              <a:rPr lang="es-US" sz="1050" b="0" i="0">
                <a:solidFill>
                  <a:srgbClr val="000000"/>
                </a:solidFill>
                <a:effectLst/>
                <a:latin typeface="system-ui"/>
              </a:rPr>
            </a:br>
            <a:r>
              <a:rPr lang="es-US" sz="1200">
                <a:effectLst/>
                <a:latin typeface="Century Gothic" panose="020B0502020202020204" pitchFamily="34" charset="0"/>
              </a:rPr>
              <a:t>S. (2020b, agosto 3). </a:t>
            </a:r>
            <a:r>
              <a:rPr lang="es-US" sz="1200" i="1">
                <a:effectLst/>
                <a:latin typeface="Century Gothic" panose="020B0502020202020204" pitchFamily="34" charset="0"/>
              </a:rPr>
              <a:t>Luz - Concepto, fenómenos, propagación, tipos y características</a:t>
            </a:r>
            <a:r>
              <a:rPr lang="es-US" sz="1200">
                <a:effectLst/>
                <a:latin typeface="Century Gothic" panose="020B0502020202020204" pitchFamily="34" charset="0"/>
              </a:rPr>
              <a:t>. Concepto. </a:t>
            </a:r>
            <a:r>
              <a:rPr lang="es-US" sz="1200">
                <a:effectLst/>
                <a:latin typeface="Century Gothic" panose="020B0502020202020204" pitchFamily="34" charset="0"/>
                <a:hlinkClick r:id="rId3"/>
              </a:rPr>
              <a:t>https://concepto.de/luz/</a:t>
            </a:r>
            <a:endParaRPr lang="es-US" sz="1200">
              <a:effectLst/>
              <a:latin typeface="Century Gothic" panose="020B0502020202020204" pitchFamily="34" charset="0"/>
            </a:endParaRPr>
          </a:p>
          <a:p>
            <a:pPr marL="0" indent="0">
              <a:buNone/>
            </a:pPr>
            <a:r>
              <a:rPr lang="es-US" sz="1400" b="0" i="0">
                <a:effectLst/>
                <a:latin typeface="Century Gothic" panose="020B0502020202020204" pitchFamily="34" charset="0"/>
              </a:rPr>
              <a:t>si estudiamos la luz como una onda. Una onda es una perturbación que se programa de un lugar a otro compuesta por campos vibratorios eléctricos y magnéticos, que existen formando ángulos rectos entre sí con sus direcciones de movimiento</a:t>
            </a:r>
          </a:p>
          <a:p>
            <a:pPr marL="0" indent="0">
              <a:buNone/>
            </a:pPr>
            <a:r>
              <a:rPr lang="es-US" sz="1200">
                <a:effectLst/>
                <a:latin typeface="Century Gothic" panose="020B0502020202020204" pitchFamily="34" charset="0"/>
              </a:rPr>
              <a:t>(2018, 20 febrero). </a:t>
            </a:r>
            <a:r>
              <a:rPr lang="es-US" sz="1200" i="1">
                <a:effectLst/>
                <a:latin typeface="Century Gothic" panose="020B0502020202020204" pitchFamily="34" charset="0"/>
              </a:rPr>
              <a:t>Fenómeno físico de la luz</a:t>
            </a:r>
            <a:r>
              <a:rPr lang="es-US" sz="1200">
                <a:effectLst/>
                <a:latin typeface="Century Gothic" panose="020B0502020202020204" pitchFamily="34" charset="0"/>
              </a:rPr>
              <a:t>. ASSELUM. </a:t>
            </a:r>
            <a:r>
              <a:rPr lang="es-US" sz="1200">
                <a:effectLst/>
                <a:latin typeface="Century Gothic" panose="020B0502020202020204" pitchFamily="34" charset="0"/>
                <a:hlinkClick r:id="rId4"/>
              </a:rPr>
              <a:t>https://asselum.com/fenomeno-fisico-la-luz/</a:t>
            </a:r>
            <a:endParaRPr lang="es-US" sz="1200">
              <a:effectLst/>
              <a:latin typeface="Century Gothic" panose="020B0502020202020204" pitchFamily="34" charset="0"/>
            </a:endParaRPr>
          </a:p>
          <a:p>
            <a:pPr marL="342900" indent="-342900">
              <a:buAutoNum type="alphaUcPeriod"/>
            </a:pPr>
            <a:endParaRPr lang="es-US" sz="1800">
              <a:effectLst/>
              <a:latin typeface="Times New Roman" panose="02020603050405020304" pitchFamily="18" charset="0"/>
            </a:endParaRPr>
          </a:p>
          <a:p>
            <a:pPr marL="0" indent="0">
              <a:buNone/>
            </a:pPr>
            <a:endParaRPr lang="es-US" sz="1400">
              <a:effectLst/>
              <a:latin typeface="Century Gothic" panose="020B0502020202020204" pitchFamily="34" charset="0"/>
            </a:endParaRPr>
          </a:p>
          <a:p>
            <a:pPr marL="0" indent="0">
              <a:buNone/>
            </a:pPr>
            <a:endParaRPr lang="es-US" sz="1400">
              <a:effectLst/>
              <a:latin typeface="Century Gothic" panose="020B0502020202020204" pitchFamily="34" charset="0"/>
            </a:endParaRPr>
          </a:p>
          <a:p>
            <a:pPr marL="0" indent="0">
              <a:buNone/>
            </a:pPr>
            <a:endParaRPr lang="es-US" sz="1400">
              <a:latin typeface="Century Gothic" panose="020B0502020202020204" pitchFamily="34" charset="0"/>
            </a:endParaRPr>
          </a:p>
        </p:txBody>
      </p:sp>
      <p:sp>
        <p:nvSpPr>
          <p:cNvPr id="17" name="Marcador de contenido 14">
            <a:extLst>
              <a:ext uri="{FF2B5EF4-FFF2-40B4-BE49-F238E27FC236}">
                <a16:creationId xmlns:a16="http://schemas.microsoft.com/office/drawing/2014/main" id="{160222FE-326B-0748-93DB-A7903C1D9718}"/>
              </a:ext>
            </a:extLst>
          </p:cNvPr>
          <p:cNvSpPr>
            <a:spLocks noGrp="1"/>
          </p:cNvSpPr>
          <p:nvPr>
            <p:ph sz="quarter" idx="4"/>
          </p:nvPr>
        </p:nvSpPr>
        <p:spPr>
          <a:xfrm>
            <a:off x="4412830" y="2505073"/>
            <a:ext cx="3273570" cy="4352925"/>
          </a:xfrm>
          <a:solidFill>
            <a:srgbClr val="E3D0F1"/>
          </a:solidFill>
          <a:ln>
            <a:solidFill>
              <a:srgbClr val="C7A2E3"/>
            </a:solidFill>
          </a:ln>
        </p:spPr>
        <p:txBody>
          <a:bodyPr>
            <a:normAutofit/>
          </a:bodyPr>
          <a:lstStyle/>
          <a:p>
            <a:pPr marL="0" indent="0">
              <a:buNone/>
            </a:pPr>
            <a:r>
              <a:rPr lang="es-US" sz="1400">
                <a:latin typeface="Century Gothic" panose="020B0502020202020204" pitchFamily="34" charset="0"/>
              </a:rPr>
              <a:t>¿Cómo es que la luz pasa el globo? </a:t>
            </a:r>
          </a:p>
          <a:p>
            <a:pPr marL="0" indent="0">
              <a:buNone/>
            </a:pPr>
            <a:r>
              <a:rPr lang="es-US" sz="1400">
                <a:latin typeface="Century Gothic" panose="020B0502020202020204" pitchFamily="34" charset="0"/>
              </a:rPr>
              <a:t>¿Porqué el globo no se revienta?</a:t>
            </a:r>
          </a:p>
          <a:p>
            <a:pPr marL="0" indent="0">
              <a:buNone/>
            </a:pPr>
            <a:r>
              <a:rPr lang="es-US" sz="1400">
                <a:latin typeface="Century Gothic" panose="020B0502020202020204" pitchFamily="34" charset="0"/>
              </a:rPr>
              <a:t>¿Por qué cuando pintamos de negro el globo la luz no pasa?</a:t>
            </a:r>
          </a:p>
          <a:p>
            <a:pPr marL="0" indent="0">
              <a:buNone/>
            </a:pPr>
            <a:endParaRPr lang="es-US" sz="1400">
              <a:latin typeface="Century Gothic" panose="020B0502020202020204" pitchFamily="34" charset="0"/>
            </a:endParaRPr>
          </a:p>
        </p:txBody>
      </p:sp>
      <p:sp>
        <p:nvSpPr>
          <p:cNvPr id="19" name="Marcador de texto 11">
            <a:extLst>
              <a:ext uri="{FF2B5EF4-FFF2-40B4-BE49-F238E27FC236}">
                <a16:creationId xmlns:a16="http://schemas.microsoft.com/office/drawing/2014/main" id="{0ECF8B57-F620-154C-83F3-56695D2F9C96}"/>
              </a:ext>
            </a:extLst>
          </p:cNvPr>
          <p:cNvSpPr>
            <a:spLocks noGrp="1"/>
          </p:cNvSpPr>
          <p:nvPr>
            <p:ph type="body" idx="1"/>
          </p:nvPr>
        </p:nvSpPr>
        <p:spPr>
          <a:xfrm>
            <a:off x="4409652" y="1689500"/>
            <a:ext cx="3273570" cy="731684"/>
          </a:xfrm>
          <a:solidFill>
            <a:srgbClr val="C7A2E3"/>
          </a:solidFill>
          <a:ln>
            <a:solidFill>
              <a:srgbClr val="542378"/>
            </a:solidFill>
          </a:ln>
        </p:spPr>
        <p:txBody>
          <a:bodyPr/>
          <a:lstStyle/>
          <a:p>
            <a:pPr algn="ctr"/>
            <a:r>
              <a:rPr lang="es-US" sz="1600">
                <a:solidFill>
                  <a:schemeClr val="bg1"/>
                </a:solidFill>
                <a:latin typeface="Century Gothic" panose="020B0502020202020204" pitchFamily="34" charset="0"/>
              </a:rPr>
              <a:t>Lo que quiero saber</a:t>
            </a:r>
            <a:r>
              <a:rPr lang="es-US"/>
              <a:t> </a:t>
            </a:r>
          </a:p>
        </p:txBody>
      </p:sp>
      <p:pic>
        <p:nvPicPr>
          <p:cNvPr id="3" name="Imagen 3">
            <a:extLst>
              <a:ext uri="{FF2B5EF4-FFF2-40B4-BE49-F238E27FC236}">
                <a16:creationId xmlns:a16="http://schemas.microsoft.com/office/drawing/2014/main" id="{029F45A9-968F-0041-9015-7907790D29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9149" y="4311250"/>
            <a:ext cx="2314575" cy="1714500"/>
          </a:xfrm>
          <a:prstGeom prst="rect">
            <a:avLst/>
          </a:prstGeom>
        </p:spPr>
      </p:pic>
    </p:spTree>
    <p:extLst>
      <p:ext uri="{BB962C8B-B14F-4D97-AF65-F5344CB8AC3E}">
        <p14:creationId xmlns:p14="http://schemas.microsoft.com/office/powerpoint/2010/main" val="2228289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6</Slides>
  <Notes>5</Notes>
  <HiddenSlides>0</HiddenSlide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Presentación de PowerPoint</vt:lpstr>
      <vt:lpstr>Fenómenos relacionados con el sonido.  Equipo #1  </vt:lpstr>
      <vt:lpstr>Fenómenos relacionados con la luz. Equipo #2</vt:lpstr>
      <vt:lpstr>Fenómenos Magnéticos. Equipo #3 </vt:lpstr>
      <vt:lpstr>Fenómenos Eléctricos. Equipo #4  </vt:lpstr>
      <vt:lpstr>Fenómenos relacionados con la luz. Equipo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528446671417</dc:creator>
  <cp:lastModifiedBy>528446671417</cp:lastModifiedBy>
  <cp:revision>4</cp:revision>
  <dcterms:created xsi:type="dcterms:W3CDTF">2021-06-13T16:15:04Z</dcterms:created>
  <dcterms:modified xsi:type="dcterms:W3CDTF">2021-06-14T03:45:11Z</dcterms:modified>
</cp:coreProperties>
</file>