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D5"/>
    <a:srgbClr val="FFCC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6C669BD-F2EB-40E0-96EA-C85F18B501EC}" type="datetimeFigureOut">
              <a:rPr lang="es-MX" smtClean="0"/>
              <a:t>11/06/2021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222575D-2E3A-4B41-9C5F-6A2AAB4DCF75}" type="slidenum">
              <a:rPr lang="es-MX" smtClean="0"/>
              <a:t>‹Nº›</a:t>
            </a:fld>
            <a:endParaRPr lang="es-MX"/>
          </a:p>
        </p:txBody>
      </p:sp>
    </p:spTree>
    <p:extLst>
      <p:ext uri="{BB962C8B-B14F-4D97-AF65-F5344CB8AC3E}">
        <p14:creationId xmlns:p14="http://schemas.microsoft.com/office/powerpoint/2010/main" val="300907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6C669BD-F2EB-40E0-96EA-C85F18B501EC}" type="datetimeFigureOut">
              <a:rPr lang="es-MX" smtClean="0"/>
              <a:t>11/06/2021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222575D-2E3A-4B41-9C5F-6A2AAB4DCF75}" type="slidenum">
              <a:rPr lang="es-MX" smtClean="0"/>
              <a:t>‹Nº›</a:t>
            </a:fld>
            <a:endParaRPr lang="es-MX"/>
          </a:p>
        </p:txBody>
      </p:sp>
    </p:spTree>
    <p:extLst>
      <p:ext uri="{BB962C8B-B14F-4D97-AF65-F5344CB8AC3E}">
        <p14:creationId xmlns:p14="http://schemas.microsoft.com/office/powerpoint/2010/main" val="106886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6C669BD-F2EB-40E0-96EA-C85F18B501EC}" type="datetimeFigureOut">
              <a:rPr lang="es-MX" smtClean="0"/>
              <a:t>11/06/2021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222575D-2E3A-4B41-9C5F-6A2AAB4DCF75}" type="slidenum">
              <a:rPr lang="es-MX" smtClean="0"/>
              <a:t>‹Nº›</a:t>
            </a:fld>
            <a:endParaRPr lang="es-MX"/>
          </a:p>
        </p:txBody>
      </p:sp>
    </p:spTree>
    <p:extLst>
      <p:ext uri="{BB962C8B-B14F-4D97-AF65-F5344CB8AC3E}">
        <p14:creationId xmlns:p14="http://schemas.microsoft.com/office/powerpoint/2010/main" val="2008935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6C669BD-F2EB-40E0-96EA-C85F18B501EC}" type="datetimeFigureOut">
              <a:rPr lang="es-MX" smtClean="0"/>
              <a:t>11/06/2021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222575D-2E3A-4B41-9C5F-6A2AAB4DCF75}" type="slidenum">
              <a:rPr lang="es-MX" smtClean="0"/>
              <a:t>‹Nº›</a:t>
            </a:fld>
            <a:endParaRPr lang="es-MX"/>
          </a:p>
        </p:txBody>
      </p:sp>
    </p:spTree>
    <p:extLst>
      <p:ext uri="{BB962C8B-B14F-4D97-AF65-F5344CB8AC3E}">
        <p14:creationId xmlns:p14="http://schemas.microsoft.com/office/powerpoint/2010/main" val="382460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6C669BD-F2EB-40E0-96EA-C85F18B501EC}" type="datetimeFigureOut">
              <a:rPr lang="es-MX" smtClean="0"/>
              <a:t>11/06/2021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222575D-2E3A-4B41-9C5F-6A2AAB4DCF75}" type="slidenum">
              <a:rPr lang="es-MX" smtClean="0"/>
              <a:t>‹Nº›</a:t>
            </a:fld>
            <a:endParaRPr lang="es-MX"/>
          </a:p>
        </p:txBody>
      </p:sp>
    </p:spTree>
    <p:extLst>
      <p:ext uri="{BB962C8B-B14F-4D97-AF65-F5344CB8AC3E}">
        <p14:creationId xmlns:p14="http://schemas.microsoft.com/office/powerpoint/2010/main" val="303719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6C669BD-F2EB-40E0-96EA-C85F18B501EC}" type="datetimeFigureOut">
              <a:rPr lang="es-MX" smtClean="0"/>
              <a:t>11/06/2021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222575D-2E3A-4B41-9C5F-6A2AAB4DCF75}" type="slidenum">
              <a:rPr lang="es-MX" smtClean="0"/>
              <a:t>‹Nº›</a:t>
            </a:fld>
            <a:endParaRPr lang="es-MX"/>
          </a:p>
        </p:txBody>
      </p:sp>
    </p:spTree>
    <p:extLst>
      <p:ext uri="{BB962C8B-B14F-4D97-AF65-F5344CB8AC3E}">
        <p14:creationId xmlns:p14="http://schemas.microsoft.com/office/powerpoint/2010/main" val="12081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6C669BD-F2EB-40E0-96EA-C85F18B501EC}" type="datetimeFigureOut">
              <a:rPr lang="es-MX" smtClean="0"/>
              <a:t>11/06/2021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9222575D-2E3A-4B41-9C5F-6A2AAB4DCF75}" type="slidenum">
              <a:rPr lang="es-MX" smtClean="0"/>
              <a:t>‹Nº›</a:t>
            </a:fld>
            <a:endParaRPr lang="es-MX"/>
          </a:p>
        </p:txBody>
      </p:sp>
    </p:spTree>
    <p:extLst>
      <p:ext uri="{BB962C8B-B14F-4D97-AF65-F5344CB8AC3E}">
        <p14:creationId xmlns:p14="http://schemas.microsoft.com/office/powerpoint/2010/main" val="3235385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6C669BD-F2EB-40E0-96EA-C85F18B501EC}" type="datetimeFigureOut">
              <a:rPr lang="es-MX" smtClean="0"/>
              <a:t>11/06/2021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9222575D-2E3A-4B41-9C5F-6A2AAB4DCF75}" type="slidenum">
              <a:rPr lang="es-MX" smtClean="0"/>
              <a:t>‹Nº›</a:t>
            </a:fld>
            <a:endParaRPr lang="es-MX"/>
          </a:p>
        </p:txBody>
      </p:sp>
    </p:spTree>
    <p:extLst>
      <p:ext uri="{BB962C8B-B14F-4D97-AF65-F5344CB8AC3E}">
        <p14:creationId xmlns:p14="http://schemas.microsoft.com/office/powerpoint/2010/main" val="112194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6C669BD-F2EB-40E0-96EA-C85F18B501EC}" type="datetimeFigureOut">
              <a:rPr lang="es-MX" smtClean="0"/>
              <a:t>11/06/2021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9222575D-2E3A-4B41-9C5F-6A2AAB4DCF75}" type="slidenum">
              <a:rPr lang="es-MX" smtClean="0"/>
              <a:t>‹Nº›</a:t>
            </a:fld>
            <a:endParaRPr lang="es-MX"/>
          </a:p>
        </p:txBody>
      </p:sp>
    </p:spTree>
    <p:extLst>
      <p:ext uri="{BB962C8B-B14F-4D97-AF65-F5344CB8AC3E}">
        <p14:creationId xmlns:p14="http://schemas.microsoft.com/office/powerpoint/2010/main" val="150929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6C669BD-F2EB-40E0-96EA-C85F18B501EC}" type="datetimeFigureOut">
              <a:rPr lang="es-MX" smtClean="0"/>
              <a:t>11/06/2021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222575D-2E3A-4B41-9C5F-6A2AAB4DCF75}" type="slidenum">
              <a:rPr lang="es-MX" smtClean="0"/>
              <a:t>‹Nº›</a:t>
            </a:fld>
            <a:endParaRPr lang="es-MX"/>
          </a:p>
        </p:txBody>
      </p:sp>
    </p:spTree>
    <p:extLst>
      <p:ext uri="{BB962C8B-B14F-4D97-AF65-F5344CB8AC3E}">
        <p14:creationId xmlns:p14="http://schemas.microsoft.com/office/powerpoint/2010/main" val="16342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6C669BD-F2EB-40E0-96EA-C85F18B501EC}" type="datetimeFigureOut">
              <a:rPr lang="es-MX" smtClean="0"/>
              <a:t>11/06/2021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222575D-2E3A-4B41-9C5F-6A2AAB4DCF75}" type="slidenum">
              <a:rPr lang="es-MX" smtClean="0"/>
              <a:t>‹Nº›</a:t>
            </a:fld>
            <a:endParaRPr lang="es-MX"/>
          </a:p>
        </p:txBody>
      </p:sp>
    </p:spTree>
    <p:extLst>
      <p:ext uri="{BB962C8B-B14F-4D97-AF65-F5344CB8AC3E}">
        <p14:creationId xmlns:p14="http://schemas.microsoft.com/office/powerpoint/2010/main" val="2337064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669BD-F2EB-40E0-96EA-C85F18B501EC}" type="datetimeFigureOut">
              <a:rPr lang="es-MX" smtClean="0"/>
              <a:t>11/06/2021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2575D-2E3A-4B41-9C5F-6A2AAB4DCF75}" type="slidenum">
              <a:rPr lang="es-MX" smtClean="0"/>
              <a:t>‹Nº›</a:t>
            </a:fld>
            <a:endParaRPr lang="es-MX"/>
          </a:p>
        </p:txBody>
      </p:sp>
    </p:spTree>
    <p:extLst>
      <p:ext uri="{BB962C8B-B14F-4D97-AF65-F5344CB8AC3E}">
        <p14:creationId xmlns:p14="http://schemas.microsoft.com/office/powerpoint/2010/main" val="406036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prezi.com/hfhllwqlmar-/slime-magnetic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iensacion.org/experimento-manos-en-la-masa/e5099pg_compass.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algarabianinos.com/descubre/el-caleidoscopio/"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saposyprincesas.elmundo.es/ocio-en-casa/experimentos/experimentos-con-electricidad-estatica/"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medienportal.siemens-stifung.org/es/fisica-del-sonido-fenomenos-basicos-109125"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588637" y="374521"/>
            <a:ext cx="6170535" cy="738664"/>
          </a:xfrm>
          <a:prstGeom prst="rect">
            <a:avLst/>
          </a:prstGeom>
          <a:noFill/>
        </p:spPr>
        <p:txBody>
          <a:bodyPr wrap="none" rtlCol="0">
            <a:spAutoFit/>
          </a:bodyPr>
          <a:lstStyle/>
          <a:p>
            <a:r>
              <a:rPr lang="es-MX" sz="2400" dirty="0" smtClean="0"/>
              <a:t>ESCUELA NORMAL DE EDUCACIÓN PREESCOLAR</a:t>
            </a:r>
          </a:p>
          <a:p>
            <a:r>
              <a:rPr lang="es-MX" dirty="0"/>
              <a:t> </a:t>
            </a:r>
            <a:r>
              <a:rPr lang="es-MX" dirty="0" smtClean="0"/>
              <a:t>                                  </a:t>
            </a:r>
            <a:endParaRPr lang="es-MX"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0408" y="743853"/>
            <a:ext cx="1394523" cy="1036953"/>
          </a:xfrm>
          <a:prstGeom prst="rect">
            <a:avLst/>
          </a:prstGeom>
        </p:spPr>
      </p:pic>
      <p:sp>
        <p:nvSpPr>
          <p:cNvPr id="4" name="3 CuadroTexto"/>
          <p:cNvSpPr txBox="1"/>
          <p:nvPr/>
        </p:nvSpPr>
        <p:spPr>
          <a:xfrm>
            <a:off x="971668" y="1746847"/>
            <a:ext cx="7312002" cy="400110"/>
          </a:xfrm>
          <a:prstGeom prst="rect">
            <a:avLst/>
          </a:prstGeom>
          <a:noFill/>
        </p:spPr>
        <p:txBody>
          <a:bodyPr wrap="none" rtlCol="0">
            <a:spAutoFit/>
          </a:bodyPr>
          <a:lstStyle/>
          <a:p>
            <a:r>
              <a:rPr lang="es-MX" sz="2000" dirty="0" smtClean="0"/>
              <a:t>CURSO: ESTRATRGIAS PARA LA EXPLORACIÓN DEL MUNDO NATURAL</a:t>
            </a:r>
            <a:endParaRPr lang="es-MX" sz="2000" dirty="0"/>
          </a:p>
        </p:txBody>
      </p:sp>
      <p:sp>
        <p:nvSpPr>
          <p:cNvPr id="5" name="4 CuadroTexto"/>
          <p:cNvSpPr txBox="1"/>
          <p:nvPr/>
        </p:nvSpPr>
        <p:spPr>
          <a:xfrm>
            <a:off x="3129005" y="2250486"/>
            <a:ext cx="3304815" cy="400110"/>
          </a:xfrm>
          <a:prstGeom prst="rect">
            <a:avLst/>
          </a:prstGeom>
          <a:noFill/>
        </p:spPr>
        <p:txBody>
          <a:bodyPr wrap="none" rtlCol="0">
            <a:spAutoFit/>
          </a:bodyPr>
          <a:lstStyle/>
          <a:p>
            <a:r>
              <a:rPr lang="es-MX" sz="2000" dirty="0" smtClean="0"/>
              <a:t>TABLAS SQUA EXPERIMENTOS</a:t>
            </a:r>
            <a:endParaRPr lang="es-MX" sz="2000" dirty="0"/>
          </a:p>
        </p:txBody>
      </p:sp>
      <p:sp>
        <p:nvSpPr>
          <p:cNvPr id="6" name="5 CuadroTexto"/>
          <p:cNvSpPr txBox="1"/>
          <p:nvPr/>
        </p:nvSpPr>
        <p:spPr>
          <a:xfrm>
            <a:off x="565920" y="2650596"/>
            <a:ext cx="6336703" cy="2677656"/>
          </a:xfrm>
          <a:prstGeom prst="rect">
            <a:avLst/>
          </a:prstGeom>
          <a:noFill/>
        </p:spPr>
        <p:txBody>
          <a:bodyPr wrap="square" rtlCol="0">
            <a:spAutoFit/>
          </a:bodyPr>
          <a:lstStyle/>
          <a:p>
            <a:pPr algn="ctr"/>
            <a:r>
              <a:rPr lang="es-MX" sz="1400" b="1" dirty="0" smtClean="0"/>
              <a:t>Unidad de aprendizaje III. </a:t>
            </a:r>
            <a:r>
              <a:rPr lang="es-MX" sz="1400" dirty="0" smtClean="0"/>
              <a:t>El trabajo por proyectos en ciencias naturales y los fenómenos físicos.</a:t>
            </a:r>
          </a:p>
          <a:p>
            <a:r>
              <a:rPr lang="es-MX" sz="1400" dirty="0" smtClean="0"/>
              <a:t>	</a:t>
            </a:r>
          </a:p>
          <a:p>
            <a:r>
              <a:rPr lang="es-MX" sz="1400" dirty="0" smtClean="0"/>
              <a:t>Aplica el plan y programas de estudio para alcanzar los propósitos educativos y contribuir al pleno desenvolvimiento de las capacidades de sus alumnos.</a:t>
            </a:r>
          </a:p>
          <a:p>
            <a:r>
              <a:rPr lang="es-MX" sz="1400" dirty="0" smtClean="0"/>
              <a:t>Diseña planeaciones aplicando sus conocimientos curriculares, psicopedagógicos, disciplinares, didácticos y tecnológicos para propiciar espacios de aprendizaje incluyentes que respondan a las necesidades de todos los alumnos en el marco del plan y programas de estudio.	</a:t>
            </a:r>
          </a:p>
          <a:p>
            <a:r>
              <a:rPr lang="es-MX" sz="1400" dirty="0" smtClean="0"/>
              <a:t>Integra recursos de la investigación educativa para enriquecer su práctica profesional, expresando su interés por el conocimiento, la ciencia y la mejora de la educación.</a:t>
            </a:r>
            <a:endParaRPr lang="es-MX" sz="1400" dirty="0"/>
          </a:p>
        </p:txBody>
      </p:sp>
      <p:sp>
        <p:nvSpPr>
          <p:cNvPr id="8" name="7 CuadroTexto"/>
          <p:cNvSpPr txBox="1"/>
          <p:nvPr/>
        </p:nvSpPr>
        <p:spPr>
          <a:xfrm>
            <a:off x="2551635" y="5398772"/>
            <a:ext cx="2094741" cy="369332"/>
          </a:xfrm>
          <a:prstGeom prst="rect">
            <a:avLst/>
          </a:prstGeom>
          <a:noFill/>
        </p:spPr>
        <p:txBody>
          <a:bodyPr wrap="none" rtlCol="0">
            <a:spAutoFit/>
          </a:bodyPr>
          <a:lstStyle/>
          <a:p>
            <a:r>
              <a:rPr lang="es-MX" dirty="0" smtClean="0"/>
              <a:t>JULISA SERNA REYES</a:t>
            </a:r>
            <a:endParaRPr lang="es-MX" dirty="0"/>
          </a:p>
        </p:txBody>
      </p:sp>
    </p:spTree>
    <p:extLst>
      <p:ext uri="{BB962C8B-B14F-4D97-AF65-F5344CB8AC3E}">
        <p14:creationId xmlns:p14="http://schemas.microsoft.com/office/powerpoint/2010/main" val="2882642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491880" y="436022"/>
            <a:ext cx="2020425" cy="369332"/>
          </a:xfrm>
          <a:prstGeom prst="rect">
            <a:avLst/>
          </a:prstGeom>
          <a:noFill/>
        </p:spPr>
        <p:txBody>
          <a:bodyPr wrap="none" rtlCol="0">
            <a:spAutoFit/>
          </a:bodyPr>
          <a:lstStyle/>
          <a:p>
            <a:pPr algn="ctr"/>
            <a:r>
              <a:rPr lang="es-MX" b="1" dirty="0"/>
              <a:t>SLIME MAGNETICO</a:t>
            </a:r>
            <a:endParaRPr lang="es-MX" dirty="0"/>
          </a:p>
        </p:txBody>
      </p:sp>
      <p:graphicFrame>
        <p:nvGraphicFramePr>
          <p:cNvPr id="3" name="2 Tabla"/>
          <p:cNvGraphicFramePr>
            <a:graphicFrameLocks noGrp="1"/>
          </p:cNvGraphicFramePr>
          <p:nvPr>
            <p:extLst>
              <p:ext uri="{D42A27DB-BD31-4B8C-83A1-F6EECF244321}">
                <p14:modId xmlns:p14="http://schemas.microsoft.com/office/powerpoint/2010/main" val="3864415295"/>
              </p:ext>
            </p:extLst>
          </p:nvPr>
        </p:nvGraphicFramePr>
        <p:xfrm>
          <a:off x="1331640" y="980728"/>
          <a:ext cx="5701030" cy="3084576"/>
        </p:xfrm>
        <a:graphic>
          <a:graphicData uri="http://schemas.openxmlformats.org/drawingml/2006/table">
            <a:tbl>
              <a:tblPr firstRow="1" firstCol="1" bandRow="1"/>
              <a:tblGrid>
                <a:gridCol w="1899920"/>
                <a:gridCol w="1900555"/>
                <a:gridCol w="1900555"/>
              </a:tblGrid>
              <a:tr h="0">
                <a:tc>
                  <a:txBody>
                    <a:bodyPr/>
                    <a:lstStyle/>
                    <a:p>
                      <a:pPr algn="ctr">
                        <a:lnSpc>
                          <a:spcPct val="115000"/>
                        </a:lnSpc>
                        <a:spcAft>
                          <a:spcPts val="0"/>
                        </a:spcAft>
                      </a:pPr>
                      <a:r>
                        <a:rPr lang="es-MX" sz="1100" b="1" dirty="0">
                          <a:effectLst/>
                          <a:latin typeface="Cambria"/>
                          <a:ea typeface="Times New Roman"/>
                          <a:cs typeface="Times New Roman"/>
                        </a:rPr>
                        <a:t>LO QUE SE</a:t>
                      </a:r>
                      <a:endParaRPr lang="es-MX"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100" b="1">
                          <a:effectLst/>
                          <a:latin typeface="Cambria"/>
                          <a:ea typeface="Times New Roman"/>
                          <a:cs typeface="Times New Roman"/>
                        </a:rPr>
                        <a:t>LO QUE QUIERO SABER</a:t>
                      </a:r>
                      <a:endParaRPr lang="es-MX"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100" b="1" dirty="0">
                          <a:effectLst/>
                          <a:latin typeface="Cambria"/>
                          <a:ea typeface="Times New Roman"/>
                          <a:cs typeface="Times New Roman"/>
                        </a:rPr>
                        <a:t>LO QUE APRENDI</a:t>
                      </a:r>
                      <a:endParaRPr lang="es-MX"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chemeClr val="bg1"/>
                    </a:solidFill>
                  </a:tcPr>
                </a:tc>
              </a:tr>
              <a:tr h="0">
                <a:tc>
                  <a:txBody>
                    <a:bodyPr/>
                    <a:lstStyle/>
                    <a:p>
                      <a:pPr algn="l">
                        <a:lnSpc>
                          <a:spcPct val="115000"/>
                        </a:lnSpc>
                        <a:spcAft>
                          <a:spcPts val="0"/>
                        </a:spcAft>
                      </a:pPr>
                      <a:r>
                        <a:rPr lang="es-MX" sz="1100" b="1" dirty="0">
                          <a:effectLst/>
                          <a:latin typeface="Cambria"/>
                          <a:ea typeface="Times New Roman"/>
                          <a:cs typeface="Times New Roman"/>
                        </a:rPr>
                        <a:t>Este experimento trata sobre los fenómenos magnéticos, al parecer se realizara un slime en este primer experimento y se nota la reacción de este con el slime.</a:t>
                      </a:r>
                      <a:endParaRPr lang="es-MX"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D5D5"/>
                    </a:solidFill>
                  </a:tcPr>
                </a:tc>
                <a:tc>
                  <a:txBody>
                    <a:bodyPr/>
                    <a:lstStyle/>
                    <a:p>
                      <a:pPr algn="l">
                        <a:lnSpc>
                          <a:spcPct val="115000"/>
                        </a:lnSpc>
                        <a:spcAft>
                          <a:spcPts val="0"/>
                        </a:spcAft>
                      </a:pPr>
                      <a:r>
                        <a:rPr lang="es-MX" sz="1100" dirty="0">
                          <a:effectLst/>
                          <a:latin typeface="Calibri"/>
                          <a:ea typeface="Calibri"/>
                          <a:cs typeface="Times New Roman"/>
                        </a:rPr>
                        <a:t>Quiero saber qué resultado tendrá al mezclar todos los ingredientes con la lima de hierro, y su relación con el tema. Que consistencia queda y la reacción con el imán.</a:t>
                      </a: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D5D5"/>
                    </a:solidFill>
                  </a:tcPr>
                </a:tc>
                <a:tc>
                  <a:txBody>
                    <a:bodyPr/>
                    <a:lstStyle/>
                    <a:p>
                      <a:pPr algn="l">
                        <a:lnSpc>
                          <a:spcPct val="115000"/>
                        </a:lnSpc>
                        <a:spcAft>
                          <a:spcPts val="0"/>
                        </a:spcAft>
                      </a:pPr>
                      <a:r>
                        <a:rPr lang="es-MX" sz="1100" dirty="0">
                          <a:effectLst/>
                          <a:latin typeface="Calibri"/>
                          <a:ea typeface="Calibri"/>
                          <a:cs typeface="Times New Roman"/>
                        </a:rPr>
                        <a:t>El fenómeno en el experimento se presenta como el magnetismo que se contraen y quedan en la mezcla. El magnetismo se encuentra en algunos lugares donde haya fuerza, el magnetismo y sus átomos  se orientan en una sola dirección y son producidas mediante el movimiento en partículas.</a:t>
                      </a:r>
                    </a:p>
                    <a:p>
                      <a:pPr algn="l">
                        <a:lnSpc>
                          <a:spcPct val="115000"/>
                        </a:lnSpc>
                        <a:spcAft>
                          <a:spcPts val="0"/>
                        </a:spcAft>
                      </a:pPr>
                      <a:r>
                        <a:rPr lang="es-MX" sz="1100" dirty="0">
                          <a:effectLst/>
                          <a:latin typeface="Calibri"/>
                          <a:ea typeface="Calibri"/>
                          <a:cs typeface="Times New Roman"/>
                        </a:rPr>
                        <a:t>Las limaduras de hierro permiten mostrar la dirección del campo magnético de un imán permanente.</a:t>
                      </a: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D5D5"/>
                    </a:solidFill>
                  </a:tcPr>
                </a:tc>
              </a:tr>
            </a:tbl>
          </a:graphicData>
        </a:graphic>
      </p:graphicFrame>
      <p:sp>
        <p:nvSpPr>
          <p:cNvPr id="4" name="3 CuadroTexto"/>
          <p:cNvSpPr txBox="1"/>
          <p:nvPr/>
        </p:nvSpPr>
        <p:spPr>
          <a:xfrm>
            <a:off x="899592" y="4509120"/>
            <a:ext cx="4311244" cy="358816"/>
          </a:xfrm>
          <a:prstGeom prst="rect">
            <a:avLst/>
          </a:prstGeom>
          <a:noFill/>
        </p:spPr>
        <p:txBody>
          <a:bodyPr wrap="none" rtlCol="0">
            <a:spAutoFit/>
          </a:bodyPr>
          <a:lstStyle/>
          <a:p>
            <a:pPr algn="ctr">
              <a:lnSpc>
                <a:spcPct val="115000"/>
              </a:lnSpc>
              <a:spcAft>
                <a:spcPts val="1000"/>
              </a:spcAft>
              <a:tabLst>
                <a:tab pos="3267075" algn="l"/>
              </a:tabLst>
            </a:pPr>
            <a:r>
              <a:rPr lang="es-MX" sz="1600" u="sng" dirty="0">
                <a:solidFill>
                  <a:srgbClr val="0000FF"/>
                </a:solidFill>
                <a:ea typeface="Calibri"/>
                <a:cs typeface="Times New Roman"/>
                <a:hlinkClick r:id="rId2"/>
              </a:rPr>
              <a:t>https://prezi.com/hfhllwqlmar-/slime-magnetico/</a:t>
            </a:r>
            <a:endParaRPr lang="es-MX" sz="1600" dirty="0">
              <a:ea typeface="Calibri"/>
              <a:cs typeface="Times New Roman"/>
            </a:endParaRPr>
          </a:p>
        </p:txBody>
      </p:sp>
      <p:pic>
        <p:nvPicPr>
          <p:cNvPr id="1026" name="Picture 2" descr="https://i.pinimg.com/564x/b7/ea/e5/b7eae59601c531d1acc6838dcfe66dd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581128"/>
            <a:ext cx="2754181" cy="183031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547664" y="4941168"/>
            <a:ext cx="1944216" cy="1600438"/>
          </a:xfrm>
          <a:prstGeom prst="rect">
            <a:avLst/>
          </a:prstGeom>
          <a:noFill/>
        </p:spPr>
        <p:txBody>
          <a:bodyPr wrap="square" rtlCol="0">
            <a:spAutoFit/>
          </a:bodyPr>
          <a:lstStyle/>
          <a:p>
            <a:pPr algn="ctr"/>
            <a:r>
              <a:rPr lang="es-MX" dirty="0" smtClean="0"/>
              <a:t>MATERIALES: </a:t>
            </a:r>
          </a:p>
          <a:p>
            <a:pPr algn="ctr"/>
            <a:r>
              <a:rPr lang="es-MX" sz="1600" dirty="0" smtClean="0"/>
              <a:t>Pegamento</a:t>
            </a:r>
          </a:p>
          <a:p>
            <a:pPr algn="ctr"/>
            <a:r>
              <a:rPr lang="es-MX" sz="1600" dirty="0" smtClean="0"/>
              <a:t>Jabón</a:t>
            </a:r>
          </a:p>
          <a:p>
            <a:pPr algn="ctr"/>
            <a:r>
              <a:rPr lang="es-MX" sz="1600" dirty="0" smtClean="0"/>
              <a:t>lamina de hierro</a:t>
            </a:r>
          </a:p>
          <a:p>
            <a:pPr algn="ctr"/>
            <a:r>
              <a:rPr lang="es-MX" sz="1600" dirty="0" smtClean="0"/>
              <a:t>liquido para lentes</a:t>
            </a:r>
          </a:p>
          <a:p>
            <a:pPr algn="ctr"/>
            <a:r>
              <a:rPr lang="es-MX" sz="1600" dirty="0" smtClean="0"/>
              <a:t>Tupper</a:t>
            </a:r>
            <a:endParaRPr lang="es-MX" sz="1600" dirty="0"/>
          </a:p>
        </p:txBody>
      </p:sp>
    </p:spTree>
    <p:extLst>
      <p:ext uri="{BB962C8B-B14F-4D97-AF65-F5344CB8AC3E}">
        <p14:creationId xmlns:p14="http://schemas.microsoft.com/office/powerpoint/2010/main" val="1137746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70996" y="402120"/>
            <a:ext cx="2060500" cy="392159"/>
          </a:xfrm>
          <a:prstGeom prst="rect">
            <a:avLst/>
          </a:prstGeom>
          <a:noFill/>
        </p:spPr>
        <p:txBody>
          <a:bodyPr wrap="none" rtlCol="0">
            <a:spAutoFit/>
          </a:bodyPr>
          <a:lstStyle/>
          <a:p>
            <a:pPr algn="ctr">
              <a:lnSpc>
                <a:spcPct val="115000"/>
              </a:lnSpc>
              <a:spcAft>
                <a:spcPts val="1000"/>
              </a:spcAft>
            </a:pPr>
            <a:r>
              <a:rPr lang="es-MX" b="1" dirty="0">
                <a:ea typeface="Calibri"/>
                <a:cs typeface="Times New Roman"/>
              </a:rPr>
              <a:t>CLIPS MAGNETICOS</a:t>
            </a:r>
            <a:endParaRPr lang="es-MX" sz="1200" dirty="0">
              <a:ea typeface="Calibri"/>
              <a:cs typeface="Times New Roman"/>
            </a:endParaRPr>
          </a:p>
        </p:txBody>
      </p:sp>
      <p:graphicFrame>
        <p:nvGraphicFramePr>
          <p:cNvPr id="3" name="2 Tabla"/>
          <p:cNvGraphicFramePr>
            <a:graphicFrameLocks noGrp="1"/>
          </p:cNvGraphicFramePr>
          <p:nvPr>
            <p:extLst>
              <p:ext uri="{D42A27DB-BD31-4B8C-83A1-F6EECF244321}">
                <p14:modId xmlns:p14="http://schemas.microsoft.com/office/powerpoint/2010/main" val="1931606592"/>
              </p:ext>
            </p:extLst>
          </p:nvPr>
        </p:nvGraphicFramePr>
        <p:xfrm>
          <a:off x="2931496" y="692696"/>
          <a:ext cx="5544615" cy="3855720"/>
        </p:xfrm>
        <a:graphic>
          <a:graphicData uri="http://schemas.openxmlformats.org/drawingml/2006/table">
            <a:tbl>
              <a:tblPr firstRow="1" firstCol="1" bandRow="1"/>
              <a:tblGrid>
                <a:gridCol w="1847793"/>
                <a:gridCol w="1848411"/>
                <a:gridCol w="1848411"/>
              </a:tblGrid>
              <a:tr h="187965">
                <a:tc>
                  <a:txBody>
                    <a:bodyPr/>
                    <a:lstStyle/>
                    <a:p>
                      <a:pPr algn="ctr">
                        <a:lnSpc>
                          <a:spcPct val="115000"/>
                        </a:lnSpc>
                        <a:spcAft>
                          <a:spcPts val="1000"/>
                        </a:spcAft>
                      </a:pPr>
                      <a:r>
                        <a:rPr lang="es-MX" sz="1100" b="1" dirty="0">
                          <a:effectLst/>
                          <a:latin typeface="Cambria"/>
                          <a:ea typeface="Times New Roman"/>
                          <a:cs typeface="Times New Roman"/>
                        </a:rPr>
                        <a:t>LO QUE SE</a:t>
                      </a:r>
                      <a:endParaRPr lang="es-MX"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1000"/>
                        </a:spcAft>
                      </a:pPr>
                      <a:r>
                        <a:rPr lang="es-MX" sz="1100" b="1" dirty="0">
                          <a:effectLst/>
                          <a:latin typeface="Cambria"/>
                          <a:ea typeface="Times New Roman"/>
                          <a:cs typeface="Times New Roman"/>
                        </a:rPr>
                        <a:t>LO QUE QUIERO SABER</a:t>
                      </a:r>
                      <a:endParaRPr lang="es-MX"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1000"/>
                        </a:spcAft>
                      </a:pPr>
                      <a:r>
                        <a:rPr lang="es-MX" sz="1100" b="1" dirty="0">
                          <a:effectLst/>
                          <a:latin typeface="Cambria"/>
                          <a:ea typeface="Times New Roman"/>
                          <a:cs typeface="Times New Roman"/>
                        </a:rPr>
                        <a:t>LO QUE APRENDI</a:t>
                      </a:r>
                      <a:endParaRPr lang="es-MX"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r>
              <a:tr h="3571344">
                <a:tc>
                  <a:txBody>
                    <a:bodyPr/>
                    <a:lstStyle/>
                    <a:p>
                      <a:pPr algn="l">
                        <a:lnSpc>
                          <a:spcPct val="115000"/>
                        </a:lnSpc>
                        <a:spcAft>
                          <a:spcPts val="1000"/>
                        </a:spcAft>
                      </a:pPr>
                      <a:endParaRPr lang="es-MX" sz="1100" b="1" dirty="0" smtClean="0">
                        <a:effectLst/>
                        <a:latin typeface="Cambria"/>
                        <a:ea typeface="Times New Roman"/>
                        <a:cs typeface="Times New Roman"/>
                      </a:endParaRPr>
                    </a:p>
                    <a:p>
                      <a:pPr algn="l">
                        <a:lnSpc>
                          <a:spcPct val="115000"/>
                        </a:lnSpc>
                        <a:spcAft>
                          <a:spcPts val="1000"/>
                        </a:spcAft>
                      </a:pPr>
                      <a:r>
                        <a:rPr lang="es-MX" sz="1100" b="1" dirty="0" smtClean="0">
                          <a:effectLst/>
                          <a:latin typeface="Cambria"/>
                          <a:ea typeface="Times New Roman"/>
                          <a:cs typeface="Times New Roman"/>
                        </a:rPr>
                        <a:t>El </a:t>
                      </a:r>
                      <a:r>
                        <a:rPr lang="es-MX" sz="1100" b="1" dirty="0">
                          <a:effectLst/>
                          <a:latin typeface="Cambria"/>
                          <a:ea typeface="Times New Roman"/>
                          <a:cs typeface="Times New Roman"/>
                        </a:rPr>
                        <a:t>imán tendrá contacto con el clip , pero nose para que utilizaremos el agua</a:t>
                      </a:r>
                      <a:endParaRPr lang="es-MX"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D5D5"/>
                    </a:solidFill>
                  </a:tcPr>
                </a:tc>
                <a:tc>
                  <a:txBody>
                    <a:bodyPr/>
                    <a:lstStyle/>
                    <a:p>
                      <a:pPr algn="l">
                        <a:lnSpc>
                          <a:spcPct val="115000"/>
                        </a:lnSpc>
                        <a:spcAft>
                          <a:spcPts val="1000"/>
                        </a:spcAft>
                      </a:pPr>
                      <a:endParaRPr lang="es-MX" sz="1100" dirty="0" smtClean="0">
                        <a:effectLst/>
                        <a:latin typeface="Calibri"/>
                        <a:ea typeface="Calibri"/>
                        <a:cs typeface="Times New Roman"/>
                      </a:endParaRPr>
                    </a:p>
                    <a:p>
                      <a:pPr algn="l">
                        <a:lnSpc>
                          <a:spcPct val="115000"/>
                        </a:lnSpc>
                        <a:spcAft>
                          <a:spcPts val="1000"/>
                        </a:spcAft>
                      </a:pPr>
                      <a:r>
                        <a:rPr lang="es-MX" sz="1100" dirty="0" smtClean="0">
                          <a:effectLst/>
                          <a:latin typeface="Calibri"/>
                          <a:ea typeface="Calibri"/>
                          <a:cs typeface="Times New Roman"/>
                        </a:rPr>
                        <a:t>Para </a:t>
                      </a:r>
                      <a:r>
                        <a:rPr lang="es-MX" sz="1100" dirty="0">
                          <a:effectLst/>
                          <a:latin typeface="Calibri"/>
                          <a:ea typeface="Calibri"/>
                          <a:cs typeface="Times New Roman"/>
                        </a:rPr>
                        <a:t>que la utilización del agua, como aun teniendo agua el vaso los clips se mueven.</a:t>
                      </a: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D5D5"/>
                    </a:solidFill>
                  </a:tcPr>
                </a:tc>
                <a:tc>
                  <a:txBody>
                    <a:bodyPr/>
                    <a:lstStyle/>
                    <a:p>
                      <a:pPr algn="l">
                        <a:lnSpc>
                          <a:spcPct val="115000"/>
                        </a:lnSpc>
                        <a:spcAft>
                          <a:spcPts val="1000"/>
                        </a:spcAft>
                      </a:pPr>
                      <a:r>
                        <a:rPr lang="es-MX" sz="1100" dirty="0">
                          <a:effectLst/>
                          <a:latin typeface="Calibri"/>
                          <a:ea typeface="Calibri"/>
                          <a:cs typeface="Times New Roman"/>
                        </a:rPr>
                        <a:t>Al momento de que el imán mueve el clip, se presenta el magnetismo. Los clips están hechos de materiales ferromagnéticos, que consisten en pequeños dominios, o regiones que están magnetizadas cada una en dirección aleatoria. Cuando pasas un fuerte imán algunos cambian su dirección. </a:t>
                      </a:r>
                      <a:r>
                        <a:rPr lang="es-MX" sz="1100" dirty="0" smtClean="0">
                          <a:effectLst/>
                          <a:latin typeface="Calibri"/>
                          <a:ea typeface="Calibri"/>
                          <a:cs typeface="Times New Roman"/>
                        </a:rPr>
                        <a:t>El </a:t>
                      </a:r>
                      <a:r>
                        <a:rPr lang="es-MX" sz="1100" dirty="0">
                          <a:effectLst/>
                          <a:latin typeface="Calibri"/>
                          <a:ea typeface="Calibri"/>
                          <a:cs typeface="Times New Roman"/>
                        </a:rPr>
                        <a:t>agua si tiene mucho que ver al momento de realizarlo , ya que si utilizamos otra sustancia no se ve la misma reacción, e igual tiene que ser un vaso de vidrio ya que con uno de plástico no se obtiene el resultado.</a:t>
                      </a: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D5D5"/>
                    </a:solidFill>
                  </a:tcPr>
                </a:tc>
              </a:tr>
            </a:tbl>
          </a:graphicData>
        </a:graphic>
      </p:graphicFrame>
      <p:sp>
        <p:nvSpPr>
          <p:cNvPr id="4" name="3 CuadroTexto"/>
          <p:cNvSpPr txBox="1"/>
          <p:nvPr/>
        </p:nvSpPr>
        <p:spPr>
          <a:xfrm>
            <a:off x="-304058" y="4869160"/>
            <a:ext cx="6455692" cy="658642"/>
          </a:xfrm>
          <a:prstGeom prst="rect">
            <a:avLst/>
          </a:prstGeom>
          <a:noFill/>
        </p:spPr>
        <p:txBody>
          <a:bodyPr wrap="square" rtlCol="0">
            <a:spAutoFit/>
          </a:bodyPr>
          <a:lstStyle/>
          <a:p>
            <a:pPr algn="ctr">
              <a:lnSpc>
                <a:spcPct val="115000"/>
              </a:lnSpc>
              <a:spcAft>
                <a:spcPts val="1000"/>
              </a:spcAft>
            </a:pPr>
            <a:r>
              <a:rPr lang="es-MX" sz="1600" u="sng" dirty="0">
                <a:solidFill>
                  <a:srgbClr val="0000FF"/>
                </a:solidFill>
                <a:ea typeface="Calibri"/>
                <a:cs typeface="Times New Roman"/>
                <a:hlinkClick r:id="rId2"/>
              </a:rPr>
              <a:t>https://ciensacion.org/experimento-manos-en-la-masa/e5099pg_compass.html</a:t>
            </a:r>
            <a:endParaRPr lang="es-MX" sz="1600" dirty="0">
              <a:ea typeface="Calibri"/>
              <a:cs typeface="Times New Roman"/>
            </a:endParaRPr>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641828"/>
            <a:ext cx="2736304" cy="1771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012980" y="2276872"/>
            <a:ext cx="1522853" cy="1200329"/>
          </a:xfrm>
          <a:prstGeom prst="rect">
            <a:avLst/>
          </a:prstGeom>
          <a:noFill/>
        </p:spPr>
        <p:txBody>
          <a:bodyPr wrap="none" rtlCol="0">
            <a:spAutoFit/>
          </a:bodyPr>
          <a:lstStyle/>
          <a:p>
            <a:pPr algn="ctr"/>
            <a:r>
              <a:rPr lang="es-MX" dirty="0" smtClean="0"/>
              <a:t>MATERIALES:</a:t>
            </a:r>
          </a:p>
          <a:p>
            <a:pPr algn="ctr"/>
            <a:r>
              <a:rPr lang="es-MX" dirty="0" smtClean="0"/>
              <a:t>Clips</a:t>
            </a:r>
          </a:p>
          <a:p>
            <a:pPr algn="ctr"/>
            <a:r>
              <a:rPr lang="es-MX" dirty="0" smtClean="0"/>
              <a:t>Vaso con agua</a:t>
            </a:r>
          </a:p>
          <a:p>
            <a:pPr algn="ctr"/>
            <a:r>
              <a:rPr lang="es-MX" dirty="0" smtClean="0"/>
              <a:t>Imán</a:t>
            </a:r>
            <a:endParaRPr lang="es-MX" dirty="0"/>
          </a:p>
        </p:txBody>
      </p:sp>
    </p:spTree>
    <p:extLst>
      <p:ext uri="{BB962C8B-B14F-4D97-AF65-F5344CB8AC3E}">
        <p14:creationId xmlns:p14="http://schemas.microsoft.com/office/powerpoint/2010/main" val="3197931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171945335"/>
              </p:ext>
            </p:extLst>
          </p:nvPr>
        </p:nvGraphicFramePr>
        <p:xfrm>
          <a:off x="971600" y="698376"/>
          <a:ext cx="6624736" cy="3975649"/>
        </p:xfrm>
        <a:graphic>
          <a:graphicData uri="http://schemas.openxmlformats.org/drawingml/2006/table">
            <a:tbl>
              <a:tblPr firstRow="1" firstCol="1" bandRow="1"/>
              <a:tblGrid>
                <a:gridCol w="2088232"/>
                <a:gridCol w="1871911"/>
                <a:gridCol w="2664593"/>
              </a:tblGrid>
              <a:tr h="312715">
                <a:tc>
                  <a:txBody>
                    <a:bodyPr/>
                    <a:lstStyle/>
                    <a:p>
                      <a:pPr algn="ctr">
                        <a:lnSpc>
                          <a:spcPct val="115000"/>
                        </a:lnSpc>
                        <a:spcAft>
                          <a:spcPts val="0"/>
                        </a:spcAft>
                      </a:pPr>
                      <a:r>
                        <a:rPr lang="es-MX" sz="1100" b="1" dirty="0">
                          <a:effectLst/>
                          <a:latin typeface="Cambria"/>
                          <a:ea typeface="Times New Roman"/>
                          <a:cs typeface="Times New Roman"/>
                        </a:rPr>
                        <a:t>LO QUE SE</a:t>
                      </a:r>
                      <a:endParaRPr lang="es-MX"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100" b="1">
                          <a:effectLst/>
                          <a:latin typeface="Cambria"/>
                          <a:ea typeface="Times New Roman"/>
                          <a:cs typeface="Times New Roman"/>
                        </a:rPr>
                        <a:t>LO QUE QUIERO SABER</a:t>
                      </a:r>
                      <a:endParaRPr lang="es-MX"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100" b="1" dirty="0">
                          <a:effectLst/>
                          <a:latin typeface="Cambria"/>
                          <a:ea typeface="Times New Roman"/>
                          <a:cs typeface="Times New Roman"/>
                        </a:rPr>
                        <a:t>LO QUE APRENDI</a:t>
                      </a:r>
                      <a:endParaRPr lang="es-MX"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chemeClr val="bg1"/>
                    </a:solidFill>
                  </a:tcPr>
                </a:tc>
              </a:tr>
              <a:tr h="0">
                <a:tc>
                  <a:txBody>
                    <a:bodyPr/>
                    <a:lstStyle/>
                    <a:p>
                      <a:pPr algn="ctr">
                        <a:lnSpc>
                          <a:spcPct val="115000"/>
                        </a:lnSpc>
                        <a:spcAft>
                          <a:spcPts val="0"/>
                        </a:spcAft>
                      </a:pPr>
                      <a:r>
                        <a:rPr lang="es-MX" sz="1100" dirty="0" smtClean="0">
                          <a:effectLst/>
                          <a:latin typeface="Calibri"/>
                          <a:ea typeface="Calibri"/>
                          <a:cs typeface="Times New Roman"/>
                        </a:rPr>
                        <a:t>Creo</a:t>
                      </a:r>
                      <a:r>
                        <a:rPr lang="es-MX" sz="1100" baseline="0" dirty="0" smtClean="0">
                          <a:effectLst/>
                          <a:latin typeface="Calibri"/>
                          <a:ea typeface="Calibri"/>
                          <a:cs typeface="Times New Roman"/>
                        </a:rPr>
                        <a:t> que nos servirá para observar fenómenos pequeños.</a:t>
                      </a:r>
                      <a:endParaRPr lang="es-MX"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D5D5"/>
                    </a:solidFill>
                  </a:tcPr>
                </a:tc>
                <a:tc>
                  <a:txBody>
                    <a:bodyPr/>
                    <a:lstStyle/>
                    <a:p>
                      <a:pPr algn="ctr">
                        <a:lnSpc>
                          <a:spcPct val="115000"/>
                        </a:lnSpc>
                        <a:spcAft>
                          <a:spcPts val="0"/>
                        </a:spcAft>
                      </a:pPr>
                      <a:endParaRPr lang="es-MX" sz="1100" dirty="0" smtClean="0">
                        <a:effectLst/>
                        <a:latin typeface="Calibri"/>
                        <a:ea typeface="Calibri"/>
                        <a:cs typeface="Times New Roman"/>
                      </a:endParaRPr>
                    </a:p>
                    <a:p>
                      <a:pPr algn="ctr">
                        <a:lnSpc>
                          <a:spcPct val="115000"/>
                        </a:lnSpc>
                        <a:spcAft>
                          <a:spcPts val="0"/>
                        </a:spcAft>
                      </a:pPr>
                      <a:r>
                        <a:rPr lang="es-MX" sz="1100" dirty="0" smtClean="0">
                          <a:effectLst/>
                          <a:latin typeface="Calibri"/>
                          <a:ea typeface="Calibri"/>
                          <a:cs typeface="Times New Roman"/>
                        </a:rPr>
                        <a:t>¿Cómo crearlo?</a:t>
                      </a:r>
                      <a:endParaRPr lang="es-MX"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D5D5"/>
                    </a:solidFill>
                  </a:tcPr>
                </a:tc>
                <a:tc>
                  <a:txBody>
                    <a:bodyPr/>
                    <a:lstStyle/>
                    <a:p>
                      <a:pPr algn="l">
                        <a:lnSpc>
                          <a:spcPct val="115000"/>
                        </a:lnSpc>
                        <a:spcAft>
                          <a:spcPts val="0"/>
                        </a:spcAft>
                      </a:pPr>
                      <a:r>
                        <a:rPr lang="es-MX" sz="1100" dirty="0" smtClean="0">
                          <a:effectLst/>
                          <a:latin typeface="+mn-lt"/>
                          <a:ea typeface="Calibri"/>
                          <a:cs typeface="Times New Roman"/>
                        </a:rPr>
                        <a:t>Este increíble artefacto fue inventado en 1817 por el físico británico sir David </a:t>
                      </a:r>
                      <a:r>
                        <a:rPr lang="es-MX" sz="1100" dirty="0" err="1" smtClean="0">
                          <a:effectLst/>
                          <a:latin typeface="+mn-lt"/>
                          <a:ea typeface="Calibri"/>
                          <a:cs typeface="Times New Roman"/>
                        </a:rPr>
                        <a:t>Brewster</a:t>
                      </a:r>
                      <a:r>
                        <a:rPr lang="es-MX" sz="1100" dirty="0" smtClean="0">
                          <a:effectLst/>
                          <a:latin typeface="+mn-lt"/>
                          <a:ea typeface="Calibri"/>
                          <a:cs typeface="Times New Roman"/>
                        </a:rPr>
                        <a:t>, a quien le fascinaban los espejos y sus misterios, y funciona gracias a uno de los principios más sencillos de la óptica: la reflexión de la luz. Lo mejor de este fenómeno es que los rayos de luz siguen rebotando en los espejos una y otra vez. Por eso, cuando miramos dentro del caleidoscopio nos encontramos con una imagen formada por los pedacitos de plástico repetidos muchísimas veces. El secreto es que cuando giras el caleidoscopio, los pedacitos de plástico cambian de lugar y se ve una imagen totalmente distinta a la anterior. Estas imágenes son irrepetibles porque hay tantos pedacitos de plástico que es imposible que todos queden dos veces en el mismo lugar.</a:t>
                      </a:r>
                      <a:endParaRPr lang="es-MX"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D5D5"/>
                    </a:solidFill>
                  </a:tcPr>
                </a:tc>
              </a:tr>
            </a:tbl>
          </a:graphicData>
        </a:graphic>
      </p:graphicFrame>
      <p:sp>
        <p:nvSpPr>
          <p:cNvPr id="3" name="2 CuadroTexto"/>
          <p:cNvSpPr txBox="1"/>
          <p:nvPr/>
        </p:nvSpPr>
        <p:spPr>
          <a:xfrm>
            <a:off x="3203848" y="332656"/>
            <a:ext cx="1742721" cy="369332"/>
          </a:xfrm>
          <a:prstGeom prst="rect">
            <a:avLst/>
          </a:prstGeom>
          <a:noFill/>
        </p:spPr>
        <p:txBody>
          <a:bodyPr wrap="none" rtlCol="0">
            <a:spAutoFit/>
          </a:bodyPr>
          <a:lstStyle/>
          <a:p>
            <a:r>
              <a:rPr lang="es-MX" b="1" dirty="0" smtClean="0"/>
              <a:t>CALEIDOSCOPIO</a:t>
            </a:r>
            <a:endParaRPr lang="es-MX"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7117" y="4695120"/>
            <a:ext cx="2819284" cy="1666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195736" y="4982315"/>
            <a:ext cx="2133520" cy="1754326"/>
          </a:xfrm>
          <a:prstGeom prst="rect">
            <a:avLst/>
          </a:prstGeom>
          <a:noFill/>
        </p:spPr>
        <p:txBody>
          <a:bodyPr wrap="square" rtlCol="0">
            <a:spAutoFit/>
          </a:bodyPr>
          <a:lstStyle/>
          <a:p>
            <a:pPr algn="ctr"/>
            <a:r>
              <a:rPr lang="es-MX" dirty="0" smtClean="0"/>
              <a:t>MATERIALES:</a:t>
            </a:r>
          </a:p>
          <a:p>
            <a:pPr algn="ctr"/>
            <a:r>
              <a:rPr lang="es-MX" dirty="0" smtClean="0"/>
              <a:t>Botella de plástico</a:t>
            </a:r>
          </a:p>
          <a:p>
            <a:pPr algn="ctr"/>
            <a:r>
              <a:rPr lang="es-MX" dirty="0" smtClean="0"/>
              <a:t>Tubo de cartón</a:t>
            </a:r>
          </a:p>
          <a:p>
            <a:pPr algn="ctr"/>
            <a:r>
              <a:rPr lang="es-MX" dirty="0" smtClean="0"/>
              <a:t>Lentejuelas</a:t>
            </a:r>
          </a:p>
          <a:p>
            <a:pPr algn="ctr"/>
            <a:r>
              <a:rPr lang="es-MX" dirty="0" smtClean="0"/>
              <a:t>CD</a:t>
            </a:r>
          </a:p>
          <a:p>
            <a:pPr algn="ctr"/>
            <a:r>
              <a:rPr lang="es-MX" dirty="0" smtClean="0"/>
              <a:t>Cinta</a:t>
            </a:r>
            <a:endParaRPr lang="es-MX" dirty="0"/>
          </a:p>
        </p:txBody>
      </p:sp>
      <p:sp>
        <p:nvSpPr>
          <p:cNvPr id="5" name="4 CuadroTexto"/>
          <p:cNvSpPr txBox="1"/>
          <p:nvPr/>
        </p:nvSpPr>
        <p:spPr>
          <a:xfrm>
            <a:off x="611560" y="4674539"/>
            <a:ext cx="4689810" cy="615553"/>
          </a:xfrm>
          <a:prstGeom prst="rect">
            <a:avLst/>
          </a:prstGeom>
          <a:noFill/>
        </p:spPr>
        <p:txBody>
          <a:bodyPr wrap="none" rtlCol="0">
            <a:spAutoFit/>
          </a:bodyPr>
          <a:lstStyle/>
          <a:p>
            <a:r>
              <a:rPr lang="es-MX" sz="1600" dirty="0" smtClean="0">
                <a:hlinkClick r:id="rId3"/>
              </a:rPr>
              <a:t>http://algarabianinos.com/descubre/el-caleidoscopio/</a:t>
            </a:r>
            <a:endParaRPr lang="es-MX" sz="1600" dirty="0" smtClean="0"/>
          </a:p>
          <a:p>
            <a:endParaRPr lang="es-MX" dirty="0"/>
          </a:p>
        </p:txBody>
      </p:sp>
    </p:spTree>
    <p:extLst>
      <p:ext uri="{BB962C8B-B14F-4D97-AF65-F5344CB8AC3E}">
        <p14:creationId xmlns:p14="http://schemas.microsoft.com/office/powerpoint/2010/main" val="604882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935319606"/>
              </p:ext>
            </p:extLst>
          </p:nvPr>
        </p:nvGraphicFramePr>
        <p:xfrm>
          <a:off x="1331640" y="980728"/>
          <a:ext cx="6264696" cy="2891790"/>
        </p:xfrm>
        <a:graphic>
          <a:graphicData uri="http://schemas.openxmlformats.org/drawingml/2006/table">
            <a:tbl>
              <a:tblPr firstRow="1" firstCol="1" bandRow="1"/>
              <a:tblGrid>
                <a:gridCol w="1899920"/>
                <a:gridCol w="1900555"/>
                <a:gridCol w="2464221"/>
              </a:tblGrid>
              <a:tr h="0">
                <a:tc>
                  <a:txBody>
                    <a:bodyPr/>
                    <a:lstStyle/>
                    <a:p>
                      <a:pPr algn="ctr">
                        <a:lnSpc>
                          <a:spcPct val="115000"/>
                        </a:lnSpc>
                        <a:spcAft>
                          <a:spcPts val="0"/>
                        </a:spcAft>
                      </a:pPr>
                      <a:r>
                        <a:rPr lang="es-MX" sz="1100" b="1" dirty="0">
                          <a:effectLst/>
                          <a:latin typeface="Cambria"/>
                          <a:ea typeface="Times New Roman"/>
                          <a:cs typeface="Times New Roman"/>
                        </a:rPr>
                        <a:t>LO QUE SE</a:t>
                      </a:r>
                      <a:endParaRPr lang="es-MX"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100" b="1">
                          <a:effectLst/>
                          <a:latin typeface="Cambria"/>
                          <a:ea typeface="Times New Roman"/>
                          <a:cs typeface="Times New Roman"/>
                        </a:rPr>
                        <a:t>LO QUE QUIERO SABER</a:t>
                      </a:r>
                      <a:endParaRPr lang="es-MX"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100" b="1" dirty="0">
                          <a:effectLst/>
                          <a:latin typeface="Cambria"/>
                          <a:ea typeface="Times New Roman"/>
                          <a:cs typeface="Times New Roman"/>
                        </a:rPr>
                        <a:t>LO QUE APRENDI</a:t>
                      </a:r>
                      <a:endParaRPr lang="es-MX"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chemeClr val="bg1"/>
                    </a:solidFill>
                  </a:tcPr>
                </a:tc>
              </a:tr>
              <a:tr h="0">
                <a:tc>
                  <a:txBody>
                    <a:bodyPr/>
                    <a:lstStyle/>
                    <a:p>
                      <a:pPr algn="ctr">
                        <a:lnSpc>
                          <a:spcPct val="115000"/>
                        </a:lnSpc>
                        <a:spcAft>
                          <a:spcPts val="0"/>
                        </a:spcAft>
                      </a:pPr>
                      <a:r>
                        <a:rPr lang="es-MX" sz="1100" dirty="0" smtClean="0">
                          <a:effectLst/>
                          <a:latin typeface="Calibri"/>
                          <a:ea typeface="Calibri"/>
                          <a:cs typeface="Times New Roman"/>
                        </a:rPr>
                        <a:t>Veremos como se mueven</a:t>
                      </a:r>
                      <a:r>
                        <a:rPr lang="es-MX" sz="1100" baseline="0" dirty="0" smtClean="0">
                          <a:effectLst/>
                          <a:latin typeface="Calibri"/>
                          <a:ea typeface="Calibri"/>
                          <a:cs typeface="Times New Roman"/>
                        </a:rPr>
                        <a:t> las burbujas , aunque no se muy bien  para que queremos el globo.</a:t>
                      </a:r>
                      <a:endParaRPr lang="es-MX"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D5D5"/>
                    </a:solidFill>
                  </a:tcPr>
                </a:tc>
                <a:tc>
                  <a:txBody>
                    <a:bodyPr/>
                    <a:lstStyle/>
                    <a:p>
                      <a:pPr algn="ctr">
                        <a:lnSpc>
                          <a:spcPct val="115000"/>
                        </a:lnSpc>
                        <a:spcAft>
                          <a:spcPts val="0"/>
                        </a:spcAft>
                      </a:pPr>
                      <a:r>
                        <a:rPr lang="es-MX" sz="1100" dirty="0" smtClean="0">
                          <a:effectLst/>
                          <a:latin typeface="Calibri"/>
                          <a:ea typeface="Calibri"/>
                          <a:cs typeface="Times New Roman"/>
                        </a:rPr>
                        <a:t>Para que utilizamos el globo</a:t>
                      </a:r>
                      <a:r>
                        <a:rPr lang="es-MX" sz="1100" baseline="0" dirty="0" smtClean="0">
                          <a:effectLst/>
                          <a:latin typeface="Calibri"/>
                          <a:ea typeface="Calibri"/>
                          <a:cs typeface="Times New Roman"/>
                        </a:rPr>
                        <a:t> y de que manera lo utilizamos en este proceso.</a:t>
                      </a:r>
                      <a:endParaRPr lang="es-MX"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D5D5"/>
                    </a:solidFill>
                  </a:tcPr>
                </a:tc>
                <a:tc>
                  <a:txBody>
                    <a:bodyPr/>
                    <a:lstStyle/>
                    <a:p>
                      <a:pPr algn="l">
                        <a:lnSpc>
                          <a:spcPct val="115000"/>
                        </a:lnSpc>
                        <a:spcAft>
                          <a:spcPts val="0"/>
                        </a:spcAft>
                      </a:pPr>
                      <a:r>
                        <a:rPr lang="es-MX" sz="1100" dirty="0" smtClean="0">
                          <a:effectLst/>
                          <a:latin typeface="Calibri"/>
                          <a:ea typeface="Calibri"/>
                          <a:cs typeface="Times New Roman"/>
                        </a:rPr>
                        <a:t>Como influye la</a:t>
                      </a:r>
                      <a:r>
                        <a:rPr lang="es-MX" sz="1100" baseline="0" dirty="0" smtClean="0">
                          <a:effectLst/>
                          <a:latin typeface="Calibri"/>
                          <a:ea typeface="Calibri"/>
                          <a:cs typeface="Times New Roman"/>
                        </a:rPr>
                        <a:t> carga de energía en las </a:t>
                      </a:r>
                      <a:r>
                        <a:rPr lang="es-MX" sz="1100" baseline="0" dirty="0" smtClean="0">
                          <a:effectLst/>
                          <a:latin typeface="+mn-lt"/>
                          <a:ea typeface="Calibri"/>
                          <a:cs typeface="Times New Roman"/>
                        </a:rPr>
                        <a:t>burbujas. Cuando cargamos el globo con electricidad estática, lo que sucede es que al frotarlo se transfieren electrones del globo al otro material. Esto genera una carga eléctrica en el globo, que se mantiene así durante un tiempo porque es de plástico (material aislante).Cuando acercamos el globo a la burbuja de jabón, el globo la atrae. Esto se debe a que en el agua (en nuestro caso de grifo) hay iones, o partículas con carga eléctrica, que son atraídas por las cargas que también tiene el globo.</a:t>
                      </a:r>
                      <a:endParaRPr lang="es-MX"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D5D5"/>
                    </a:solidFill>
                  </a:tcPr>
                </a:tc>
              </a:tr>
            </a:tbl>
          </a:graphicData>
        </a:graphic>
      </p:graphicFrame>
      <p:sp>
        <p:nvSpPr>
          <p:cNvPr id="3" name="2 CuadroTexto"/>
          <p:cNvSpPr txBox="1"/>
          <p:nvPr/>
        </p:nvSpPr>
        <p:spPr>
          <a:xfrm>
            <a:off x="3059832" y="508030"/>
            <a:ext cx="2408608" cy="369332"/>
          </a:xfrm>
          <a:prstGeom prst="rect">
            <a:avLst/>
          </a:prstGeom>
          <a:noFill/>
        </p:spPr>
        <p:txBody>
          <a:bodyPr wrap="none" rtlCol="0">
            <a:spAutoFit/>
          </a:bodyPr>
          <a:lstStyle/>
          <a:p>
            <a:r>
              <a:rPr lang="es-MX" b="1" dirty="0" smtClean="0"/>
              <a:t>BURBUJAS MOVEDISAS</a:t>
            </a:r>
            <a:endParaRPr lang="es-MX"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4580709"/>
            <a:ext cx="2736304" cy="1798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979712" y="4653136"/>
            <a:ext cx="1413144" cy="1477328"/>
          </a:xfrm>
          <a:prstGeom prst="rect">
            <a:avLst/>
          </a:prstGeom>
          <a:noFill/>
        </p:spPr>
        <p:txBody>
          <a:bodyPr wrap="none" rtlCol="0">
            <a:spAutoFit/>
          </a:bodyPr>
          <a:lstStyle/>
          <a:p>
            <a:pPr algn="ctr"/>
            <a:r>
              <a:rPr lang="es-MX" dirty="0" smtClean="0"/>
              <a:t>MATERIALES:</a:t>
            </a:r>
          </a:p>
          <a:p>
            <a:pPr algn="ctr"/>
            <a:r>
              <a:rPr lang="es-MX" dirty="0" smtClean="0"/>
              <a:t>Jabón </a:t>
            </a:r>
          </a:p>
          <a:p>
            <a:pPr algn="ctr"/>
            <a:r>
              <a:rPr lang="es-MX" dirty="0" smtClean="0"/>
              <a:t>Plástico</a:t>
            </a:r>
          </a:p>
          <a:p>
            <a:pPr algn="ctr"/>
            <a:r>
              <a:rPr lang="es-MX" dirty="0" smtClean="0"/>
              <a:t>Agua</a:t>
            </a:r>
          </a:p>
          <a:p>
            <a:pPr algn="ctr"/>
            <a:r>
              <a:rPr lang="es-MX" dirty="0" smtClean="0"/>
              <a:t>Globo</a:t>
            </a:r>
            <a:endParaRPr lang="es-MX" dirty="0"/>
          </a:p>
        </p:txBody>
      </p:sp>
      <p:sp>
        <p:nvSpPr>
          <p:cNvPr id="5" name="4 CuadroTexto"/>
          <p:cNvSpPr txBox="1"/>
          <p:nvPr/>
        </p:nvSpPr>
        <p:spPr>
          <a:xfrm>
            <a:off x="971600" y="3933056"/>
            <a:ext cx="7113985" cy="861774"/>
          </a:xfrm>
          <a:prstGeom prst="rect">
            <a:avLst/>
          </a:prstGeom>
          <a:noFill/>
        </p:spPr>
        <p:txBody>
          <a:bodyPr wrap="square" rtlCol="0">
            <a:spAutoFit/>
          </a:bodyPr>
          <a:lstStyle/>
          <a:p>
            <a:r>
              <a:rPr lang="es-MX" sz="1600" dirty="0" smtClean="0">
                <a:hlinkClick r:id="rId3"/>
              </a:rPr>
              <a:t>https://saposyprincesas.elmundo.es/ocio-en-casa/experimentos/experimentos-con-electricidad-estatica/</a:t>
            </a:r>
            <a:endParaRPr lang="es-MX" sz="1600" dirty="0" smtClean="0"/>
          </a:p>
          <a:p>
            <a:endParaRPr lang="es-MX" dirty="0"/>
          </a:p>
        </p:txBody>
      </p:sp>
    </p:spTree>
    <p:extLst>
      <p:ext uri="{BB962C8B-B14F-4D97-AF65-F5344CB8AC3E}">
        <p14:creationId xmlns:p14="http://schemas.microsoft.com/office/powerpoint/2010/main" val="258562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410372946"/>
              </p:ext>
            </p:extLst>
          </p:nvPr>
        </p:nvGraphicFramePr>
        <p:xfrm>
          <a:off x="1331640" y="980728"/>
          <a:ext cx="6840760" cy="2494915"/>
        </p:xfrm>
        <a:graphic>
          <a:graphicData uri="http://schemas.openxmlformats.org/drawingml/2006/table">
            <a:tbl>
              <a:tblPr firstRow="1" firstCol="1" bandRow="1"/>
              <a:tblGrid>
                <a:gridCol w="1899920"/>
                <a:gridCol w="1900555"/>
                <a:gridCol w="3040285"/>
              </a:tblGrid>
              <a:tr h="0">
                <a:tc>
                  <a:txBody>
                    <a:bodyPr/>
                    <a:lstStyle/>
                    <a:p>
                      <a:pPr algn="ctr">
                        <a:lnSpc>
                          <a:spcPct val="115000"/>
                        </a:lnSpc>
                        <a:spcAft>
                          <a:spcPts val="0"/>
                        </a:spcAft>
                      </a:pPr>
                      <a:r>
                        <a:rPr lang="es-MX" sz="1100" b="1" dirty="0">
                          <a:effectLst/>
                          <a:latin typeface="Cambria"/>
                          <a:ea typeface="Times New Roman"/>
                          <a:cs typeface="Times New Roman"/>
                        </a:rPr>
                        <a:t>LO QUE SE</a:t>
                      </a:r>
                      <a:endParaRPr lang="es-MX"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100" b="1">
                          <a:effectLst/>
                          <a:latin typeface="Cambria"/>
                          <a:ea typeface="Times New Roman"/>
                          <a:cs typeface="Times New Roman"/>
                        </a:rPr>
                        <a:t>LO QUE QUIERO SABER</a:t>
                      </a:r>
                      <a:endParaRPr lang="es-MX"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chemeClr val="bg1"/>
                    </a:solidFill>
                  </a:tcPr>
                </a:tc>
                <a:tc>
                  <a:txBody>
                    <a:bodyPr/>
                    <a:lstStyle/>
                    <a:p>
                      <a:pPr algn="ctr">
                        <a:lnSpc>
                          <a:spcPct val="115000"/>
                        </a:lnSpc>
                        <a:spcAft>
                          <a:spcPts val="0"/>
                        </a:spcAft>
                      </a:pPr>
                      <a:r>
                        <a:rPr lang="es-MX" sz="1100" b="1" dirty="0">
                          <a:effectLst/>
                          <a:latin typeface="Cambria"/>
                          <a:ea typeface="Times New Roman"/>
                          <a:cs typeface="Times New Roman"/>
                        </a:rPr>
                        <a:t>LO QUE APRENDI</a:t>
                      </a:r>
                      <a:endParaRPr lang="es-MX"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solidFill>
                      <a:schemeClr val="bg1"/>
                    </a:solidFill>
                  </a:tcPr>
                </a:tc>
              </a:tr>
              <a:tr h="0">
                <a:tc>
                  <a:txBody>
                    <a:bodyPr/>
                    <a:lstStyle/>
                    <a:p>
                      <a:pPr algn="ctr">
                        <a:lnSpc>
                          <a:spcPct val="115000"/>
                        </a:lnSpc>
                        <a:spcAft>
                          <a:spcPts val="0"/>
                        </a:spcAft>
                      </a:pPr>
                      <a:r>
                        <a:rPr lang="es-MX" sz="1100" dirty="0" smtClean="0">
                          <a:effectLst/>
                          <a:latin typeface="Calibri"/>
                          <a:ea typeface="Calibri"/>
                          <a:cs typeface="Times New Roman"/>
                        </a:rPr>
                        <a:t>Estas se producen con los sonidos, y de acuerdo al lugar en el que se encuentre produce un eco.</a:t>
                      </a:r>
                      <a:endParaRPr lang="es-MX"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D5D5"/>
                    </a:solidFill>
                  </a:tcPr>
                </a:tc>
                <a:tc>
                  <a:txBody>
                    <a:bodyPr/>
                    <a:lstStyle/>
                    <a:p>
                      <a:pPr algn="ctr">
                        <a:lnSpc>
                          <a:spcPct val="115000"/>
                        </a:lnSpc>
                        <a:spcAft>
                          <a:spcPts val="0"/>
                        </a:spcAft>
                      </a:pPr>
                      <a:endParaRPr lang="es-MX" sz="1100" dirty="0" smtClean="0">
                        <a:effectLst/>
                        <a:latin typeface="Calibri"/>
                        <a:ea typeface="Calibri"/>
                        <a:cs typeface="Times New Roman"/>
                      </a:endParaRPr>
                    </a:p>
                    <a:p>
                      <a:pPr algn="ctr">
                        <a:lnSpc>
                          <a:spcPct val="115000"/>
                        </a:lnSpc>
                        <a:spcAft>
                          <a:spcPts val="0"/>
                        </a:spcAft>
                      </a:pPr>
                      <a:r>
                        <a:rPr lang="es-MX" sz="1100" dirty="0" smtClean="0">
                          <a:effectLst/>
                          <a:latin typeface="Calibri"/>
                          <a:ea typeface="Calibri"/>
                          <a:cs typeface="Times New Roman"/>
                        </a:rPr>
                        <a:t>¿Cómo funcionan las ondas sonoras?</a:t>
                      </a:r>
                      <a:endParaRPr lang="es-MX"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D5D5"/>
                    </a:solidFill>
                  </a:tcPr>
                </a:tc>
                <a:tc>
                  <a:txBody>
                    <a:bodyPr/>
                    <a:lstStyle/>
                    <a:p>
                      <a:pPr algn="l">
                        <a:lnSpc>
                          <a:spcPct val="115000"/>
                        </a:lnSpc>
                        <a:spcAft>
                          <a:spcPts val="0"/>
                        </a:spcAft>
                      </a:pPr>
                      <a:r>
                        <a:rPr lang="es-MX" sz="1100" dirty="0" smtClean="0">
                          <a:effectLst/>
                          <a:latin typeface="+mn-lt"/>
                          <a:ea typeface="Calibri"/>
                          <a:cs typeface="Times New Roman"/>
                        </a:rPr>
                        <a:t>El tema del “sonido” presenta una fuerte conexión con la vida cotidiana de los alumnos. Los dispositivos </a:t>
                      </a:r>
                      <a:r>
                        <a:rPr lang="es-MX" sz="1100" dirty="0" err="1" smtClean="0">
                          <a:effectLst/>
                          <a:latin typeface="+mn-lt"/>
                          <a:ea typeface="Calibri"/>
                          <a:cs typeface="Times New Roman"/>
                        </a:rPr>
                        <a:t>electroacústicos</a:t>
                      </a:r>
                      <a:r>
                        <a:rPr lang="es-MX" sz="1100" dirty="0" smtClean="0">
                          <a:effectLst/>
                          <a:latin typeface="+mn-lt"/>
                          <a:ea typeface="Calibri"/>
                          <a:cs typeface="Times New Roman"/>
                        </a:rPr>
                        <a:t> resultan perfectamente naturales para los jóvenes de hoy día. Estos perciben en su vida cotidiana muchos fenómenos acústicos, sin que puedan quizás conocer la explicación para los mismos. El paquete de medios didácticos incluye medios para los fenómenos básicos del sonido. Estos representan sólo una pequeña selección del conjunto de los medios sobre este tema en el portal de medios didácticos de la Siemens </a:t>
                      </a:r>
                      <a:r>
                        <a:rPr lang="es-MX" sz="1100" dirty="0" err="1" smtClean="0">
                          <a:effectLst/>
                          <a:latin typeface="+mn-lt"/>
                          <a:ea typeface="Calibri"/>
                          <a:cs typeface="Times New Roman"/>
                        </a:rPr>
                        <a:t>Stiftung</a:t>
                      </a:r>
                      <a:r>
                        <a:rPr lang="es-MX" sz="1100" dirty="0" smtClean="0">
                          <a:effectLst/>
                          <a:latin typeface="+mn-lt"/>
                          <a:ea typeface="Calibri"/>
                          <a:cs typeface="Times New Roman"/>
                        </a:rPr>
                        <a:t>. </a:t>
                      </a:r>
                      <a:endParaRPr lang="es-MX"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D5D5"/>
                    </a:solidFill>
                  </a:tcPr>
                </a:tc>
              </a:tr>
            </a:tbl>
          </a:graphicData>
        </a:graphic>
      </p:graphicFrame>
      <p:sp>
        <p:nvSpPr>
          <p:cNvPr id="3" name="2 CuadroTexto"/>
          <p:cNvSpPr txBox="1"/>
          <p:nvPr/>
        </p:nvSpPr>
        <p:spPr>
          <a:xfrm>
            <a:off x="3059832" y="548680"/>
            <a:ext cx="2500813" cy="369332"/>
          </a:xfrm>
          <a:prstGeom prst="rect">
            <a:avLst/>
          </a:prstGeom>
          <a:noFill/>
        </p:spPr>
        <p:txBody>
          <a:bodyPr wrap="none" rtlCol="0">
            <a:spAutoFit/>
          </a:bodyPr>
          <a:lstStyle/>
          <a:p>
            <a:r>
              <a:rPr lang="es-MX" b="1" dirty="0" smtClean="0"/>
              <a:t>FRECUENCIAS SONORAS</a:t>
            </a:r>
            <a:endParaRPr lang="es-MX"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5759" y="3645024"/>
            <a:ext cx="2736304"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491880" y="4509120"/>
            <a:ext cx="1466042" cy="2031325"/>
          </a:xfrm>
          <a:prstGeom prst="rect">
            <a:avLst/>
          </a:prstGeom>
          <a:noFill/>
        </p:spPr>
        <p:txBody>
          <a:bodyPr wrap="none" rtlCol="0">
            <a:spAutoFit/>
          </a:bodyPr>
          <a:lstStyle/>
          <a:p>
            <a:pPr algn="ctr"/>
            <a:r>
              <a:rPr lang="es-MX" dirty="0" smtClean="0"/>
              <a:t>MATERIALES: </a:t>
            </a:r>
          </a:p>
          <a:p>
            <a:pPr algn="ctr"/>
            <a:r>
              <a:rPr lang="es-MX" dirty="0" smtClean="0"/>
              <a:t>Maizena </a:t>
            </a:r>
          </a:p>
          <a:p>
            <a:pPr algn="ctr"/>
            <a:r>
              <a:rPr lang="es-MX" dirty="0" smtClean="0"/>
              <a:t>Colorante</a:t>
            </a:r>
          </a:p>
          <a:p>
            <a:pPr algn="ctr"/>
            <a:r>
              <a:rPr lang="es-MX" dirty="0" smtClean="0"/>
              <a:t>Plástico</a:t>
            </a:r>
          </a:p>
          <a:p>
            <a:pPr algn="ctr"/>
            <a:r>
              <a:rPr lang="es-MX" dirty="0" smtClean="0"/>
              <a:t>Cuchara</a:t>
            </a:r>
          </a:p>
          <a:p>
            <a:pPr algn="ctr"/>
            <a:r>
              <a:rPr lang="es-MX" dirty="0" smtClean="0"/>
              <a:t>Plato </a:t>
            </a:r>
          </a:p>
          <a:p>
            <a:pPr algn="ctr"/>
            <a:r>
              <a:rPr lang="es-MX" dirty="0" smtClean="0"/>
              <a:t>Bocina</a:t>
            </a:r>
            <a:endParaRPr lang="es-MX" dirty="0"/>
          </a:p>
        </p:txBody>
      </p:sp>
      <p:sp>
        <p:nvSpPr>
          <p:cNvPr id="5" name="4 CuadroTexto"/>
          <p:cNvSpPr txBox="1"/>
          <p:nvPr/>
        </p:nvSpPr>
        <p:spPr>
          <a:xfrm>
            <a:off x="834278" y="3608513"/>
            <a:ext cx="4608512" cy="800219"/>
          </a:xfrm>
          <a:prstGeom prst="rect">
            <a:avLst/>
          </a:prstGeom>
          <a:noFill/>
        </p:spPr>
        <p:txBody>
          <a:bodyPr wrap="square" rtlCol="0">
            <a:spAutoFit/>
          </a:bodyPr>
          <a:lstStyle/>
          <a:p>
            <a:r>
              <a:rPr lang="es-MX" sz="1400" dirty="0" smtClean="0">
                <a:hlinkClick r:id="rId3"/>
              </a:rPr>
              <a:t>https://medienportal.siemens-stifung.org/es/fisica-del-sonido-fenomenos-basicos-109125</a:t>
            </a:r>
            <a:endParaRPr lang="es-MX" sz="1400" dirty="0" smtClean="0"/>
          </a:p>
          <a:p>
            <a:endParaRPr lang="es-MX" dirty="0"/>
          </a:p>
        </p:txBody>
      </p:sp>
    </p:spTree>
    <p:extLst>
      <p:ext uri="{BB962C8B-B14F-4D97-AF65-F5344CB8AC3E}">
        <p14:creationId xmlns:p14="http://schemas.microsoft.com/office/powerpoint/2010/main" val="1931662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1339</TotalTime>
  <Words>830</Words>
  <Application>Microsoft Office PowerPoint</Application>
  <PresentationFormat>Presentación en pantalla (4:3)</PresentationFormat>
  <Paragraphs>83</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22</cp:revision>
  <dcterms:created xsi:type="dcterms:W3CDTF">2021-06-04T00:57:42Z</dcterms:created>
  <dcterms:modified xsi:type="dcterms:W3CDTF">2021-06-12T01:26:59Z</dcterms:modified>
</cp:coreProperties>
</file>