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61" r:id="rId5"/>
    <p:sldId id="258" r:id="rId6"/>
    <p:sldId id="262" r:id="rId7"/>
    <p:sldId id="263" r:id="rId8"/>
    <p:sldId id="264" r:id="rId9"/>
    <p:sldId id="265"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D0C62B36-939E-4839-AEB4-C10682B4A750}" type="datetimeFigureOut">
              <a:rPr lang="es-MX" smtClean="0"/>
              <a:t>07/06/2021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579C403-3668-4904-AAA8-EB7C583776DB}" type="slidenum">
              <a:rPr lang="es-MX" smtClean="0"/>
              <a:t>‹Nº›</a:t>
            </a:fld>
            <a:endParaRPr lang="es-MX" dirty="0"/>
          </a:p>
        </p:txBody>
      </p:sp>
    </p:spTree>
    <p:extLst>
      <p:ext uri="{BB962C8B-B14F-4D97-AF65-F5344CB8AC3E}">
        <p14:creationId xmlns:p14="http://schemas.microsoft.com/office/powerpoint/2010/main" val="168247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0C62B36-939E-4839-AEB4-C10682B4A750}" type="datetimeFigureOut">
              <a:rPr lang="es-MX" smtClean="0"/>
              <a:t>07/06/2021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579C403-3668-4904-AAA8-EB7C583776DB}" type="slidenum">
              <a:rPr lang="es-MX" smtClean="0"/>
              <a:t>‹Nº›</a:t>
            </a:fld>
            <a:endParaRPr lang="es-MX" dirty="0"/>
          </a:p>
        </p:txBody>
      </p:sp>
    </p:spTree>
    <p:extLst>
      <p:ext uri="{BB962C8B-B14F-4D97-AF65-F5344CB8AC3E}">
        <p14:creationId xmlns:p14="http://schemas.microsoft.com/office/powerpoint/2010/main" val="175341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0C62B36-939E-4839-AEB4-C10682B4A750}" type="datetimeFigureOut">
              <a:rPr lang="es-MX" smtClean="0"/>
              <a:t>07/06/2021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579C403-3668-4904-AAA8-EB7C583776DB}" type="slidenum">
              <a:rPr lang="es-MX" smtClean="0"/>
              <a:t>‹Nº›</a:t>
            </a:fld>
            <a:endParaRPr lang="es-MX" dirty="0"/>
          </a:p>
        </p:txBody>
      </p:sp>
    </p:spTree>
    <p:extLst>
      <p:ext uri="{BB962C8B-B14F-4D97-AF65-F5344CB8AC3E}">
        <p14:creationId xmlns:p14="http://schemas.microsoft.com/office/powerpoint/2010/main" val="196325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0C62B36-939E-4839-AEB4-C10682B4A750}" type="datetimeFigureOut">
              <a:rPr lang="es-MX" smtClean="0"/>
              <a:t>07/06/2021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579C403-3668-4904-AAA8-EB7C583776DB}" type="slidenum">
              <a:rPr lang="es-MX" smtClean="0"/>
              <a:t>‹Nº›</a:t>
            </a:fld>
            <a:endParaRPr lang="es-MX" dirty="0"/>
          </a:p>
        </p:txBody>
      </p:sp>
    </p:spTree>
    <p:extLst>
      <p:ext uri="{BB962C8B-B14F-4D97-AF65-F5344CB8AC3E}">
        <p14:creationId xmlns:p14="http://schemas.microsoft.com/office/powerpoint/2010/main" val="341172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0C62B36-939E-4839-AEB4-C10682B4A750}" type="datetimeFigureOut">
              <a:rPr lang="es-MX" smtClean="0"/>
              <a:t>07/06/2021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579C403-3668-4904-AAA8-EB7C583776DB}" type="slidenum">
              <a:rPr lang="es-MX" smtClean="0"/>
              <a:t>‹Nº›</a:t>
            </a:fld>
            <a:endParaRPr lang="es-MX" dirty="0"/>
          </a:p>
        </p:txBody>
      </p:sp>
    </p:spTree>
    <p:extLst>
      <p:ext uri="{BB962C8B-B14F-4D97-AF65-F5344CB8AC3E}">
        <p14:creationId xmlns:p14="http://schemas.microsoft.com/office/powerpoint/2010/main" val="290658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D0C62B36-939E-4839-AEB4-C10682B4A750}" type="datetimeFigureOut">
              <a:rPr lang="es-MX" smtClean="0"/>
              <a:t>07/06/2021</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4579C403-3668-4904-AAA8-EB7C583776DB}" type="slidenum">
              <a:rPr lang="es-MX" smtClean="0"/>
              <a:t>‹Nº›</a:t>
            </a:fld>
            <a:endParaRPr lang="es-MX" dirty="0"/>
          </a:p>
        </p:txBody>
      </p:sp>
    </p:spTree>
    <p:extLst>
      <p:ext uri="{BB962C8B-B14F-4D97-AF65-F5344CB8AC3E}">
        <p14:creationId xmlns:p14="http://schemas.microsoft.com/office/powerpoint/2010/main" val="290064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D0C62B36-939E-4839-AEB4-C10682B4A750}" type="datetimeFigureOut">
              <a:rPr lang="es-MX" smtClean="0"/>
              <a:t>07/06/2021</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4579C403-3668-4904-AAA8-EB7C583776DB}" type="slidenum">
              <a:rPr lang="es-MX" smtClean="0"/>
              <a:t>‹Nº›</a:t>
            </a:fld>
            <a:endParaRPr lang="es-MX" dirty="0"/>
          </a:p>
        </p:txBody>
      </p:sp>
    </p:spTree>
    <p:extLst>
      <p:ext uri="{BB962C8B-B14F-4D97-AF65-F5344CB8AC3E}">
        <p14:creationId xmlns:p14="http://schemas.microsoft.com/office/powerpoint/2010/main" val="88575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D0C62B36-939E-4839-AEB4-C10682B4A750}" type="datetimeFigureOut">
              <a:rPr lang="es-MX" smtClean="0"/>
              <a:t>07/06/2021</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4579C403-3668-4904-AAA8-EB7C583776DB}" type="slidenum">
              <a:rPr lang="es-MX" smtClean="0"/>
              <a:t>‹Nº›</a:t>
            </a:fld>
            <a:endParaRPr lang="es-MX" dirty="0"/>
          </a:p>
        </p:txBody>
      </p:sp>
    </p:spTree>
    <p:extLst>
      <p:ext uri="{BB962C8B-B14F-4D97-AF65-F5344CB8AC3E}">
        <p14:creationId xmlns:p14="http://schemas.microsoft.com/office/powerpoint/2010/main" val="402962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0C62B36-939E-4839-AEB4-C10682B4A750}" type="datetimeFigureOut">
              <a:rPr lang="es-MX" smtClean="0"/>
              <a:t>07/06/2021</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4579C403-3668-4904-AAA8-EB7C583776DB}" type="slidenum">
              <a:rPr lang="es-MX" smtClean="0"/>
              <a:t>‹Nº›</a:t>
            </a:fld>
            <a:endParaRPr lang="es-MX" dirty="0"/>
          </a:p>
        </p:txBody>
      </p:sp>
    </p:spTree>
    <p:extLst>
      <p:ext uri="{BB962C8B-B14F-4D97-AF65-F5344CB8AC3E}">
        <p14:creationId xmlns:p14="http://schemas.microsoft.com/office/powerpoint/2010/main" val="244927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0C62B36-939E-4839-AEB4-C10682B4A750}" type="datetimeFigureOut">
              <a:rPr lang="es-MX" smtClean="0"/>
              <a:t>07/06/2021</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4579C403-3668-4904-AAA8-EB7C583776DB}" type="slidenum">
              <a:rPr lang="es-MX" smtClean="0"/>
              <a:t>‹Nº›</a:t>
            </a:fld>
            <a:endParaRPr lang="es-MX" dirty="0"/>
          </a:p>
        </p:txBody>
      </p:sp>
    </p:spTree>
    <p:extLst>
      <p:ext uri="{BB962C8B-B14F-4D97-AF65-F5344CB8AC3E}">
        <p14:creationId xmlns:p14="http://schemas.microsoft.com/office/powerpoint/2010/main" val="353750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0C62B36-939E-4839-AEB4-C10682B4A750}" type="datetimeFigureOut">
              <a:rPr lang="es-MX" smtClean="0"/>
              <a:t>07/06/2021</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4579C403-3668-4904-AAA8-EB7C583776DB}" type="slidenum">
              <a:rPr lang="es-MX" smtClean="0"/>
              <a:t>‹Nº›</a:t>
            </a:fld>
            <a:endParaRPr lang="es-MX" dirty="0"/>
          </a:p>
        </p:txBody>
      </p:sp>
    </p:spTree>
    <p:extLst>
      <p:ext uri="{BB962C8B-B14F-4D97-AF65-F5344CB8AC3E}">
        <p14:creationId xmlns:p14="http://schemas.microsoft.com/office/powerpoint/2010/main" val="229537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62B36-939E-4839-AEB4-C10682B4A750}" type="datetimeFigureOut">
              <a:rPr lang="es-MX" smtClean="0"/>
              <a:t>07/06/2021</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9C403-3668-4904-AAA8-EB7C583776DB}" type="slidenum">
              <a:rPr lang="es-MX" smtClean="0"/>
              <a:t>‹Nº›</a:t>
            </a:fld>
            <a:endParaRPr lang="es-MX" dirty="0"/>
          </a:p>
        </p:txBody>
      </p:sp>
    </p:spTree>
    <p:extLst>
      <p:ext uri="{BB962C8B-B14F-4D97-AF65-F5344CB8AC3E}">
        <p14:creationId xmlns:p14="http://schemas.microsoft.com/office/powerpoint/2010/main" val="1390727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5122" name="Picture 2" descr="Fondo Del Cartel De La Escuela, Colegio, Publicidad, Póster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b="21990"/>
          <a:stretch/>
        </p:blipFill>
        <p:spPr bwMode="auto">
          <a:xfrm>
            <a:off x="0" y="-12210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361700" y="1412657"/>
            <a:ext cx="8843749" cy="6155531"/>
          </a:xfrm>
          <a:prstGeom prst="rect">
            <a:avLst/>
          </a:prstGeom>
          <a:noFill/>
        </p:spPr>
        <p:txBody>
          <a:bodyPr wrap="square" rtlCol="0">
            <a:spAutoFit/>
          </a:bodyPr>
          <a:lstStyle/>
          <a:p>
            <a:pPr algn="ctr"/>
            <a:endParaRPr lang="es-MX" sz="2400" b="1" dirty="0">
              <a:latin typeface="Century Gothic" panose="020B0502020202020204" pitchFamily="34" charset="0"/>
            </a:endParaRPr>
          </a:p>
          <a:p>
            <a:pPr algn="ctr"/>
            <a:r>
              <a:rPr lang="es-MX" sz="2400" b="1" dirty="0">
                <a:latin typeface="Century Gothic" panose="020B0502020202020204" pitchFamily="34" charset="0"/>
              </a:rPr>
              <a:t>Escuela Normal de Educación Preescolar</a:t>
            </a:r>
          </a:p>
          <a:p>
            <a:pPr algn="ctr"/>
            <a:endParaRPr lang="es-MX" sz="3600" dirty="0">
              <a:latin typeface="Century Gothic" panose="020B0502020202020204" pitchFamily="34" charset="0"/>
            </a:endParaRPr>
          </a:p>
          <a:p>
            <a:pPr algn="ctr"/>
            <a:r>
              <a:rPr lang="es-MX" sz="2000" b="1" dirty="0">
                <a:latin typeface="Century Gothic" panose="020B0502020202020204" pitchFamily="34" charset="0"/>
              </a:rPr>
              <a:t>“Educación para formar individuos o educación </a:t>
            </a:r>
          </a:p>
          <a:p>
            <a:pPr algn="ctr"/>
            <a:r>
              <a:rPr lang="es-MX" sz="2000" b="1" dirty="0">
                <a:latin typeface="Century Gothic" panose="020B0502020202020204" pitchFamily="34" charset="0"/>
              </a:rPr>
              <a:t>para formar comunidad”</a:t>
            </a:r>
          </a:p>
          <a:p>
            <a:pPr algn="ctr"/>
            <a:r>
              <a:rPr lang="es-MX" sz="2000" dirty="0">
                <a:latin typeface="Century Gothic" panose="020B0502020202020204" pitchFamily="34" charset="0"/>
              </a:rPr>
              <a:t>Asignatura: Optativo. </a:t>
            </a:r>
          </a:p>
          <a:p>
            <a:pPr lvl="0" algn="ctr"/>
            <a:r>
              <a:rPr lang="es-MX" sz="2000" dirty="0">
                <a:latin typeface="Century Gothic" panose="020B0502020202020204" pitchFamily="34" charset="0"/>
              </a:rPr>
              <a:t>Docente: </a:t>
            </a:r>
            <a:r>
              <a:rPr lang="es-MX" altLang="es-MX" sz="2000" dirty="0">
                <a:latin typeface="Century Gothic" panose="020B0502020202020204" pitchFamily="34" charset="0"/>
                <a:ea typeface="Calibri" panose="020F0502020204030204" pitchFamily="34" charset="0"/>
                <a:cs typeface="Times New Roman" panose="02020603050405020304" pitchFamily="18" charset="0"/>
              </a:rPr>
              <a:t>Carlos Armando Balderas Valdés.</a:t>
            </a:r>
          </a:p>
          <a:p>
            <a:pPr lvl="0" algn="ctr"/>
            <a:r>
              <a:rPr lang="es-MX" altLang="es-MX" sz="2000" dirty="0">
                <a:latin typeface="Century Gothic" panose="020B0502020202020204" pitchFamily="34" charset="0"/>
                <a:ea typeface="Calibri" panose="020F0502020204030204" pitchFamily="34" charset="0"/>
                <a:cs typeface="Times New Roman" panose="02020603050405020304" pitchFamily="18" charset="0"/>
              </a:rPr>
              <a:t>Cuarto semestre, sección “C”</a:t>
            </a:r>
          </a:p>
          <a:p>
            <a:pPr lvl="0" algn="ctr"/>
            <a:r>
              <a:rPr lang="es-MX" altLang="es-MX" b="1" dirty="0">
                <a:latin typeface="Century Gothic" panose="020B0502020202020204" pitchFamily="34" charset="0"/>
                <a:cs typeface="Times New Roman" panose="02020603050405020304" pitchFamily="18" charset="0"/>
              </a:rPr>
              <a:t>Integrantes: </a:t>
            </a:r>
          </a:p>
          <a:p>
            <a:pPr lvl="0" algn="ctr"/>
            <a:r>
              <a:rPr lang="es-MX" dirty="0">
                <a:latin typeface="Century Gothic" panose="020B0502020202020204" pitchFamily="34" charset="0"/>
              </a:rPr>
              <a:t>América </a:t>
            </a:r>
            <a:r>
              <a:rPr lang="es-MX" dirty="0" err="1">
                <a:latin typeface="Century Gothic" panose="020B0502020202020204" pitchFamily="34" charset="0"/>
              </a:rPr>
              <a:t>Monserrath</a:t>
            </a:r>
            <a:r>
              <a:rPr lang="es-MX" dirty="0">
                <a:latin typeface="Century Gothic" panose="020B0502020202020204" pitchFamily="34" charset="0"/>
              </a:rPr>
              <a:t> </a:t>
            </a:r>
            <a:r>
              <a:rPr lang="es-MX" dirty="0" err="1">
                <a:latin typeface="Century Gothic" panose="020B0502020202020204" pitchFamily="34" charset="0"/>
              </a:rPr>
              <a:t>Barrozo</a:t>
            </a:r>
            <a:r>
              <a:rPr lang="es-MX" dirty="0">
                <a:latin typeface="Century Gothic" panose="020B0502020202020204" pitchFamily="34" charset="0"/>
              </a:rPr>
              <a:t> Mata </a:t>
            </a:r>
            <a:r>
              <a:rPr lang="es-MX" altLang="es-MX" dirty="0">
                <a:latin typeface="Century Gothic" panose="020B0502020202020204" pitchFamily="34" charset="0"/>
                <a:cs typeface="Times New Roman" panose="02020603050405020304" pitchFamily="18" charset="0"/>
              </a:rPr>
              <a:t>#2</a:t>
            </a:r>
            <a:endParaRPr lang="es-MX" dirty="0">
              <a:latin typeface="Century Gothic" panose="020B0502020202020204" pitchFamily="34" charset="0"/>
            </a:endParaRPr>
          </a:p>
          <a:p>
            <a:pPr lvl="0" algn="ctr"/>
            <a:r>
              <a:rPr lang="es-MX" altLang="es-MX" dirty="0">
                <a:latin typeface="Century Gothic" panose="020B0502020202020204" pitchFamily="34" charset="0"/>
                <a:cs typeface="Times New Roman" panose="02020603050405020304" pitchFamily="18" charset="0"/>
              </a:rPr>
              <a:t>Graciela De La Garza Barboza #6</a:t>
            </a:r>
          </a:p>
          <a:p>
            <a:pPr algn="ctr"/>
            <a:r>
              <a:rPr lang="es-MX" dirty="0">
                <a:latin typeface="Century Gothic" panose="020B0502020202020204" pitchFamily="34" charset="0"/>
              </a:rPr>
              <a:t>Fátima Montserrat Flores Pardo </a:t>
            </a:r>
            <a:r>
              <a:rPr lang="es-MX" altLang="es-MX" dirty="0">
                <a:latin typeface="Century Gothic" panose="020B0502020202020204" pitchFamily="34" charset="0"/>
                <a:cs typeface="Times New Roman" panose="02020603050405020304" pitchFamily="18" charset="0"/>
              </a:rPr>
              <a:t>#7</a:t>
            </a:r>
            <a:r>
              <a:rPr lang="es-MX" dirty="0">
                <a:latin typeface="Century Gothic" panose="020B0502020202020204" pitchFamily="34" charset="0"/>
              </a:rPr>
              <a:t> </a:t>
            </a:r>
          </a:p>
          <a:p>
            <a:pPr algn="ctr"/>
            <a:r>
              <a:rPr lang="es-MX" dirty="0">
                <a:latin typeface="Century Gothic" panose="020B0502020202020204" pitchFamily="34" charset="0"/>
              </a:rPr>
              <a:t>Mary Carmen González Palomares </a:t>
            </a:r>
            <a:r>
              <a:rPr lang="es-MX" altLang="es-MX" dirty="0">
                <a:latin typeface="Century Gothic" panose="020B0502020202020204" pitchFamily="34" charset="0"/>
                <a:cs typeface="Times New Roman" panose="02020603050405020304" pitchFamily="18" charset="0"/>
              </a:rPr>
              <a:t>#8</a:t>
            </a:r>
          </a:p>
          <a:p>
            <a:pPr lvl="0" algn="ctr"/>
            <a:r>
              <a:rPr lang="es-MX" altLang="es-MX" dirty="0">
                <a:latin typeface="Century Gothic" panose="020B0502020202020204" pitchFamily="34" charset="0"/>
                <a:cs typeface="Times New Roman" panose="02020603050405020304" pitchFamily="18" charset="0"/>
              </a:rPr>
              <a:t>Karla Andrea Muñiz Ibarra #14</a:t>
            </a:r>
          </a:p>
          <a:p>
            <a:pPr lvl="0" algn="ctr"/>
            <a:r>
              <a:rPr lang="es-MX" altLang="es-MX" dirty="0" err="1">
                <a:latin typeface="Century Gothic" panose="020B0502020202020204" pitchFamily="34" charset="0"/>
                <a:cs typeface="Times New Roman" panose="02020603050405020304" pitchFamily="18" charset="0"/>
              </a:rPr>
              <a:t>Tahmara</a:t>
            </a:r>
            <a:r>
              <a:rPr lang="es-MX" altLang="es-MX" dirty="0">
                <a:latin typeface="Century Gothic" panose="020B0502020202020204" pitchFamily="34" charset="0"/>
                <a:cs typeface="Times New Roman" panose="02020603050405020304" pitchFamily="18" charset="0"/>
              </a:rPr>
              <a:t> Esmeralda Solís Aguilera #20 </a:t>
            </a:r>
          </a:p>
          <a:p>
            <a:pPr lvl="0" algn="ctr"/>
            <a:r>
              <a:rPr lang="es-MX" altLang="es-MX" sz="2400" dirty="0">
                <a:latin typeface="Century Gothic" panose="020B0502020202020204" pitchFamily="34" charset="0"/>
                <a:cs typeface="Times New Roman" panose="02020603050405020304" pitchFamily="18" charset="0"/>
              </a:rPr>
              <a:t> </a:t>
            </a:r>
          </a:p>
          <a:p>
            <a:pPr lvl="0" algn="r"/>
            <a:r>
              <a:rPr lang="es-MX" altLang="es-MX" dirty="0">
                <a:latin typeface="Century Gothic" panose="020B0502020202020204" pitchFamily="34" charset="0"/>
                <a:cs typeface="Times New Roman" panose="02020603050405020304" pitchFamily="18" charset="0"/>
              </a:rPr>
              <a:t>7 de junio de 2021en Saltillo, Coahuila </a:t>
            </a:r>
            <a:br>
              <a:rPr lang="es-MX" sz="3600" dirty="0"/>
            </a:br>
            <a:r>
              <a:rPr lang="es-MX" sz="3600" dirty="0">
                <a:latin typeface="Century Gothic" panose="020B0502020202020204" pitchFamily="34" charset="0"/>
              </a:rPr>
              <a:t> </a:t>
            </a:r>
          </a:p>
        </p:txBody>
      </p:sp>
      <p:pic>
        <p:nvPicPr>
          <p:cNvPr id="8" name="Imagen 7" descr="https://lh4.googleusercontent.com/gf7z5e8TgdzW3LcNlXJARAkIYjjNzHQ_vMtiuA4-BxicjuM4XG2pVVpH0CXKziBsra7psF2fhdbrPhMZW0CN_OFBgqNEDLS-MzPeXoIp3WQn_d1mCxAVRG065fTgb4fi7_67HJA-"/>
          <p:cNvPicPr/>
          <p:nvPr/>
        </p:nvPicPr>
        <p:blipFill rotWithShape="1">
          <a:blip r:embed="rId3">
            <a:extLst>
              <a:ext uri="{BEBA8EAE-BF5A-486C-A8C5-ECC9F3942E4B}">
                <a14:imgProps xmlns:a14="http://schemas.microsoft.com/office/drawing/2010/main">
                  <a14:imgLayer r:embed="rId4">
                    <a14:imgEffect>
                      <a14:backgroundRemoval t="0" b="93923" l="25620" r="77686">
                        <a14:foregroundMark x1="28926" y1="43094" x2="29339" y2="71823"/>
                        <a14:foregroundMark x1="29339" y1="71823" x2="47934" y2="88950"/>
                        <a14:foregroundMark x1="47934" y1="88950" x2="68595" y2="80110"/>
                        <a14:foregroundMark x1="68595" y1="80110" x2="74380" y2="28729"/>
                        <a14:foregroundMark x1="28512" y1="10497" x2="72727" y2="6630"/>
                        <a14:foregroundMark x1="26446" y1="2210" x2="50000" y2="6630"/>
                        <a14:foregroundMark x1="50000" y1="6630" x2="76446" y2="3867"/>
                        <a14:foregroundMark x1="76033" y1="2762" x2="32645" y2="2210"/>
                        <a14:foregroundMark x1="32645" y1="2210" x2="28512" y2="552"/>
                        <a14:foregroundMark x1="37190" y1="90608" x2="57851" y2="93923"/>
                        <a14:foregroundMark x1="57851" y1="93923" x2="65702" y2="90055"/>
                      </a14:backgroundRemoval>
                    </a14:imgEffect>
                  </a14:imgLayer>
                </a14:imgProps>
              </a:ext>
              <a:ext uri="{28A0092B-C50C-407E-A947-70E740481C1C}">
                <a14:useLocalDpi xmlns:a14="http://schemas.microsoft.com/office/drawing/2010/main" val="0"/>
              </a:ext>
            </a:extLst>
          </a:blip>
          <a:srcRect l="19445" r="14778"/>
          <a:stretch/>
        </p:blipFill>
        <p:spPr bwMode="auto">
          <a:xfrm>
            <a:off x="9276522" y="1534077"/>
            <a:ext cx="1348027" cy="1481272"/>
          </a:xfrm>
          <a:prstGeom prst="rect">
            <a:avLst/>
          </a:prstGeom>
          <a:noFill/>
          <a:ln>
            <a:noFill/>
          </a:ln>
          <a:extLst>
            <a:ext uri="{53640926-AAD7-44D8-BBD7-CCE9431645EC}">
              <a14:shadowObscured xmlns:a14="http://schemas.microsoft.com/office/drawing/2010/main"/>
            </a:ext>
          </a:extLst>
        </p:spPr>
      </p:pic>
      <p:pic>
        <p:nvPicPr>
          <p:cNvPr id="9" name="Picture 12" descr="Niño haciendo la tarea con madre o herma... | Premium Vector #Freepik #vector #escuela">
            <a:extLst>
              <a:ext uri="{FF2B5EF4-FFF2-40B4-BE49-F238E27FC236}">
                <a16:creationId xmlns:a16="http://schemas.microsoft.com/office/drawing/2014/main" id="{32E11420-2621-4F99-9735-8E6860DA0C0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47" b="89876" l="5142" r="91312">
                        <a14:foregroundMark x1="26773" y1="34991" x2="35993" y2="37300"/>
                        <a14:foregroundMark x1="35993" y1="37300" x2="37943" y2="36767"/>
                        <a14:foregroundMark x1="90426" y1="34281" x2="91135" y2="42451"/>
                        <a14:foregroundMark x1="10461" y1="61456" x2="8865" y2="74778"/>
                        <a14:foregroundMark x1="8865" y1="76377" x2="5319" y2="68206"/>
                        <a14:foregroundMark x1="5319" y1="68206" x2="5319" y2="68028"/>
                        <a14:foregroundMark x1="91312" y1="69449" x2="90957" y2="62345"/>
                        <a14:foregroundMark x1="77128" y1="76377" x2="77128" y2="76377"/>
                        <a14:backgroundMark x1="38475" y1="53641" x2="38475" y2="53641"/>
                        <a14:backgroundMark x1="62234" y1="56483" x2="62234" y2="56483"/>
                        <a14:backgroundMark x1="74823" y1="56661" x2="74823" y2="56661"/>
                        <a14:backgroundMark x1="74645" y1="57016" x2="74645" y2="57016"/>
                        <a14:backgroundMark x1="84752" y1="57016" x2="84752" y2="57016"/>
                        <a14:backgroundMark x1="81383" y1="57016" x2="81383" y2="57016"/>
                        <a14:backgroundMark x1="19681" y1="56661" x2="19681" y2="56661"/>
                      </a14:backgroundRemoval>
                    </a14:imgEffect>
                  </a14:imgLayer>
                </a14:imgProps>
              </a:ext>
              <a:ext uri="{28A0092B-C50C-407E-A947-70E740481C1C}">
                <a14:useLocalDpi xmlns:a14="http://schemas.microsoft.com/office/drawing/2010/main" val="0"/>
              </a:ext>
            </a:extLst>
          </a:blip>
          <a:srcRect l="2956" t="14828" r="5319" b="15058"/>
          <a:stretch/>
        </p:blipFill>
        <p:spPr bwMode="auto">
          <a:xfrm>
            <a:off x="-261750" y="5284305"/>
            <a:ext cx="2723400" cy="193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4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dirty="0"/>
          </a:p>
        </p:txBody>
      </p:sp>
      <p:sp>
        <p:nvSpPr>
          <p:cNvPr id="3" name="Subtítulo 2"/>
          <p:cNvSpPr>
            <a:spLocks noGrp="1"/>
          </p:cNvSpPr>
          <p:nvPr>
            <p:ph type="subTitle" idx="1"/>
          </p:nvPr>
        </p:nvSpPr>
        <p:spPr/>
        <p:txBody>
          <a:bodyPr/>
          <a:lstStyle/>
          <a:p>
            <a:endParaRPr lang="es-MX" dirty="0"/>
          </a:p>
        </p:txBody>
      </p:sp>
      <p:pic>
        <p:nvPicPr>
          <p:cNvPr id="1026" name="Picture 2" descr="Fondos para niños | Fondos de Panta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77672" y="1122363"/>
            <a:ext cx="4899546" cy="1477328"/>
          </a:xfrm>
          <a:prstGeom prst="rect">
            <a:avLst/>
          </a:prstGeom>
          <a:noFill/>
        </p:spPr>
        <p:txBody>
          <a:bodyPr wrap="square" rtlCol="0">
            <a:spAutoFit/>
          </a:bodyPr>
          <a:lstStyle/>
          <a:p>
            <a:pPr algn="just"/>
            <a:r>
              <a:rPr lang="es-MX" dirty="0">
                <a:latin typeface="Century Gothic" panose="020B0502020202020204" pitchFamily="34" charset="0"/>
              </a:rPr>
              <a:t>La educación le permite al individuo desarrollar un pensamiento crítico e independiente, miríada de habilidades, su propia personalidad y las herramientas para lograr sus propias metas.</a:t>
            </a:r>
          </a:p>
        </p:txBody>
      </p:sp>
      <p:sp>
        <p:nvSpPr>
          <p:cNvPr id="5" name="CuadroTexto 4"/>
          <p:cNvSpPr txBox="1"/>
          <p:nvPr/>
        </p:nvSpPr>
        <p:spPr>
          <a:xfrm>
            <a:off x="5738883" y="4749710"/>
            <a:ext cx="5691117" cy="1200329"/>
          </a:xfrm>
          <a:prstGeom prst="rect">
            <a:avLst/>
          </a:prstGeom>
          <a:noFill/>
        </p:spPr>
        <p:txBody>
          <a:bodyPr wrap="square" rtlCol="0">
            <a:spAutoFit/>
          </a:bodyPr>
          <a:lstStyle/>
          <a:p>
            <a:pPr algn="just"/>
            <a:r>
              <a:rPr lang="es-MX" dirty="0">
                <a:latin typeface="Century Gothic" panose="020B0502020202020204" pitchFamily="34" charset="0"/>
              </a:rPr>
              <a:t>Un individuo con tal formación y nivel de desempeño, será capaz de resolver problemas, contribuyendo no sólo a su propio desarrollo, sino al bienestar de la comunidad.</a:t>
            </a:r>
            <a:endParaRPr lang="es-MX" dirty="0"/>
          </a:p>
        </p:txBody>
      </p:sp>
      <p:pic>
        <p:nvPicPr>
          <p:cNvPr id="1028" name="Picture 4" descr="Reglas del salón de cla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1218" y="1030288"/>
            <a:ext cx="3925106" cy="230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06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2050" name="Picture 2" descr="Fondos para niños | Fondos de Panta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838200" y="682923"/>
            <a:ext cx="10515600" cy="923330"/>
          </a:xfrm>
          <a:prstGeom prst="rect">
            <a:avLst/>
          </a:prstGeom>
          <a:noFill/>
        </p:spPr>
        <p:txBody>
          <a:bodyPr wrap="square" rtlCol="0">
            <a:spAutoFit/>
          </a:bodyPr>
          <a:lstStyle/>
          <a:p>
            <a:pPr algn="just"/>
            <a:r>
              <a:rPr lang="es-MX" dirty="0">
                <a:latin typeface="Century Gothic" panose="020B0502020202020204" pitchFamily="34" charset="0"/>
              </a:rPr>
              <a:t>La educación tiene una doble función: hacia el individuo y hacia la comunidad. Todos somos parte de este proceso y el valor de cada uno reside en lo que somos capaces de dar y no en lo que recibimos.</a:t>
            </a:r>
          </a:p>
        </p:txBody>
      </p:sp>
      <p:pic>
        <p:nvPicPr>
          <p:cNvPr id="2054" name="Picture 6" descr="Por qué Educación? | FUNDACION ATRES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020" y="2191566"/>
            <a:ext cx="5233312" cy="296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97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Fondos para niños | Fondos de Panta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82388" y="464420"/>
            <a:ext cx="6196082" cy="923330"/>
          </a:xfrm>
          <a:prstGeom prst="rect">
            <a:avLst/>
          </a:prstGeom>
          <a:noFill/>
        </p:spPr>
        <p:txBody>
          <a:bodyPr wrap="square" rtlCol="0">
            <a:spAutoFit/>
          </a:bodyPr>
          <a:lstStyle/>
          <a:p>
            <a:r>
              <a:rPr lang="es-MX" sz="5400" dirty="0">
                <a:latin typeface="AR BLANCA" panose="02000000000000000000" pitchFamily="2" charset="0"/>
              </a:rPr>
              <a:t>Platón</a:t>
            </a:r>
            <a:r>
              <a:rPr lang="es-MX" dirty="0"/>
              <a:t> </a:t>
            </a:r>
          </a:p>
        </p:txBody>
      </p:sp>
      <p:sp>
        <p:nvSpPr>
          <p:cNvPr id="7" name="CuadroTexto 6"/>
          <p:cNvSpPr txBox="1"/>
          <p:nvPr/>
        </p:nvSpPr>
        <p:spPr>
          <a:xfrm>
            <a:off x="464024" y="1825625"/>
            <a:ext cx="6905767" cy="1477328"/>
          </a:xfrm>
          <a:prstGeom prst="rect">
            <a:avLst/>
          </a:prstGeom>
          <a:noFill/>
        </p:spPr>
        <p:txBody>
          <a:bodyPr wrap="square" rtlCol="0">
            <a:spAutoFit/>
          </a:bodyPr>
          <a:lstStyle/>
          <a:p>
            <a:pPr algn="just"/>
            <a:r>
              <a:rPr lang="es-MX" dirty="0">
                <a:latin typeface="Century Gothic" panose="020B0502020202020204" pitchFamily="34" charset="0"/>
              </a:rPr>
              <a:t>La teoría política de Platón adolece de comunitarismo; para este filósofo es mas importante el destino de la ciudad que el del individuo, pues este no es nada sin aquella. Pero, además, incide en la necesidad de poner las instituciones privadas, como la familia, al servicio de la ciudad. </a:t>
            </a:r>
          </a:p>
        </p:txBody>
      </p:sp>
      <p:pic>
        <p:nvPicPr>
          <p:cNvPr id="6146" name="Picture 2" descr="Platón 427-3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372" y="1401002"/>
            <a:ext cx="2872428" cy="380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30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3074" name="Picture 2" descr="Fondos para niños | Fondos de Panta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56"/>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838200" y="1560024"/>
            <a:ext cx="10515600" cy="1200329"/>
          </a:xfrm>
          <a:prstGeom prst="rect">
            <a:avLst/>
          </a:prstGeom>
          <a:noFill/>
        </p:spPr>
        <p:txBody>
          <a:bodyPr wrap="square" rtlCol="0">
            <a:spAutoFit/>
          </a:bodyPr>
          <a:lstStyle/>
          <a:p>
            <a:pPr algn="just"/>
            <a:r>
              <a:rPr lang="es-MX" dirty="0">
                <a:latin typeface="Century Gothic" panose="020B0502020202020204" pitchFamily="34" charset="0"/>
              </a:rPr>
              <a:t>Es un proceso llevado a cabo en colaboración con diversos agentes educativos (internos y externos), en el cual se toman en cuenta las necesidades e intereses del educando para propiciar un aprendizaje significativo, así como promover y desarrollar habilidades de autonomía, creatividad y reflexión critica. </a:t>
            </a:r>
          </a:p>
        </p:txBody>
      </p:sp>
      <p:sp>
        <p:nvSpPr>
          <p:cNvPr id="6" name="CuadroTexto 5"/>
          <p:cNvSpPr txBox="1"/>
          <p:nvPr/>
        </p:nvSpPr>
        <p:spPr>
          <a:xfrm>
            <a:off x="600502" y="246413"/>
            <a:ext cx="2893325" cy="923330"/>
          </a:xfrm>
          <a:prstGeom prst="rect">
            <a:avLst/>
          </a:prstGeom>
          <a:noFill/>
        </p:spPr>
        <p:txBody>
          <a:bodyPr wrap="square" rtlCol="0">
            <a:spAutoFit/>
          </a:bodyPr>
          <a:lstStyle/>
          <a:p>
            <a:r>
              <a:rPr lang="es-MX" sz="5400" dirty="0">
                <a:latin typeface="AR BLANCA" panose="02000000000000000000" pitchFamily="2" charset="0"/>
              </a:rPr>
              <a:t>Educación</a:t>
            </a:r>
            <a:r>
              <a:rPr lang="es-MX" dirty="0"/>
              <a:t> </a:t>
            </a:r>
          </a:p>
        </p:txBody>
      </p:sp>
      <p:pic>
        <p:nvPicPr>
          <p:cNvPr id="3076" name="Picture 4" descr="Educación inclusiva… ¿excluyente? | Noticias | Reduca - Red Latinoamericana  por la Educació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7762" y="3420336"/>
            <a:ext cx="4658436" cy="215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07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5" name="Picture 2" descr="Fondos para niños | Fondos de Panta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559558" y="365125"/>
            <a:ext cx="4913194" cy="923330"/>
          </a:xfrm>
          <a:prstGeom prst="rect">
            <a:avLst/>
          </a:prstGeom>
          <a:noFill/>
        </p:spPr>
        <p:txBody>
          <a:bodyPr wrap="square" rtlCol="0">
            <a:spAutoFit/>
          </a:bodyPr>
          <a:lstStyle/>
          <a:p>
            <a:r>
              <a:rPr lang="es-MX" sz="5400" dirty="0">
                <a:latin typeface="AR BLANCA" panose="02000000000000000000" pitchFamily="2" charset="0"/>
              </a:rPr>
              <a:t>Finalidades</a:t>
            </a:r>
            <a:r>
              <a:rPr lang="es-MX" dirty="0"/>
              <a:t> </a:t>
            </a:r>
          </a:p>
        </p:txBody>
      </p:sp>
      <p:sp>
        <p:nvSpPr>
          <p:cNvPr id="8" name="CuadroTexto 7"/>
          <p:cNvSpPr txBox="1"/>
          <p:nvPr/>
        </p:nvSpPr>
        <p:spPr>
          <a:xfrm>
            <a:off x="559558" y="1690688"/>
            <a:ext cx="10930719" cy="1200329"/>
          </a:xfrm>
          <a:prstGeom prst="rect">
            <a:avLst/>
          </a:prstGeom>
          <a:noFill/>
        </p:spPr>
        <p:txBody>
          <a:bodyPr wrap="square" rtlCol="0">
            <a:spAutoFit/>
          </a:bodyPr>
          <a:lstStyle/>
          <a:p>
            <a:pPr algn="just"/>
            <a:r>
              <a:rPr lang="es-MX" dirty="0">
                <a:latin typeface="Century Gothic" panose="020B0502020202020204" pitchFamily="34" charset="0"/>
              </a:rPr>
              <a:t>Contribuir y transformar un mundo para formarse como seres sociales en función de visiones personales y profesionales a través de la experiencia. Dentro de la educación se desarrollan situaciones del contexto en el que el individuo esta inmerso (familiar, social, cultural y educativo) a través de un proceso de investigación critica y reflexiva y de socialización. </a:t>
            </a:r>
          </a:p>
        </p:txBody>
      </p:sp>
      <p:pic>
        <p:nvPicPr>
          <p:cNvPr id="7170" name="Picture 2" descr="El proceso de socialización en los niños. | Terapia Conduct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193" y="3624760"/>
            <a:ext cx="4117924" cy="222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4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08E99D76-29F1-4AB2-AC84-D8B4B2870316}"/>
              </a:ext>
            </a:extLst>
          </p:cNvPr>
          <p:cNvSpPr txBox="1"/>
          <p:nvPr/>
        </p:nvSpPr>
        <p:spPr>
          <a:xfrm>
            <a:off x="3970366" y="609600"/>
            <a:ext cx="4267200" cy="13514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a:solidFill>
                  <a:schemeClr val="tx1">
                    <a:lumMod val="85000"/>
                    <a:lumOff val="15000"/>
                  </a:schemeClr>
                </a:solidFill>
                <a:latin typeface="+mj-lt"/>
                <a:ea typeface="+mj-ea"/>
                <a:cs typeface="+mj-cs"/>
              </a:rPr>
              <a:t>Marx </a:t>
            </a:r>
          </a:p>
        </p:txBody>
      </p:sp>
      <p:pic>
        <p:nvPicPr>
          <p:cNvPr id="2" name="Picture 2" descr="Fondos para niños | Fondos de Pantalla">
            <a:extLst>
              <a:ext uri="{FF2B5EF4-FFF2-40B4-BE49-F238E27FC236}">
                <a16:creationId xmlns:a16="http://schemas.microsoft.com/office/drawing/2014/main" id="{FFB04231-EC7D-4589-899D-9436BA7EAD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3221"/>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388C447-52FA-4D92-B7FF-7E0CE152A4CB}"/>
              </a:ext>
            </a:extLst>
          </p:cNvPr>
          <p:cNvSpPr txBox="1"/>
          <p:nvPr/>
        </p:nvSpPr>
        <p:spPr>
          <a:xfrm>
            <a:off x="4198966" y="2147357"/>
            <a:ext cx="3810000" cy="4101042"/>
          </a:xfrm>
          <a:prstGeom prst="rect">
            <a:avLst/>
          </a:prstGeom>
        </p:spPr>
        <p:txBody>
          <a:bodyPr vert="horz" lIns="91440" tIns="45720" rIns="91440" bIns="45720" rtlCol="0">
            <a:normAutofit/>
          </a:bodyPr>
          <a:lstStyle/>
          <a:p>
            <a:pPr algn="just">
              <a:lnSpc>
                <a:spcPct val="90000"/>
              </a:lnSpc>
              <a:spcAft>
                <a:spcPts val="600"/>
              </a:spcAft>
            </a:pPr>
            <a:r>
              <a:rPr lang="es-MX" sz="2000" dirty="0">
                <a:solidFill>
                  <a:schemeClr val="tx1">
                    <a:lumMod val="85000"/>
                    <a:lumOff val="15000"/>
                  </a:schemeClr>
                </a:solidFill>
              </a:rPr>
              <a:t>El </a:t>
            </a:r>
            <a:r>
              <a:rPr lang="es-MX" sz="2000" b="1" dirty="0">
                <a:solidFill>
                  <a:schemeClr val="tx1">
                    <a:lumMod val="85000"/>
                    <a:lumOff val="15000"/>
                  </a:schemeClr>
                </a:solidFill>
              </a:rPr>
              <a:t>sujeto</a:t>
            </a:r>
            <a:r>
              <a:rPr lang="es-MX" sz="2000" dirty="0">
                <a:solidFill>
                  <a:schemeClr val="tx1">
                    <a:lumMod val="85000"/>
                    <a:lumOff val="15000"/>
                  </a:schemeClr>
                </a:solidFill>
              </a:rPr>
              <a:t> ante todo pertenece a una comunidad. Una comunidad de creencias y memoria que le precede.</a:t>
            </a:r>
          </a:p>
          <a:p>
            <a:pPr>
              <a:lnSpc>
                <a:spcPct val="90000"/>
              </a:lnSpc>
              <a:spcAft>
                <a:spcPts val="600"/>
              </a:spcAft>
            </a:pPr>
            <a:endParaRPr lang="es-MX" sz="2000" dirty="0">
              <a:solidFill>
                <a:schemeClr val="tx1">
                  <a:lumMod val="85000"/>
                  <a:lumOff val="15000"/>
                </a:schemeClr>
              </a:solidFill>
            </a:endParaRPr>
          </a:p>
          <a:p>
            <a:pPr algn="just">
              <a:lnSpc>
                <a:spcPct val="90000"/>
              </a:lnSpc>
              <a:spcAft>
                <a:spcPts val="600"/>
              </a:spcAft>
            </a:pPr>
            <a:r>
              <a:rPr lang="es-MX" sz="2000" dirty="0">
                <a:solidFill>
                  <a:schemeClr val="tx1">
                    <a:lumMod val="85000"/>
                    <a:lumOff val="15000"/>
                  </a:schemeClr>
                </a:solidFill>
              </a:rPr>
              <a:t>La educación es un </a:t>
            </a:r>
            <a:r>
              <a:rPr lang="es-MX" sz="2000" b="1" dirty="0">
                <a:solidFill>
                  <a:schemeClr val="tx1">
                    <a:lumMod val="85000"/>
                    <a:lumOff val="15000"/>
                  </a:schemeClr>
                </a:solidFill>
              </a:rPr>
              <a:t>proceso de transmisión y asimilación </a:t>
            </a:r>
            <a:r>
              <a:rPr lang="es-MX" sz="2000" dirty="0">
                <a:solidFill>
                  <a:schemeClr val="tx1">
                    <a:lumMod val="85000"/>
                    <a:lumOff val="15000"/>
                  </a:schemeClr>
                </a:solidFill>
              </a:rPr>
              <a:t>de costumbres, tradiciones, técnicas e ideas mediante el cual cada sociedad incorpora a quienes se integran a ellas.</a:t>
            </a:r>
          </a:p>
        </p:txBody>
      </p:sp>
      <p:pic>
        <p:nvPicPr>
          <p:cNvPr id="2050" name="Picture 2" descr="Karl Marx - Wikipedia, la enciclopedia libre">
            <a:extLst>
              <a:ext uri="{FF2B5EF4-FFF2-40B4-BE49-F238E27FC236}">
                <a16:creationId xmlns:a16="http://schemas.microsoft.com/office/drawing/2014/main" id="{E485ADA6-936F-4BA7-B507-D125687976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59" r="6226"/>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68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5" name="Picture 2" descr="Fondos para niños | Fondos de Panta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559557" y="365125"/>
            <a:ext cx="10515599" cy="923330"/>
          </a:xfrm>
          <a:prstGeom prst="rect">
            <a:avLst/>
          </a:prstGeom>
          <a:noFill/>
        </p:spPr>
        <p:txBody>
          <a:bodyPr wrap="square" rtlCol="0">
            <a:spAutoFit/>
          </a:bodyPr>
          <a:lstStyle/>
          <a:p>
            <a:r>
              <a:rPr lang="es-MX" sz="5400" dirty="0">
                <a:latin typeface="AR BLANCA" panose="02000000000000000000" pitchFamily="2" charset="0"/>
              </a:rPr>
              <a:t>Forma individuos para formar comunidad</a:t>
            </a:r>
            <a:r>
              <a:rPr lang="es-MX" dirty="0"/>
              <a:t> </a:t>
            </a:r>
          </a:p>
        </p:txBody>
      </p:sp>
      <p:sp>
        <p:nvSpPr>
          <p:cNvPr id="8" name="CuadroTexto 7"/>
          <p:cNvSpPr txBox="1"/>
          <p:nvPr/>
        </p:nvSpPr>
        <p:spPr>
          <a:xfrm>
            <a:off x="423081" y="1825625"/>
            <a:ext cx="10930719" cy="1200329"/>
          </a:xfrm>
          <a:prstGeom prst="rect">
            <a:avLst/>
          </a:prstGeom>
          <a:noFill/>
        </p:spPr>
        <p:txBody>
          <a:bodyPr wrap="square" rtlCol="0">
            <a:spAutoFit/>
          </a:bodyPr>
          <a:lstStyle/>
          <a:p>
            <a:pPr algn="just"/>
            <a:r>
              <a:rPr lang="es-MX" dirty="0">
                <a:latin typeface="Century Gothic" panose="020B0502020202020204" pitchFamily="34" charset="0"/>
              </a:rPr>
              <a:t>Para que una comunidad funcione bien debe estar compuesta por individuos formados, es decir, por individuos consientes de lo que hacen y responsable en sus pensamientos y acciones y es por esto que es esencial formar buenas personas como primer inciso y posterior se formaran las buenas comunidades. </a:t>
            </a:r>
          </a:p>
        </p:txBody>
      </p:sp>
      <p:pic>
        <p:nvPicPr>
          <p:cNvPr id="4" name="Imagen 3">
            <a:extLst>
              <a:ext uri="{FF2B5EF4-FFF2-40B4-BE49-F238E27FC236}">
                <a16:creationId xmlns:a16="http://schemas.microsoft.com/office/drawing/2014/main" id="{73182B61-74A5-42CA-8595-4AB82380C2A5}"/>
              </a:ext>
            </a:extLst>
          </p:cNvPr>
          <p:cNvPicPr>
            <a:picLocks noChangeAspect="1"/>
          </p:cNvPicPr>
          <p:nvPr/>
        </p:nvPicPr>
        <p:blipFill>
          <a:blip r:embed="rId3"/>
          <a:stretch>
            <a:fillRect/>
          </a:stretch>
        </p:blipFill>
        <p:spPr>
          <a:xfrm>
            <a:off x="6695661" y="3429000"/>
            <a:ext cx="2368826" cy="2137865"/>
          </a:xfrm>
          <a:prstGeom prst="rect">
            <a:avLst/>
          </a:prstGeom>
        </p:spPr>
      </p:pic>
    </p:spTree>
    <p:extLst>
      <p:ext uri="{BB962C8B-B14F-4D97-AF65-F5344CB8AC3E}">
        <p14:creationId xmlns:p14="http://schemas.microsoft.com/office/powerpoint/2010/main" val="27840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5" name="Picture 2" descr="Fondos para niños | Fondos de Panta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934C0C77-D728-4B3A-8BE7-C02FAF90E4DC}"/>
              </a:ext>
            </a:extLst>
          </p:cNvPr>
          <p:cNvPicPr>
            <a:picLocks noChangeAspect="1"/>
          </p:cNvPicPr>
          <p:nvPr/>
        </p:nvPicPr>
        <p:blipFill>
          <a:blip r:embed="rId3"/>
          <a:stretch>
            <a:fillRect/>
          </a:stretch>
        </p:blipFill>
        <p:spPr>
          <a:xfrm>
            <a:off x="293617" y="246836"/>
            <a:ext cx="4728955" cy="3650753"/>
          </a:xfrm>
          <a:prstGeom prst="rect">
            <a:avLst/>
          </a:prstGeom>
        </p:spPr>
      </p:pic>
      <p:pic>
        <p:nvPicPr>
          <p:cNvPr id="6" name="Imagen 5">
            <a:extLst>
              <a:ext uri="{FF2B5EF4-FFF2-40B4-BE49-F238E27FC236}">
                <a16:creationId xmlns:a16="http://schemas.microsoft.com/office/drawing/2014/main" id="{DF92D51A-5B77-4E43-9150-67B27B4C7815}"/>
              </a:ext>
            </a:extLst>
          </p:cNvPr>
          <p:cNvPicPr>
            <a:picLocks noChangeAspect="1"/>
          </p:cNvPicPr>
          <p:nvPr/>
        </p:nvPicPr>
        <p:blipFill>
          <a:blip r:embed="rId4"/>
          <a:stretch>
            <a:fillRect/>
          </a:stretch>
        </p:blipFill>
        <p:spPr>
          <a:xfrm>
            <a:off x="6096000" y="2240763"/>
            <a:ext cx="5327374" cy="3521061"/>
          </a:xfrm>
          <a:prstGeom prst="rect">
            <a:avLst/>
          </a:prstGeom>
        </p:spPr>
      </p:pic>
    </p:spTree>
    <p:extLst>
      <p:ext uri="{BB962C8B-B14F-4D97-AF65-F5344CB8AC3E}">
        <p14:creationId xmlns:p14="http://schemas.microsoft.com/office/powerpoint/2010/main" val="6484439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464</Words>
  <Application>Microsoft Office PowerPoint</Application>
  <PresentationFormat>Panorámica</PresentationFormat>
  <Paragraphs>32</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 BLANCA</vt: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luis2ox2001@gmail.com</dc:creator>
  <cp:lastModifiedBy>america barroso mata</cp:lastModifiedBy>
  <cp:revision>16</cp:revision>
  <dcterms:created xsi:type="dcterms:W3CDTF">2021-06-07T06:20:47Z</dcterms:created>
  <dcterms:modified xsi:type="dcterms:W3CDTF">2021-06-07T21:57:48Z</dcterms:modified>
</cp:coreProperties>
</file>