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ES" alt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EF232-E310-4A2E-BF5E-2BDB83643D5B}"/>
              </a:ext>
            </a:extLst>
          </p:cNvPr>
          <p:cNvSpPr>
            <a:spLocks noGrp="1"/>
          </p:cNvSpPr>
          <p:nvPr>
            <p:ph type="ctrTitle"/>
          </p:nvPr>
        </p:nvSpPr>
        <p:spPr>
          <a:xfrm>
            <a:off x="1524000" y="1122363"/>
            <a:ext cx="9144000" cy="2387600"/>
          </a:xfrm>
        </p:spPr>
        <p:txBody>
          <a:bodyPr numCol="1" anchor="b"/>
          <a:lstStyle>
            <a:lvl1pPr algn="ctr">
              <a:defRPr sz="6000"/>
            </a:lvl1pPr>
          </a:lstStyle>
          <a:p>
            <a:r>
              <a:rPr lang="es-ES" altLang="es-ES"/>
              <a:t>Haga clic para modificar el estilo de título del patrón</a:t>
            </a:r>
          </a:p>
        </p:txBody>
      </p:sp>
      <p:sp>
        <p:nvSpPr>
          <p:cNvPr id="3" name="Subtítulo 2">
            <a:extLst>
              <a:ext uri="{FF2B5EF4-FFF2-40B4-BE49-F238E27FC236}">
                <a16:creationId xmlns:a16="http://schemas.microsoft.com/office/drawing/2014/main" id="{63D2B9CC-2008-4AA3-8CE3-A1F80DD12606}"/>
              </a:ext>
            </a:extLst>
          </p:cNvPr>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ltLang="es-ES"/>
              <a:t>Haga clic para modificar el estilo de subtítulo del patrón</a:t>
            </a:r>
          </a:p>
        </p:txBody>
      </p:sp>
      <p:sp>
        <p:nvSpPr>
          <p:cNvPr id="4" name="Marcador de fecha 3">
            <a:extLst>
              <a:ext uri="{FF2B5EF4-FFF2-40B4-BE49-F238E27FC236}">
                <a16:creationId xmlns:a16="http://schemas.microsoft.com/office/drawing/2014/main" id="{7C27D490-2D65-4681-BA41-9FDF8FAF7FD8}"/>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354D153E-1244-44CA-B67C-870D7A0CF9A5}"/>
              </a:ext>
            </a:extLst>
          </p:cNvPr>
          <p:cNvSpPr>
            <a:spLocks noGrp="1"/>
          </p:cNvSpPr>
          <p:nvPr>
            <p:ph type="ftr" sz="quarter" idx="11"/>
          </p:nvPr>
        </p:nvSpPr>
        <p:spPr/>
        <p:txBody>
          <a:bodyPr numCol="1"/>
          <a:lstStyle/>
          <a:p>
            <a:endParaRPr lang="es-ES" altLang="es-ES"/>
          </a:p>
        </p:txBody>
      </p:sp>
      <p:sp>
        <p:nvSpPr>
          <p:cNvPr id="6" name="Marcador de número de diapositiva 5">
            <a:extLst>
              <a:ext uri="{FF2B5EF4-FFF2-40B4-BE49-F238E27FC236}">
                <a16:creationId xmlns:a16="http://schemas.microsoft.com/office/drawing/2014/main" id="{86DDDBBE-38E8-43A5-96D5-0C8F75D50BA6}"/>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144281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EB24E-6BCF-49AB-8E0A-90D672ED4B0B}"/>
              </a:ext>
            </a:extLst>
          </p:cNvPr>
          <p:cNvSpPr>
            <a:spLocks noGrp="1"/>
          </p:cNvSpPr>
          <p:nvPr>
            <p:ph type="title"/>
          </p:nvPr>
        </p:nvSpPr>
        <p:spPr/>
        <p:txBody>
          <a:bodyPr numCol="1"/>
          <a:lstStyle/>
          <a:p>
            <a:r>
              <a:rPr lang="es-ES" altLang="es-ES"/>
              <a:t>Haga clic para modificar el estilo de título del patrón</a:t>
            </a:r>
          </a:p>
        </p:txBody>
      </p:sp>
      <p:sp>
        <p:nvSpPr>
          <p:cNvPr id="3" name="Marcador de texto vertical 2">
            <a:extLst>
              <a:ext uri="{FF2B5EF4-FFF2-40B4-BE49-F238E27FC236}">
                <a16:creationId xmlns:a16="http://schemas.microsoft.com/office/drawing/2014/main" id="{32187CCF-E2A6-47A3-BF5D-AA6AFD3E11C4}"/>
              </a:ext>
            </a:extLst>
          </p:cNvPr>
          <p:cNvSpPr>
            <a:spLocks noGrp="1"/>
          </p:cNvSpPr>
          <p:nvPr>
            <p:ph type="body" orient="vert" idx="1"/>
          </p:nvPr>
        </p:nvSpPr>
        <p:spPr/>
        <p:txBody>
          <a:bodyPr vert="eaVert"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0515CF82-9E1A-4FBF-80BE-59E57A795A77}"/>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619D51BA-DF4A-4289-899F-1BED6634E4DF}"/>
              </a:ext>
            </a:extLst>
          </p:cNvPr>
          <p:cNvSpPr>
            <a:spLocks noGrp="1"/>
          </p:cNvSpPr>
          <p:nvPr>
            <p:ph type="ftr" sz="quarter" idx="11"/>
          </p:nvPr>
        </p:nvSpPr>
        <p:spPr/>
        <p:txBody>
          <a:bodyPr numCol="1"/>
          <a:lstStyle/>
          <a:p>
            <a:endParaRPr lang="es-ES" altLang="es-ES"/>
          </a:p>
        </p:txBody>
      </p:sp>
      <p:sp>
        <p:nvSpPr>
          <p:cNvPr id="6" name="Marcador de número de diapositiva 5">
            <a:extLst>
              <a:ext uri="{FF2B5EF4-FFF2-40B4-BE49-F238E27FC236}">
                <a16:creationId xmlns:a16="http://schemas.microsoft.com/office/drawing/2014/main" id="{469D8D07-9019-4553-8457-88DBCEEA1067}"/>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53656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3A8F30-000E-44D8-896A-0B84A8599D2A}"/>
              </a:ext>
            </a:extLst>
          </p:cNvPr>
          <p:cNvSpPr>
            <a:spLocks noGrp="1"/>
          </p:cNvSpPr>
          <p:nvPr>
            <p:ph type="title" orient="vert"/>
          </p:nvPr>
        </p:nvSpPr>
        <p:spPr>
          <a:xfrm>
            <a:off x="8724900" y="365125"/>
            <a:ext cx="2628900" cy="5811838"/>
          </a:xfrm>
        </p:spPr>
        <p:txBody>
          <a:bodyPr vert="eaVert" numCol="1"/>
          <a:lstStyle/>
          <a:p>
            <a:r>
              <a:rPr lang="es-ES" altLang="es-ES"/>
              <a:t>Haga clic para modificar el estilo de título del patrón</a:t>
            </a:r>
          </a:p>
        </p:txBody>
      </p:sp>
      <p:sp>
        <p:nvSpPr>
          <p:cNvPr id="3" name="Marcador de texto vertical 2">
            <a:extLst>
              <a:ext uri="{FF2B5EF4-FFF2-40B4-BE49-F238E27FC236}">
                <a16:creationId xmlns:a16="http://schemas.microsoft.com/office/drawing/2014/main" id="{611618E4-D5B7-4EB6-9911-2DC6B5A8FAEA}"/>
              </a:ext>
            </a:extLst>
          </p:cNvPr>
          <p:cNvSpPr>
            <a:spLocks noGrp="1"/>
          </p:cNvSpPr>
          <p:nvPr>
            <p:ph type="body" orient="vert" idx="1"/>
          </p:nvPr>
        </p:nvSpPr>
        <p:spPr>
          <a:xfrm>
            <a:off x="838200" y="365125"/>
            <a:ext cx="7734300" cy="5811838"/>
          </a:xfrm>
        </p:spPr>
        <p:txBody>
          <a:bodyPr vert="eaVert"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E0CF20EE-4C7F-486D-BBD7-A6EEBA37BE42}"/>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6B70BDB5-A7AF-48AA-87B6-6C98CE5E0BEF}"/>
              </a:ext>
            </a:extLst>
          </p:cNvPr>
          <p:cNvSpPr>
            <a:spLocks noGrp="1"/>
          </p:cNvSpPr>
          <p:nvPr>
            <p:ph type="ftr" sz="quarter" idx="11"/>
          </p:nvPr>
        </p:nvSpPr>
        <p:spPr/>
        <p:txBody>
          <a:bodyPr numCol="1"/>
          <a:lstStyle/>
          <a:p>
            <a:endParaRPr lang="es-ES" altLang="es-ES"/>
          </a:p>
        </p:txBody>
      </p:sp>
      <p:sp>
        <p:nvSpPr>
          <p:cNvPr id="6" name="Marcador de número de diapositiva 5">
            <a:extLst>
              <a:ext uri="{FF2B5EF4-FFF2-40B4-BE49-F238E27FC236}">
                <a16:creationId xmlns:a16="http://schemas.microsoft.com/office/drawing/2014/main" id="{77F9A85F-CD18-42FE-A2EF-6D9C569DF736}"/>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87242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3E76D-F160-40EB-B6D1-6B06844EF394}"/>
              </a:ext>
            </a:extLst>
          </p:cNvPr>
          <p:cNvSpPr>
            <a:spLocks noGrp="1"/>
          </p:cNvSpPr>
          <p:nvPr>
            <p:ph type="title"/>
          </p:nvPr>
        </p:nvSpPr>
        <p:spPr/>
        <p:txBody>
          <a:bodyPr numCol="1"/>
          <a:lstStyle/>
          <a:p>
            <a:r>
              <a:rPr lang="es-ES" altLang="es-ES"/>
              <a:t>Haga clic para modificar el estilo de título del patrón</a:t>
            </a:r>
          </a:p>
        </p:txBody>
      </p:sp>
      <p:sp>
        <p:nvSpPr>
          <p:cNvPr id="3" name="Marcador de contenido 2">
            <a:extLst>
              <a:ext uri="{FF2B5EF4-FFF2-40B4-BE49-F238E27FC236}">
                <a16:creationId xmlns:a16="http://schemas.microsoft.com/office/drawing/2014/main" id="{171B06DC-C1E4-4642-BD6F-6755EA2B2ADD}"/>
              </a:ext>
            </a:extLst>
          </p:cNvPr>
          <p:cNvSpPr>
            <a:spLocks noGrp="1"/>
          </p:cNvSpPr>
          <p:nvPr>
            <p:ph idx="1"/>
          </p:nvPr>
        </p:nvSpPr>
        <p:spPr/>
        <p:txBody>
          <a:bodyPr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AB82E458-F9E1-4C45-AE01-A6C57A1165B9}"/>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A6D95BE1-85D2-499C-B150-BFDD85B1B919}"/>
              </a:ext>
            </a:extLst>
          </p:cNvPr>
          <p:cNvSpPr>
            <a:spLocks noGrp="1"/>
          </p:cNvSpPr>
          <p:nvPr>
            <p:ph type="ftr" sz="quarter" idx="11"/>
          </p:nvPr>
        </p:nvSpPr>
        <p:spPr/>
        <p:txBody>
          <a:bodyPr numCol="1"/>
          <a:lstStyle/>
          <a:p>
            <a:endParaRPr lang="es-ES" altLang="es-ES"/>
          </a:p>
        </p:txBody>
      </p:sp>
      <p:sp>
        <p:nvSpPr>
          <p:cNvPr id="6" name="Marcador de número de diapositiva 5">
            <a:extLst>
              <a:ext uri="{FF2B5EF4-FFF2-40B4-BE49-F238E27FC236}">
                <a16:creationId xmlns:a16="http://schemas.microsoft.com/office/drawing/2014/main" id="{9DB23A05-5D11-49B2-92B0-D4D0FC629846}"/>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302370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E441A-813A-49D9-B4E4-CA65C54A1645}"/>
              </a:ext>
            </a:extLst>
          </p:cNvPr>
          <p:cNvSpPr>
            <a:spLocks noGrp="1"/>
          </p:cNvSpPr>
          <p:nvPr>
            <p:ph type="title"/>
          </p:nvPr>
        </p:nvSpPr>
        <p:spPr>
          <a:xfrm>
            <a:off x="831850" y="1709738"/>
            <a:ext cx="10515600" cy="2852737"/>
          </a:xfrm>
        </p:spPr>
        <p:txBody>
          <a:bodyPr numCol="1" anchor="b"/>
          <a:lstStyle>
            <a:lvl1pPr>
              <a:defRPr sz="6000"/>
            </a:lvl1pPr>
          </a:lstStyle>
          <a:p>
            <a:r>
              <a:rPr lang="es-ES" altLang="es-ES"/>
              <a:t>Haga clic para modificar el estilo de título del patrón</a:t>
            </a:r>
          </a:p>
        </p:txBody>
      </p:sp>
      <p:sp>
        <p:nvSpPr>
          <p:cNvPr id="3" name="Marcador de texto 2">
            <a:extLst>
              <a:ext uri="{FF2B5EF4-FFF2-40B4-BE49-F238E27FC236}">
                <a16:creationId xmlns:a16="http://schemas.microsoft.com/office/drawing/2014/main" id="{C32B18D8-28FB-4E4E-AE6C-BADEFBB65829}"/>
              </a:ext>
            </a:extLst>
          </p:cNvPr>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ltLang="es-ES"/>
              <a:t>Haga clic para modificar los estilos de texto del patrón</a:t>
            </a:r>
          </a:p>
        </p:txBody>
      </p:sp>
      <p:sp>
        <p:nvSpPr>
          <p:cNvPr id="4" name="Marcador de fecha 3">
            <a:extLst>
              <a:ext uri="{FF2B5EF4-FFF2-40B4-BE49-F238E27FC236}">
                <a16:creationId xmlns:a16="http://schemas.microsoft.com/office/drawing/2014/main" id="{DC9F0DB7-FE15-4322-9C96-22056146A131}"/>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38F4F73B-DB70-49C8-B639-86BB1C9F0246}"/>
              </a:ext>
            </a:extLst>
          </p:cNvPr>
          <p:cNvSpPr>
            <a:spLocks noGrp="1"/>
          </p:cNvSpPr>
          <p:nvPr>
            <p:ph type="ftr" sz="quarter" idx="11"/>
          </p:nvPr>
        </p:nvSpPr>
        <p:spPr/>
        <p:txBody>
          <a:bodyPr numCol="1"/>
          <a:lstStyle/>
          <a:p>
            <a:endParaRPr lang="es-ES" altLang="es-ES"/>
          </a:p>
        </p:txBody>
      </p:sp>
      <p:sp>
        <p:nvSpPr>
          <p:cNvPr id="6" name="Marcador de número de diapositiva 5">
            <a:extLst>
              <a:ext uri="{FF2B5EF4-FFF2-40B4-BE49-F238E27FC236}">
                <a16:creationId xmlns:a16="http://schemas.microsoft.com/office/drawing/2014/main" id="{95841101-87D2-429D-BE42-432967F1DAE3}"/>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252662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BA7DF-08F6-4CE3-A910-9883B5556D4E}"/>
              </a:ext>
            </a:extLst>
          </p:cNvPr>
          <p:cNvSpPr>
            <a:spLocks noGrp="1"/>
          </p:cNvSpPr>
          <p:nvPr>
            <p:ph type="title"/>
          </p:nvPr>
        </p:nvSpPr>
        <p:spPr/>
        <p:txBody>
          <a:bodyPr numCol="1"/>
          <a:lstStyle/>
          <a:p>
            <a:r>
              <a:rPr lang="es-ES" altLang="es-ES"/>
              <a:t>Haga clic para modificar el estilo de título del patrón</a:t>
            </a:r>
          </a:p>
        </p:txBody>
      </p:sp>
      <p:sp>
        <p:nvSpPr>
          <p:cNvPr id="3" name="Marcador de contenido 2">
            <a:extLst>
              <a:ext uri="{FF2B5EF4-FFF2-40B4-BE49-F238E27FC236}">
                <a16:creationId xmlns:a16="http://schemas.microsoft.com/office/drawing/2014/main" id="{B06A89FE-C848-4FE3-8E14-C46D568282FF}"/>
              </a:ext>
            </a:extLst>
          </p:cNvPr>
          <p:cNvSpPr>
            <a:spLocks noGrp="1"/>
          </p:cNvSpPr>
          <p:nvPr>
            <p:ph sz="half" idx="1"/>
          </p:nvPr>
        </p:nvSpPr>
        <p:spPr>
          <a:xfrm>
            <a:off x="838200" y="1825625"/>
            <a:ext cx="5181600" cy="4351338"/>
          </a:xfrm>
        </p:spPr>
        <p:txBody>
          <a:bodyPr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contenido 3">
            <a:extLst>
              <a:ext uri="{FF2B5EF4-FFF2-40B4-BE49-F238E27FC236}">
                <a16:creationId xmlns:a16="http://schemas.microsoft.com/office/drawing/2014/main" id="{928CC721-A2C6-4FB9-981A-A742F15CEDFB}"/>
              </a:ext>
            </a:extLst>
          </p:cNvPr>
          <p:cNvSpPr>
            <a:spLocks noGrp="1"/>
          </p:cNvSpPr>
          <p:nvPr>
            <p:ph sz="half" idx="2"/>
          </p:nvPr>
        </p:nvSpPr>
        <p:spPr>
          <a:xfrm>
            <a:off x="6172200" y="1825625"/>
            <a:ext cx="5181600" cy="4351338"/>
          </a:xfrm>
        </p:spPr>
        <p:txBody>
          <a:bodyPr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5" name="Marcador de fecha 4">
            <a:extLst>
              <a:ext uri="{FF2B5EF4-FFF2-40B4-BE49-F238E27FC236}">
                <a16:creationId xmlns:a16="http://schemas.microsoft.com/office/drawing/2014/main" id="{5D75B304-FB30-4158-9B4B-112446116D16}"/>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6" name="Marcador de pie de página 5">
            <a:extLst>
              <a:ext uri="{FF2B5EF4-FFF2-40B4-BE49-F238E27FC236}">
                <a16:creationId xmlns:a16="http://schemas.microsoft.com/office/drawing/2014/main" id="{FB1D728F-7D5C-4C71-AFB2-466D979537BB}"/>
              </a:ext>
            </a:extLst>
          </p:cNvPr>
          <p:cNvSpPr>
            <a:spLocks noGrp="1"/>
          </p:cNvSpPr>
          <p:nvPr>
            <p:ph type="ftr" sz="quarter" idx="11"/>
          </p:nvPr>
        </p:nvSpPr>
        <p:spPr/>
        <p:txBody>
          <a:bodyPr numCol="1"/>
          <a:lstStyle/>
          <a:p>
            <a:endParaRPr lang="es-ES" altLang="es-ES"/>
          </a:p>
        </p:txBody>
      </p:sp>
      <p:sp>
        <p:nvSpPr>
          <p:cNvPr id="7" name="Marcador de número de diapositiva 6">
            <a:extLst>
              <a:ext uri="{FF2B5EF4-FFF2-40B4-BE49-F238E27FC236}">
                <a16:creationId xmlns:a16="http://schemas.microsoft.com/office/drawing/2014/main" id="{0594A179-0E60-4AC0-ACC6-BD4877DFBB24}"/>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411785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2CE42-8AD3-44EA-964A-B6A3BD3F1E40}"/>
              </a:ext>
            </a:extLst>
          </p:cNvPr>
          <p:cNvSpPr>
            <a:spLocks noGrp="1"/>
          </p:cNvSpPr>
          <p:nvPr>
            <p:ph type="title"/>
          </p:nvPr>
        </p:nvSpPr>
        <p:spPr>
          <a:xfrm>
            <a:off x="839788" y="365125"/>
            <a:ext cx="10515600" cy="1325563"/>
          </a:xfrm>
        </p:spPr>
        <p:txBody>
          <a:bodyPr numCol="1"/>
          <a:lstStyle/>
          <a:p>
            <a:r>
              <a:rPr lang="es-ES" altLang="es-ES"/>
              <a:t>Haga clic para modificar el estilo de título del patrón</a:t>
            </a:r>
          </a:p>
        </p:txBody>
      </p:sp>
      <p:sp>
        <p:nvSpPr>
          <p:cNvPr id="3" name="Marcador de texto 2">
            <a:extLst>
              <a:ext uri="{FF2B5EF4-FFF2-40B4-BE49-F238E27FC236}">
                <a16:creationId xmlns:a16="http://schemas.microsoft.com/office/drawing/2014/main" id="{17CE1450-03A7-4BA9-B82E-399245CAC149}"/>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a:t>Haga clic para modificar los estilos de texto del patrón</a:t>
            </a:r>
          </a:p>
        </p:txBody>
      </p:sp>
      <p:sp>
        <p:nvSpPr>
          <p:cNvPr id="4" name="Marcador de contenido 3">
            <a:extLst>
              <a:ext uri="{FF2B5EF4-FFF2-40B4-BE49-F238E27FC236}">
                <a16:creationId xmlns:a16="http://schemas.microsoft.com/office/drawing/2014/main" id="{E9FE1D8F-8EB7-4F01-93CB-EB671913582E}"/>
              </a:ext>
            </a:extLst>
          </p:cNvPr>
          <p:cNvSpPr>
            <a:spLocks noGrp="1"/>
          </p:cNvSpPr>
          <p:nvPr>
            <p:ph sz="half" idx="2"/>
          </p:nvPr>
        </p:nvSpPr>
        <p:spPr>
          <a:xfrm>
            <a:off x="839788" y="2505075"/>
            <a:ext cx="5157787" cy="3684588"/>
          </a:xfrm>
        </p:spPr>
        <p:txBody>
          <a:bodyPr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5" name="Marcador de texto 4">
            <a:extLst>
              <a:ext uri="{FF2B5EF4-FFF2-40B4-BE49-F238E27FC236}">
                <a16:creationId xmlns:a16="http://schemas.microsoft.com/office/drawing/2014/main" id="{C9D1A29E-7F29-4D40-8D70-1C69703AD957}"/>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s-ES"/>
              <a:t>Haga clic para modificar los estilos de texto del patrón</a:t>
            </a:r>
          </a:p>
        </p:txBody>
      </p:sp>
      <p:sp>
        <p:nvSpPr>
          <p:cNvPr id="6" name="Marcador de contenido 5">
            <a:extLst>
              <a:ext uri="{FF2B5EF4-FFF2-40B4-BE49-F238E27FC236}">
                <a16:creationId xmlns:a16="http://schemas.microsoft.com/office/drawing/2014/main" id="{7AD95514-B092-4E83-8755-C736E225E7CB}"/>
              </a:ext>
            </a:extLst>
          </p:cNvPr>
          <p:cNvSpPr>
            <a:spLocks noGrp="1"/>
          </p:cNvSpPr>
          <p:nvPr>
            <p:ph sz="quarter" idx="4"/>
          </p:nvPr>
        </p:nvSpPr>
        <p:spPr>
          <a:xfrm>
            <a:off x="6172200" y="2505075"/>
            <a:ext cx="5183188" cy="3684588"/>
          </a:xfrm>
        </p:spPr>
        <p:txBody>
          <a:bodyPr numCol="1"/>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7" name="Marcador de fecha 6">
            <a:extLst>
              <a:ext uri="{FF2B5EF4-FFF2-40B4-BE49-F238E27FC236}">
                <a16:creationId xmlns:a16="http://schemas.microsoft.com/office/drawing/2014/main" id="{E3E11EC0-0612-4408-9AF0-D1DE32651E85}"/>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8" name="Marcador de pie de página 7">
            <a:extLst>
              <a:ext uri="{FF2B5EF4-FFF2-40B4-BE49-F238E27FC236}">
                <a16:creationId xmlns:a16="http://schemas.microsoft.com/office/drawing/2014/main" id="{245C79A4-B104-467B-BD0C-812E6F8467C8}"/>
              </a:ext>
            </a:extLst>
          </p:cNvPr>
          <p:cNvSpPr>
            <a:spLocks noGrp="1"/>
          </p:cNvSpPr>
          <p:nvPr>
            <p:ph type="ftr" sz="quarter" idx="11"/>
          </p:nvPr>
        </p:nvSpPr>
        <p:spPr/>
        <p:txBody>
          <a:bodyPr numCol="1"/>
          <a:lstStyle/>
          <a:p>
            <a:endParaRPr lang="es-ES" altLang="es-ES"/>
          </a:p>
        </p:txBody>
      </p:sp>
      <p:sp>
        <p:nvSpPr>
          <p:cNvPr id="9" name="Marcador de número de diapositiva 8">
            <a:extLst>
              <a:ext uri="{FF2B5EF4-FFF2-40B4-BE49-F238E27FC236}">
                <a16:creationId xmlns:a16="http://schemas.microsoft.com/office/drawing/2014/main" id="{7B068A00-5CE5-4AB3-9A1C-36F33753B9E8}"/>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399914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EDB3-0DCA-4A3A-84BD-5059C52D4D69}"/>
              </a:ext>
            </a:extLst>
          </p:cNvPr>
          <p:cNvSpPr>
            <a:spLocks noGrp="1"/>
          </p:cNvSpPr>
          <p:nvPr>
            <p:ph type="title"/>
          </p:nvPr>
        </p:nvSpPr>
        <p:spPr/>
        <p:txBody>
          <a:bodyPr numCol="1"/>
          <a:lstStyle/>
          <a:p>
            <a:r>
              <a:rPr lang="es-ES" altLang="es-ES"/>
              <a:t>Haga clic para modificar el estilo de título del patrón</a:t>
            </a:r>
          </a:p>
        </p:txBody>
      </p:sp>
      <p:sp>
        <p:nvSpPr>
          <p:cNvPr id="3" name="Marcador de fecha 2">
            <a:extLst>
              <a:ext uri="{FF2B5EF4-FFF2-40B4-BE49-F238E27FC236}">
                <a16:creationId xmlns:a16="http://schemas.microsoft.com/office/drawing/2014/main" id="{D13133F9-46D4-4DC7-AE3F-F9B0C37A62E4}"/>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4" name="Marcador de pie de página 3">
            <a:extLst>
              <a:ext uri="{FF2B5EF4-FFF2-40B4-BE49-F238E27FC236}">
                <a16:creationId xmlns:a16="http://schemas.microsoft.com/office/drawing/2014/main" id="{122F3D4F-005E-493F-B390-E30C5846D14F}"/>
              </a:ext>
            </a:extLst>
          </p:cNvPr>
          <p:cNvSpPr>
            <a:spLocks noGrp="1"/>
          </p:cNvSpPr>
          <p:nvPr>
            <p:ph type="ftr" sz="quarter" idx="11"/>
          </p:nvPr>
        </p:nvSpPr>
        <p:spPr/>
        <p:txBody>
          <a:bodyPr numCol="1"/>
          <a:lstStyle/>
          <a:p>
            <a:endParaRPr lang="es-ES" altLang="es-ES"/>
          </a:p>
        </p:txBody>
      </p:sp>
      <p:sp>
        <p:nvSpPr>
          <p:cNvPr id="5" name="Marcador de número de diapositiva 4">
            <a:extLst>
              <a:ext uri="{FF2B5EF4-FFF2-40B4-BE49-F238E27FC236}">
                <a16:creationId xmlns:a16="http://schemas.microsoft.com/office/drawing/2014/main" id="{FA1B1DC8-5DEF-4C1D-9608-1E8AC02E27EC}"/>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260189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6A4D621-3B1E-4A76-BCE8-AE2D184BBBEF}"/>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3" name="Marcador de pie de página 2">
            <a:extLst>
              <a:ext uri="{FF2B5EF4-FFF2-40B4-BE49-F238E27FC236}">
                <a16:creationId xmlns:a16="http://schemas.microsoft.com/office/drawing/2014/main" id="{D7FA8DD8-FA74-4C8F-A0AB-FB0C24EF385D}"/>
              </a:ext>
            </a:extLst>
          </p:cNvPr>
          <p:cNvSpPr>
            <a:spLocks noGrp="1"/>
          </p:cNvSpPr>
          <p:nvPr>
            <p:ph type="ftr" sz="quarter" idx="11"/>
          </p:nvPr>
        </p:nvSpPr>
        <p:spPr/>
        <p:txBody>
          <a:bodyPr numCol="1"/>
          <a:lstStyle/>
          <a:p>
            <a:endParaRPr lang="es-ES" altLang="es-ES"/>
          </a:p>
        </p:txBody>
      </p:sp>
      <p:sp>
        <p:nvSpPr>
          <p:cNvPr id="4" name="Marcador de número de diapositiva 3">
            <a:extLst>
              <a:ext uri="{FF2B5EF4-FFF2-40B4-BE49-F238E27FC236}">
                <a16:creationId xmlns:a16="http://schemas.microsoft.com/office/drawing/2014/main" id="{961A7B3A-99AC-423F-9098-04F65D9A1BFB}"/>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251554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51AE6-3BD4-4058-893D-7CF8615090A5}"/>
              </a:ext>
            </a:extLst>
          </p:cNvPr>
          <p:cNvSpPr>
            <a:spLocks noGrp="1"/>
          </p:cNvSpPr>
          <p:nvPr>
            <p:ph type="title"/>
          </p:nvPr>
        </p:nvSpPr>
        <p:spPr>
          <a:xfrm>
            <a:off x="839788" y="457200"/>
            <a:ext cx="3932237" cy="1600200"/>
          </a:xfrm>
        </p:spPr>
        <p:txBody>
          <a:bodyPr numCol="1" anchor="b"/>
          <a:lstStyle>
            <a:lvl1pPr>
              <a:defRPr sz="3200"/>
            </a:lvl1pPr>
          </a:lstStyle>
          <a:p>
            <a:r>
              <a:rPr lang="es-ES" altLang="es-ES"/>
              <a:t>Haga clic para modificar el estilo de título del patrón</a:t>
            </a:r>
          </a:p>
        </p:txBody>
      </p:sp>
      <p:sp>
        <p:nvSpPr>
          <p:cNvPr id="3" name="Marcador de contenido 2">
            <a:extLst>
              <a:ext uri="{FF2B5EF4-FFF2-40B4-BE49-F238E27FC236}">
                <a16:creationId xmlns:a16="http://schemas.microsoft.com/office/drawing/2014/main" id="{263A30BA-2E99-4965-AF2B-6B190CC59C89}"/>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texto 3">
            <a:extLst>
              <a:ext uri="{FF2B5EF4-FFF2-40B4-BE49-F238E27FC236}">
                <a16:creationId xmlns:a16="http://schemas.microsoft.com/office/drawing/2014/main" id="{AE58A666-9974-43AC-958F-2C1F19D6A38B}"/>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a:t>Haga clic para modificar los estilos de texto del patrón</a:t>
            </a:r>
          </a:p>
        </p:txBody>
      </p:sp>
      <p:sp>
        <p:nvSpPr>
          <p:cNvPr id="5" name="Marcador de fecha 4">
            <a:extLst>
              <a:ext uri="{FF2B5EF4-FFF2-40B4-BE49-F238E27FC236}">
                <a16:creationId xmlns:a16="http://schemas.microsoft.com/office/drawing/2014/main" id="{289B374D-9CDB-47BB-8B82-8CEEDE131A97}"/>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6" name="Marcador de pie de página 5">
            <a:extLst>
              <a:ext uri="{FF2B5EF4-FFF2-40B4-BE49-F238E27FC236}">
                <a16:creationId xmlns:a16="http://schemas.microsoft.com/office/drawing/2014/main" id="{4625E14E-906E-40B5-A189-9BF8910FB464}"/>
              </a:ext>
            </a:extLst>
          </p:cNvPr>
          <p:cNvSpPr>
            <a:spLocks noGrp="1"/>
          </p:cNvSpPr>
          <p:nvPr>
            <p:ph type="ftr" sz="quarter" idx="11"/>
          </p:nvPr>
        </p:nvSpPr>
        <p:spPr/>
        <p:txBody>
          <a:bodyPr numCol="1"/>
          <a:lstStyle/>
          <a:p>
            <a:endParaRPr lang="es-ES" altLang="es-ES"/>
          </a:p>
        </p:txBody>
      </p:sp>
      <p:sp>
        <p:nvSpPr>
          <p:cNvPr id="7" name="Marcador de número de diapositiva 6">
            <a:extLst>
              <a:ext uri="{FF2B5EF4-FFF2-40B4-BE49-F238E27FC236}">
                <a16:creationId xmlns:a16="http://schemas.microsoft.com/office/drawing/2014/main" id="{E649C70D-BE3D-407B-8DFA-64038655E0B3}"/>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205871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BE3B1-6B3A-47A3-844C-D4EE287C17F3}"/>
              </a:ext>
            </a:extLst>
          </p:cNvPr>
          <p:cNvSpPr>
            <a:spLocks noGrp="1"/>
          </p:cNvSpPr>
          <p:nvPr>
            <p:ph type="title"/>
          </p:nvPr>
        </p:nvSpPr>
        <p:spPr>
          <a:xfrm>
            <a:off x="839788" y="457200"/>
            <a:ext cx="3932237" cy="1600200"/>
          </a:xfrm>
        </p:spPr>
        <p:txBody>
          <a:bodyPr numCol="1" anchor="b"/>
          <a:lstStyle>
            <a:lvl1pPr>
              <a:defRPr sz="3200"/>
            </a:lvl1pPr>
          </a:lstStyle>
          <a:p>
            <a:r>
              <a:rPr lang="es-ES" altLang="es-ES"/>
              <a:t>Haga clic para modificar el estilo de título del patrón</a:t>
            </a:r>
          </a:p>
        </p:txBody>
      </p:sp>
      <p:sp>
        <p:nvSpPr>
          <p:cNvPr id="3" name="Marcador de posición de imagen 2">
            <a:extLst>
              <a:ext uri="{FF2B5EF4-FFF2-40B4-BE49-F238E27FC236}">
                <a16:creationId xmlns:a16="http://schemas.microsoft.com/office/drawing/2014/main" id="{AEDDB757-2771-4677-AFA8-B971381C739E}"/>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ltLang="es-ES"/>
          </a:p>
        </p:txBody>
      </p:sp>
      <p:sp>
        <p:nvSpPr>
          <p:cNvPr id="4" name="Marcador de texto 3">
            <a:extLst>
              <a:ext uri="{FF2B5EF4-FFF2-40B4-BE49-F238E27FC236}">
                <a16:creationId xmlns:a16="http://schemas.microsoft.com/office/drawing/2014/main" id="{6D5202EF-5CC2-4A9A-8E6A-D8A10F59630B}"/>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s-ES"/>
              <a:t>Haga clic para modificar los estilos de texto del patrón</a:t>
            </a:r>
          </a:p>
        </p:txBody>
      </p:sp>
      <p:sp>
        <p:nvSpPr>
          <p:cNvPr id="5" name="Marcador de fecha 4">
            <a:extLst>
              <a:ext uri="{FF2B5EF4-FFF2-40B4-BE49-F238E27FC236}">
                <a16:creationId xmlns:a16="http://schemas.microsoft.com/office/drawing/2014/main" id="{0B4C5A07-54D9-4BED-9302-455B115B3ECC}"/>
              </a:ext>
            </a:extLst>
          </p:cNvPr>
          <p:cNvSpPr>
            <a:spLocks noGrp="1"/>
          </p:cNvSpPr>
          <p:nvPr>
            <p:ph type="dt" sz="half" idx="10"/>
          </p:nvPr>
        </p:nvSpPr>
        <p:spPr/>
        <p:txBody>
          <a:bodyPr numCol="1"/>
          <a:lstStyle/>
          <a:p>
            <a:fld id="{F6F0BF72-D93D-450D-8E9C-4939F04AE84E}" type="datetimeFigureOut">
              <a:rPr lang="es-ES" altLang="es-ES" smtClean="0"/>
              <a:t>06/06/2021</a:t>
            </a:fld>
            <a:endParaRPr lang="es-ES" altLang="es-ES"/>
          </a:p>
        </p:txBody>
      </p:sp>
      <p:sp>
        <p:nvSpPr>
          <p:cNvPr id="6" name="Marcador de pie de página 5">
            <a:extLst>
              <a:ext uri="{FF2B5EF4-FFF2-40B4-BE49-F238E27FC236}">
                <a16:creationId xmlns:a16="http://schemas.microsoft.com/office/drawing/2014/main" id="{F60B30A8-2B41-4631-A055-A0B5D7E460BE}"/>
              </a:ext>
            </a:extLst>
          </p:cNvPr>
          <p:cNvSpPr>
            <a:spLocks noGrp="1"/>
          </p:cNvSpPr>
          <p:nvPr>
            <p:ph type="ftr" sz="quarter" idx="11"/>
          </p:nvPr>
        </p:nvSpPr>
        <p:spPr/>
        <p:txBody>
          <a:bodyPr numCol="1"/>
          <a:lstStyle/>
          <a:p>
            <a:endParaRPr lang="es-ES" altLang="es-ES"/>
          </a:p>
        </p:txBody>
      </p:sp>
      <p:sp>
        <p:nvSpPr>
          <p:cNvPr id="7" name="Marcador de número de diapositiva 6">
            <a:extLst>
              <a:ext uri="{FF2B5EF4-FFF2-40B4-BE49-F238E27FC236}">
                <a16:creationId xmlns:a16="http://schemas.microsoft.com/office/drawing/2014/main" id="{0F66EBE8-61DB-4B42-B092-49AB1A7610CD}"/>
              </a:ext>
            </a:extLst>
          </p:cNvPr>
          <p:cNvSpPr>
            <a:spLocks noGrp="1"/>
          </p:cNvSpPr>
          <p:nvPr>
            <p:ph type="sldNum" sz="quarter" idx="12"/>
          </p:nvPr>
        </p:nvSpPr>
        <p:spPr/>
        <p:txBody>
          <a:bodyPr numCol="1"/>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116004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1D6F8EF-40FB-4501-AF61-2022497C9D25}"/>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s-ES" altLang="es-ES"/>
              <a:t>Haga clic para modificar el estilo de título del patrón</a:t>
            </a:r>
          </a:p>
        </p:txBody>
      </p:sp>
      <p:sp>
        <p:nvSpPr>
          <p:cNvPr id="3" name="Marcador de texto 2">
            <a:extLst>
              <a:ext uri="{FF2B5EF4-FFF2-40B4-BE49-F238E27FC236}">
                <a16:creationId xmlns:a16="http://schemas.microsoft.com/office/drawing/2014/main" id="{14CDC82B-5BBB-4B71-B274-49CD0809E1DD}"/>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1B08B12D-F799-41CA-9B91-E224078E2496}"/>
              </a:ext>
            </a:extLst>
          </p:cNvPr>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F6F0BF72-D93D-450D-8E9C-4939F04AE84E}" type="datetimeFigureOut">
              <a:rPr lang="es-ES" altLang="es-ES" smtClean="0"/>
              <a:t>06/06/2021</a:t>
            </a:fld>
            <a:endParaRPr lang="es-ES" altLang="es-ES"/>
          </a:p>
        </p:txBody>
      </p:sp>
      <p:sp>
        <p:nvSpPr>
          <p:cNvPr id="5" name="Marcador de pie de página 4">
            <a:extLst>
              <a:ext uri="{FF2B5EF4-FFF2-40B4-BE49-F238E27FC236}">
                <a16:creationId xmlns:a16="http://schemas.microsoft.com/office/drawing/2014/main" id="{97F888C9-0613-4A59-B31C-6E3123314A03}"/>
              </a:ext>
            </a:extLst>
          </p:cNvPr>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s-ES" altLang="es-ES"/>
          </a:p>
        </p:txBody>
      </p:sp>
      <p:sp>
        <p:nvSpPr>
          <p:cNvPr id="6" name="Marcador de número de diapositiva 5">
            <a:extLst>
              <a:ext uri="{FF2B5EF4-FFF2-40B4-BE49-F238E27FC236}">
                <a16:creationId xmlns:a16="http://schemas.microsoft.com/office/drawing/2014/main" id="{819D8BD8-B901-4F1E-832B-D7498E9FD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D67E36DE-3880-48E5-B371-58F5E38B0983}" type="slidenum">
              <a:rPr lang="es-ES" altLang="es-ES" smtClean="0"/>
              <a:t>‹Nº›</a:t>
            </a:fld>
            <a:endParaRPr lang="es-ES" altLang="es-ES"/>
          </a:p>
        </p:txBody>
      </p:sp>
    </p:spTree>
    <p:extLst>
      <p:ext uri="{BB962C8B-B14F-4D97-AF65-F5344CB8AC3E}">
        <p14:creationId xmlns:p14="http://schemas.microsoft.com/office/powerpoint/2010/main" val="337056600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lt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uadro de texto 2">
            <a:extLst>
              <a:ext uri="{FF2B5EF4-FFF2-40B4-BE49-F238E27FC236}">
                <a16:creationId xmlns:a16="http://schemas.microsoft.com/office/drawing/2014/main" id="{4C8EDE9D-7B75-40A9-875F-98A480CC391B}"/>
              </a:ext>
            </a:extLst>
          </p:cNvPr>
          <p:cNvSpPr txBox="1">
            <a:spLocks noChangeArrowheads="1"/>
          </p:cNvSpPr>
          <p:nvPr/>
        </p:nvSpPr>
        <p:spPr>
          <a:xfrm>
            <a:off x="3482423" y="216270"/>
            <a:ext cx="4591050" cy="645795"/>
          </a:xfrm>
          <a:prstGeom prst="rect">
            <a:avLst/>
          </a:prstGeom>
          <a:noFill/>
          <a:ln w="9525">
            <a:noFill/>
            <a:miter lim="800000"/>
            <a:headEnd/>
            <a:tailEnd/>
          </a:ln>
        </p:spPr>
        <p:txBody>
          <a:bodyPr rot="0" vert="horz" wrap="square" lIns="91440" tIns="45720" rIns="91440" bIns="45720" numCol="1" anchor="t" anchorCtr="0">
            <a:spAutoFit/>
          </a:bodyPr>
          <a:lstStyle/>
          <a:p>
            <a:pPr algn="ctr">
              <a:lnSpc>
                <a:spcPct val="107000"/>
              </a:lnSpc>
              <a:spcAft>
                <a:spcPts val="800"/>
              </a:spcAft>
            </a:pPr>
            <a:r>
              <a:rPr lang="es-ES" altLang="es-ES" sz="1400" dirty="0">
                <a:effectLst/>
                <a:latin typeface="Arial Rounded MT Bold" panose="020F0704030504030204" pitchFamily="34" charset="0"/>
                <a:ea typeface="Calibri" panose="020F0502020204030204" pitchFamily="34" charset="0"/>
                <a:cs typeface="Times New Roman" panose="02020603050405020304" pitchFamily="18" charset="0"/>
              </a:rPr>
              <a:t>ESCUELA NORMAL DE EDUACIÓN PREESCOLAR DEL ESTADO DE COAHUILA</a:t>
            </a:r>
            <a:endParaRPr lang="es-ES" alt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 de texto 2">
            <a:extLst>
              <a:ext uri="{FF2B5EF4-FFF2-40B4-BE49-F238E27FC236}">
                <a16:creationId xmlns:a16="http://schemas.microsoft.com/office/drawing/2014/main" id="{63FD882A-4FE8-45A9-9BD5-17B098157E16}"/>
              </a:ext>
            </a:extLst>
          </p:cNvPr>
          <p:cNvSpPr txBox="1">
            <a:spLocks noChangeArrowheads="1"/>
          </p:cNvSpPr>
          <p:nvPr/>
        </p:nvSpPr>
        <p:spPr>
          <a:xfrm>
            <a:off x="4460128" y="792222"/>
            <a:ext cx="2619375" cy="375285"/>
          </a:xfrm>
          <a:prstGeom prst="rect">
            <a:avLst/>
          </a:prstGeom>
          <a:noFill/>
          <a:ln w="9525">
            <a:noFill/>
            <a:miter lim="800000"/>
            <a:headEnd/>
            <a:tailEnd/>
          </a:ln>
        </p:spPr>
        <p:txBody>
          <a:bodyPr rot="0" vert="horz" wrap="square" lIns="91440" tIns="45720" rIns="91440" bIns="45720" numCol="1" anchor="t" anchorCtr="0">
            <a:spAutoFit/>
          </a:bodyPr>
          <a:lstStyle/>
          <a:p>
            <a:pPr algn="ctr">
              <a:lnSpc>
                <a:spcPct val="107000"/>
              </a:lnSpc>
              <a:spcAft>
                <a:spcPts val="800"/>
              </a:spcAft>
            </a:pPr>
            <a:r>
              <a:rPr lang="es-ES" altLang="es-ES" sz="1100" dirty="0">
                <a:effectLst/>
                <a:latin typeface="Arial" panose="020B0604020202020204" pitchFamily="34" charset="0"/>
                <a:ea typeface="Calibri" panose="020F0502020204030204" pitchFamily="34" charset="0"/>
                <a:cs typeface="Times New Roman" panose="02020603050405020304" pitchFamily="18" charset="0"/>
              </a:rPr>
              <a:t>Licenciatura en Educación Preescolar</a:t>
            </a:r>
            <a:endParaRPr lang="es-ES" alt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a:extLst>
              <a:ext uri="{FF2B5EF4-FFF2-40B4-BE49-F238E27FC236}">
                <a16:creationId xmlns:a16="http://schemas.microsoft.com/office/drawing/2014/main" id="{402E0881-12EA-4903-AC20-3723A75A3C2D}"/>
              </a:ext>
            </a:extLst>
          </p:cNvPr>
          <p:cNvSpPr txBox="1">
            <a:spLocks noChangeArrowheads="1"/>
          </p:cNvSpPr>
          <p:nvPr/>
        </p:nvSpPr>
        <p:spPr>
          <a:xfrm>
            <a:off x="4100558" y="1703546"/>
            <a:ext cx="3338513" cy="373307"/>
          </a:xfrm>
          <a:prstGeom prst="rect">
            <a:avLst/>
          </a:prstGeom>
          <a:noFill/>
          <a:ln w="9525">
            <a:noFill/>
            <a:miter lim="800000"/>
            <a:headEnd/>
            <a:tailEnd/>
          </a:ln>
        </p:spPr>
        <p:txBody>
          <a:bodyPr rot="0" vert="horz" wrap="square" lIns="91440" tIns="45720" rIns="91440" bIns="45720" numCol="1" anchor="t" anchorCtr="0">
            <a:spAutoFit/>
          </a:bodyPr>
          <a:lstStyle/>
          <a:p>
            <a:pPr algn="ctr">
              <a:lnSpc>
                <a:spcPct val="107000"/>
              </a:lnSpc>
              <a:spcAft>
                <a:spcPts val="800"/>
              </a:spcAft>
            </a:pPr>
            <a:r>
              <a:rPr lang="es-ES" altLang="es-ES" sz="1800" dirty="0">
                <a:effectLst/>
                <a:latin typeface="Arial Rounded MT Bold" panose="020F0704030504030204" pitchFamily="34" charset="0"/>
                <a:ea typeface="Calibri" panose="020F0502020204030204" pitchFamily="34" charset="0"/>
                <a:cs typeface="Times New Roman" panose="02020603050405020304" pitchFamily="18" charset="0"/>
              </a:rPr>
              <a:t>Forma, espacio y medida</a:t>
            </a:r>
            <a:endParaRPr lang="es-ES" alt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2">
            <a:extLst>
              <a:ext uri="{FF2B5EF4-FFF2-40B4-BE49-F238E27FC236}">
                <a16:creationId xmlns:a16="http://schemas.microsoft.com/office/drawing/2014/main" id="{E7C4EFBB-9A9E-49FC-8B6B-AE6478B2EE91}"/>
              </a:ext>
            </a:extLst>
          </p:cNvPr>
          <p:cNvSpPr txBox="1">
            <a:spLocks noChangeArrowheads="1"/>
          </p:cNvSpPr>
          <p:nvPr/>
        </p:nvSpPr>
        <p:spPr>
          <a:xfrm>
            <a:off x="3807720" y="2076853"/>
            <a:ext cx="3557270" cy="422275"/>
          </a:xfrm>
          <a:prstGeom prst="rect">
            <a:avLst/>
          </a:prstGeom>
          <a:noFill/>
          <a:ln w="9525">
            <a:noFill/>
            <a:miter lim="800000"/>
            <a:headEnd/>
            <a:tailEnd/>
          </a:ln>
        </p:spPr>
        <p:txBody>
          <a:bodyPr rot="0" vert="horz" wrap="square" lIns="91440" tIns="45720" rIns="91440" bIns="45720" numCol="1" anchor="t" anchorCtr="0">
            <a:spAutoFit/>
          </a:bodyPr>
          <a:lstStyle/>
          <a:p>
            <a:pPr algn="ctr">
              <a:lnSpc>
                <a:spcPct val="107000"/>
              </a:lnSpc>
              <a:spcAft>
                <a:spcPts val="800"/>
              </a:spcAft>
            </a:pPr>
            <a:r>
              <a:rPr lang="es-ES" altLang="es-ES" sz="1400" dirty="0">
                <a:effectLst/>
                <a:latin typeface="Arial" panose="020B0604020202020204" pitchFamily="34" charset="0"/>
                <a:ea typeface="Calibri" panose="020F0502020204030204" pitchFamily="34" charset="0"/>
                <a:cs typeface="Times New Roman" panose="02020603050405020304" pitchFamily="18" charset="0"/>
              </a:rPr>
              <a:t>Segundo semestre</a:t>
            </a:r>
            <a:endParaRPr lang="es-ES" alt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magen que contiene señal  Descripción generada automáticamente">
            <a:extLst>
              <a:ext uri="{FF2B5EF4-FFF2-40B4-BE49-F238E27FC236}">
                <a16:creationId xmlns:a16="http://schemas.microsoft.com/office/drawing/2014/main" id="{7DEF983F-70F2-4DBD-9276-32C0C08B2215}"/>
              </a:ext>
            </a:extLst>
          </p:cNvPr>
          <p:cNvPicPr/>
          <p:nvPr/>
        </p:nvPicPr>
        <p:blipFill>
          <a:blip r:embed="rId2">
            <a:extLst>
              <a:ext uri="{28A0092B-C50C-407E-A947-70E740481C1C}">
                <a14:useLocalDpi xmlns:a14="http://schemas.microsoft.com/office/drawing/2010/main" val="0"/>
              </a:ext>
            </a:extLst>
          </a:blip>
          <a:stretch>
            <a:fillRect/>
          </a:stretch>
        </p:blipFill>
        <p:spPr>
          <a:xfrm>
            <a:off x="2054846" y="217547"/>
            <a:ext cx="1277620" cy="949960"/>
          </a:xfrm>
          <a:prstGeom prst="rect">
            <a:avLst/>
          </a:prstGeom>
        </p:spPr>
      </p:pic>
      <p:sp>
        <p:nvSpPr>
          <p:cNvPr id="9" name="CuadroTexto 8">
            <a:extLst>
              <a:ext uri="{FF2B5EF4-FFF2-40B4-BE49-F238E27FC236}">
                <a16:creationId xmlns:a16="http://schemas.microsoft.com/office/drawing/2014/main" id="{8A5BE284-96F6-447C-B92F-0D462D9E6361}"/>
              </a:ext>
            </a:extLst>
          </p:cNvPr>
          <p:cNvSpPr txBox="1"/>
          <p:nvPr/>
        </p:nvSpPr>
        <p:spPr>
          <a:xfrm>
            <a:off x="3068840" y="2612892"/>
            <a:ext cx="5418215" cy="769441"/>
          </a:xfrm>
          <a:prstGeom prst="rect">
            <a:avLst/>
          </a:prstGeom>
          <a:noFill/>
        </p:spPr>
        <p:txBody>
          <a:bodyPr wrap="none" numCol="1" rtlCol="0">
            <a:spAutoFit/>
          </a:bodyPr>
          <a:lstStyle/>
          <a:p>
            <a:r>
              <a:rPr lang="es-ES" altLang="es-ES" sz="2400" b="1" dirty="0"/>
              <a:t>Exposiciones complemento de conceptos</a:t>
            </a:r>
          </a:p>
          <a:p>
            <a:endParaRPr lang="es-ES" altLang="es-ES" sz="2000" dirty="0"/>
          </a:p>
        </p:txBody>
      </p:sp>
      <p:sp>
        <p:nvSpPr>
          <p:cNvPr id="10" name="Cuadro de texto 2">
            <a:extLst>
              <a:ext uri="{FF2B5EF4-FFF2-40B4-BE49-F238E27FC236}">
                <a16:creationId xmlns:a16="http://schemas.microsoft.com/office/drawing/2014/main" id="{2D9D8B01-EDED-44DC-B857-6B9A44F830D9}"/>
              </a:ext>
            </a:extLst>
          </p:cNvPr>
          <p:cNvSpPr txBox="1">
            <a:spLocks noChangeArrowheads="1"/>
          </p:cNvSpPr>
          <p:nvPr/>
        </p:nvSpPr>
        <p:spPr>
          <a:xfrm>
            <a:off x="2814429" y="6402328"/>
            <a:ext cx="6324600" cy="390525"/>
          </a:xfrm>
          <a:prstGeom prst="rect">
            <a:avLst/>
          </a:prstGeom>
          <a:noFill/>
          <a:ln w="9525">
            <a:noFill/>
            <a:miter lim="800000"/>
            <a:headEnd/>
            <a:tailEnd/>
          </a:ln>
        </p:spPr>
        <p:txBody>
          <a:bodyPr rot="0" vert="horz" wrap="square" lIns="91440" tIns="45720" rIns="91440" bIns="45720" numCol="1" anchor="t" anchorCtr="0">
            <a:noAutofit/>
          </a:bodyPr>
          <a:lstStyle/>
          <a:p>
            <a:pPr>
              <a:lnSpc>
                <a:spcPct val="107000"/>
              </a:lnSpc>
              <a:spcAft>
                <a:spcPts val="800"/>
              </a:spcAft>
            </a:pPr>
            <a:r>
              <a:rPr lang="es-ES" altLang="es-ES" sz="1200" b="1" dirty="0">
                <a:effectLst/>
                <a:latin typeface="Arial" panose="020B0604020202020204" pitchFamily="34" charset="0"/>
                <a:ea typeface="Calibri" panose="020F0502020204030204" pitchFamily="34" charset="0"/>
                <a:cs typeface="Times New Roman" panose="02020603050405020304" pitchFamily="18" charset="0"/>
              </a:rPr>
              <a:t>Saltillo, Coahuila                                                                                               Marzo 2021</a:t>
            </a:r>
            <a:endParaRPr lang="es-ES" alt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2">
            <a:extLst>
              <a:ext uri="{FF2B5EF4-FFF2-40B4-BE49-F238E27FC236}">
                <a16:creationId xmlns:a16="http://schemas.microsoft.com/office/drawing/2014/main" id="{954F0E57-047B-4840-BB8B-E10921D4E50B}"/>
              </a:ext>
            </a:extLst>
          </p:cNvPr>
          <p:cNvSpPr txBox="1">
            <a:spLocks noChangeArrowheads="1"/>
          </p:cNvSpPr>
          <p:nvPr/>
        </p:nvSpPr>
        <p:spPr>
          <a:xfrm>
            <a:off x="4460128" y="3335020"/>
            <a:ext cx="5344547" cy="3310586"/>
          </a:xfrm>
          <a:prstGeom prst="rect">
            <a:avLst/>
          </a:prstGeom>
          <a:noFill/>
          <a:ln w="9525">
            <a:noFill/>
            <a:miter lim="800000"/>
            <a:headEnd/>
            <a:tailEnd/>
          </a:ln>
        </p:spPr>
        <p:txBody>
          <a:bodyPr rot="0" vert="horz" wrap="square" lIns="91440" tIns="45720" rIns="91440" bIns="45720" numCol="1" anchor="t" anchorCtr="0">
            <a:spAutoFit/>
          </a:bodyPr>
          <a:lstStyle/>
          <a:p>
            <a:pPr>
              <a:lnSpc>
                <a:spcPct val="107000"/>
              </a:lnSpc>
              <a:spcAft>
                <a:spcPts val="800"/>
              </a:spcAft>
            </a:pPr>
            <a:r>
              <a:rPr lang="es-ES" altLang="es-ES" sz="1400" dirty="0">
                <a:effectLst/>
                <a:latin typeface="Arial" panose="020B0604020202020204" pitchFamily="34" charset="0"/>
                <a:ea typeface="Calibri" panose="020F0502020204030204" pitchFamily="34" charset="0"/>
                <a:cs typeface="Times New Roman" panose="02020603050405020304" pitchFamily="18" charset="0"/>
              </a:rPr>
              <a:t>Nombre del titular: José Luis Perales Torres </a:t>
            </a:r>
            <a:endParaRPr lang="es-ES" alt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altLang="es-ES" sz="1400" dirty="0">
                <a:effectLst/>
                <a:latin typeface="Arial" panose="020B0604020202020204" pitchFamily="34" charset="0"/>
                <a:ea typeface="Calibri" panose="020F0502020204030204" pitchFamily="34" charset="0"/>
                <a:cs typeface="Times New Roman" panose="02020603050405020304" pitchFamily="18" charset="0"/>
              </a:rPr>
              <a:t>Nombres de las alumnas:</a:t>
            </a:r>
          </a:p>
          <a:p>
            <a:pPr>
              <a:lnSpc>
                <a:spcPct val="107000"/>
              </a:lnSpc>
              <a:spcAft>
                <a:spcPts val="800"/>
              </a:spcAft>
            </a:pPr>
            <a:r>
              <a:rPr lang="es-ES" altLang="es-ES" sz="1400" dirty="0">
                <a:latin typeface="Calibri" panose="020F0502020204030204" pitchFamily="34" charset="0"/>
                <a:ea typeface="Calibri" panose="020F0502020204030204" pitchFamily="34" charset="0"/>
                <a:cs typeface="Times New Roman" panose="02020603050405020304" pitchFamily="18" charset="0"/>
              </a:rPr>
              <a:t>Jimena Wendolyn Ávila Pecina #2</a:t>
            </a:r>
          </a:p>
          <a:p>
            <a:pPr>
              <a:lnSpc>
                <a:spcPct val="107000"/>
              </a:lnSpc>
              <a:spcAft>
                <a:spcPts val="800"/>
              </a:spcAft>
            </a:pPr>
            <a:r>
              <a:rPr lang="es-ES" altLang="es-ES" sz="1400" dirty="0">
                <a:effectLst/>
                <a:latin typeface="Calibri" panose="020F0502020204030204" pitchFamily="34" charset="0"/>
                <a:ea typeface="Calibri" panose="020F0502020204030204" pitchFamily="34" charset="0"/>
                <a:cs typeface="Times New Roman" panose="02020603050405020304" pitchFamily="18" charset="0"/>
              </a:rPr>
              <a:t>M</a:t>
            </a:r>
            <a:r>
              <a:rPr lang="es-ES" altLang="es-ES" sz="1400" dirty="0">
                <a:latin typeface="Calibri" panose="020F0502020204030204" pitchFamily="34" charset="0"/>
                <a:ea typeface="Calibri" panose="020F0502020204030204" pitchFamily="34" charset="0"/>
                <a:cs typeface="Times New Roman" panose="02020603050405020304" pitchFamily="18" charset="0"/>
              </a:rPr>
              <a:t>ónica Guadalupe Bustamante Gutiérrez #4</a:t>
            </a:r>
          </a:p>
          <a:p>
            <a:pPr>
              <a:lnSpc>
                <a:spcPct val="107000"/>
              </a:lnSpc>
              <a:spcAft>
                <a:spcPts val="800"/>
              </a:spcAft>
            </a:pPr>
            <a:r>
              <a:rPr lang="es-ES" altLang="es-ES" sz="1400" dirty="0">
                <a:effectLst/>
                <a:latin typeface="Calibri" panose="020F0502020204030204" pitchFamily="34" charset="0"/>
                <a:ea typeface="Calibri" panose="020F0502020204030204" pitchFamily="34" charset="0"/>
                <a:cs typeface="Times New Roman" panose="02020603050405020304" pitchFamily="18" charset="0"/>
              </a:rPr>
              <a:t>Alondra Esmeralda Cortes </a:t>
            </a:r>
            <a:r>
              <a:rPr lang="es-ES" altLang="es-ES" sz="1400" dirty="0" err="1">
                <a:effectLst/>
                <a:latin typeface="Calibri" panose="020F0502020204030204" pitchFamily="34" charset="0"/>
                <a:ea typeface="Calibri" panose="020F0502020204030204" pitchFamily="34" charset="0"/>
                <a:cs typeface="Times New Roman" panose="02020603050405020304" pitchFamily="18" charset="0"/>
              </a:rPr>
              <a:t>Albizo</a:t>
            </a:r>
            <a:r>
              <a:rPr lang="es-ES" altLang="es-ES" sz="1400" dirty="0">
                <a:effectLst/>
                <a:latin typeface="Calibri" panose="020F0502020204030204" pitchFamily="34" charset="0"/>
                <a:ea typeface="Calibri" panose="020F0502020204030204" pitchFamily="34" charset="0"/>
                <a:cs typeface="Times New Roman" panose="02020603050405020304" pitchFamily="18" charset="0"/>
              </a:rPr>
              <a:t> #6</a:t>
            </a:r>
          </a:p>
          <a:p>
            <a:pPr>
              <a:lnSpc>
                <a:spcPct val="107000"/>
              </a:lnSpc>
              <a:spcAft>
                <a:spcPts val="800"/>
              </a:spcAft>
            </a:pPr>
            <a:r>
              <a:rPr lang="es-ES" altLang="es-ES" sz="1400" dirty="0">
                <a:latin typeface="Calibri" panose="020F0502020204030204" pitchFamily="34" charset="0"/>
                <a:ea typeface="Calibri" panose="020F0502020204030204" pitchFamily="34" charset="0"/>
                <a:cs typeface="Times New Roman" panose="02020603050405020304" pitchFamily="18" charset="0"/>
              </a:rPr>
              <a:t>Mayra Alejandra Ferrer Flores #8</a:t>
            </a:r>
          </a:p>
          <a:p>
            <a:pPr>
              <a:lnSpc>
                <a:spcPct val="107000"/>
              </a:lnSpc>
              <a:spcAft>
                <a:spcPts val="800"/>
              </a:spcAft>
            </a:pPr>
            <a:r>
              <a:rPr lang="es-ES" altLang="es-ES" sz="1400" dirty="0">
                <a:effectLst/>
                <a:latin typeface="Calibri" panose="020F0502020204030204" pitchFamily="34" charset="0"/>
                <a:ea typeface="Calibri" panose="020F0502020204030204" pitchFamily="34" charset="0"/>
                <a:cs typeface="Times New Roman" panose="02020603050405020304" pitchFamily="18" charset="0"/>
              </a:rPr>
              <a:t>Sandra Luz Flores Rodríguez #9</a:t>
            </a:r>
          </a:p>
          <a:p>
            <a:pPr>
              <a:lnSpc>
                <a:spcPct val="107000"/>
              </a:lnSpc>
              <a:spcAft>
                <a:spcPts val="800"/>
              </a:spcAft>
            </a:pPr>
            <a:r>
              <a:rPr lang="es-ES" altLang="es-ES" sz="1400" dirty="0">
                <a:latin typeface="Calibri" panose="020F0502020204030204" pitchFamily="34" charset="0"/>
                <a:ea typeface="Calibri" panose="020F0502020204030204" pitchFamily="34" charset="0"/>
                <a:cs typeface="Times New Roman" panose="02020603050405020304" pitchFamily="18" charset="0"/>
              </a:rPr>
              <a:t>Diana Cristina Hernández González </a:t>
            </a:r>
            <a:r>
              <a:rPr lang="es-ES" altLang="es-ES" sz="1400">
                <a:latin typeface="Calibri" panose="020F0502020204030204" pitchFamily="34" charset="0"/>
                <a:ea typeface="Calibri" panose="020F0502020204030204" pitchFamily="34" charset="0"/>
                <a:cs typeface="Times New Roman" panose="02020603050405020304" pitchFamily="18" charset="0"/>
              </a:rPr>
              <a:t>#13</a:t>
            </a:r>
            <a:endParaRPr lang="en-US" altLang="es-E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tLang="es-ES" sz="1400">
                <a:effectLst/>
                <a:latin typeface="Calibri" panose="020F0502020204030204" pitchFamily="34" charset="0"/>
                <a:ea typeface="Calibri" panose="020F0502020204030204" pitchFamily="34" charset="0"/>
                <a:cs typeface="Times New Roman" panose="02020603050405020304" pitchFamily="18" charset="0"/>
              </a:rPr>
              <a:t>Evelin Medina Ramirez </a:t>
            </a:r>
            <a:r>
              <a:rPr lang="en-US" altLang="es-ES" sz="1400">
                <a:latin typeface="Calibri" panose="020F0502020204030204" pitchFamily="34" charset="0"/>
                <a:ea typeface="Calibri" panose="020F0502020204030204" pitchFamily="34" charset="0"/>
                <a:cs typeface="Times New Roman" panose="02020603050405020304" pitchFamily="18" charset="0"/>
              </a:rPr>
              <a:t>#17</a:t>
            </a:r>
            <a:endParaRPr lang="es-ES" alt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alt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67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4F55DAC-AFB8-4EFE-B029-5BA359599A88}"/>
              </a:ext>
            </a:extLst>
          </p:cNvPr>
          <p:cNvSpPr/>
          <p:nvPr/>
        </p:nvSpPr>
        <p:spPr>
          <a:xfrm>
            <a:off x="1" y="0"/>
            <a:ext cx="19308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3" name="Rectángulo 2">
            <a:extLst>
              <a:ext uri="{FF2B5EF4-FFF2-40B4-BE49-F238E27FC236}">
                <a16:creationId xmlns:a16="http://schemas.microsoft.com/office/drawing/2014/main" id="{3073BEEC-EBCB-42B7-A911-6B4F9BA39DA6}"/>
              </a:ext>
            </a:extLst>
          </p:cNvPr>
          <p:cNvSpPr/>
          <p:nvPr/>
        </p:nvSpPr>
        <p:spPr>
          <a:xfrm>
            <a:off x="3445566" y="0"/>
            <a:ext cx="874643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4" name="CuadroTexto 3">
            <a:extLst>
              <a:ext uri="{FF2B5EF4-FFF2-40B4-BE49-F238E27FC236}">
                <a16:creationId xmlns:a16="http://schemas.microsoft.com/office/drawing/2014/main" id="{58872C31-8E25-4F9E-B5F0-E538EF1747BA}"/>
              </a:ext>
            </a:extLst>
          </p:cNvPr>
          <p:cNvSpPr txBox="1"/>
          <p:nvPr/>
        </p:nvSpPr>
        <p:spPr>
          <a:xfrm>
            <a:off x="4028661" y="371062"/>
            <a:ext cx="1832361" cy="400110"/>
          </a:xfrm>
          <a:prstGeom prst="rect">
            <a:avLst/>
          </a:prstGeom>
          <a:noFill/>
        </p:spPr>
        <p:txBody>
          <a:bodyPr wrap="none" numCol="1" rtlCol="0">
            <a:spAutoFit/>
          </a:bodyPr>
          <a:lstStyle/>
          <a:p>
            <a:r>
              <a:rPr lang="es-ES" altLang="es-ES" sz="2000" dirty="0">
                <a:latin typeface="Arial Rounded MT Bold" panose="020F0704030504030204" pitchFamily="34" charset="0"/>
              </a:rPr>
              <a:t>Día 3: Jueves</a:t>
            </a:r>
          </a:p>
        </p:txBody>
      </p:sp>
      <p:pic>
        <p:nvPicPr>
          <p:cNvPr id="8195" name="Picture 3">
            <a:extLst>
              <a:ext uri="{FF2B5EF4-FFF2-40B4-BE49-F238E27FC236}">
                <a16:creationId xmlns:a16="http://schemas.microsoft.com/office/drawing/2014/main" id="{860C4868-D38E-43B7-9E90-55E6516AB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8589" y="771172"/>
            <a:ext cx="2605915" cy="562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C7CED901-2029-40F0-AFCE-339B1C36024F}"/>
              </a:ext>
            </a:extLst>
          </p:cNvPr>
          <p:cNvSpPr txBox="1"/>
          <p:nvPr/>
        </p:nvSpPr>
        <p:spPr>
          <a:xfrm>
            <a:off x="4028661" y="1028343"/>
            <a:ext cx="7580243" cy="4801314"/>
          </a:xfrm>
          <a:prstGeom prst="rect">
            <a:avLst/>
          </a:prstGeom>
          <a:noFill/>
        </p:spPr>
        <p:txBody>
          <a:bodyPr wrap="square" numCol="1" rtlCol="0">
            <a:spAutoFit/>
          </a:bodyPr>
          <a:lstStyle/>
          <a:p>
            <a:r>
              <a:rPr lang="es-MX" altLang="es-MX" b="1" dirty="0"/>
              <a:t>Lo que se pudo observar en la clase del día 3 fue que la comunicación que tiene la educadora con los padres, incluso la comunicación que tiene con los alumnos es muy buena, ya que los padres de familia fueron muy accesibles al momento en que se realizaron las actividades y por tal motivo las actividades pudieron lograrse efectivamente logrando que los aprendizajes esperados que pretendían que los niños obtuvieran su conocimiento.</a:t>
            </a:r>
          </a:p>
          <a:p>
            <a:endParaRPr lang="es-MX" altLang="es-MX" b="1" dirty="0"/>
          </a:p>
          <a:p>
            <a:r>
              <a:rPr lang="es-MX" altLang="es-MX" b="1" dirty="0"/>
              <a:t>El Jardín de niños se encuentra ubicado en una colonia al sur de la ciudad, con un contexto urbano, que lo rodea familias de clase media, por lo que se observa en las imágenes consultadas en internet, nos podemos dar cuenta que el jardín se encuentra en buenas condiciones, cuenta con áreas verdes, área de juegos, salones de clases y salones para clases extracurriculares, tiene una cantidad adecuada en construcción y que los niños puedan desenvolverse adecuadamente, también cuenta con aula administrativa que es donde los directivos administran a los docentes y las actividades en las cuales los padres de familia se involucran.</a:t>
            </a:r>
            <a:endParaRPr lang="es-ES" altLang="es-ES" b="1" dirty="0"/>
          </a:p>
          <a:p>
            <a:endParaRPr lang="es-ES" altLang="es-ES" b="1" dirty="0"/>
          </a:p>
        </p:txBody>
      </p:sp>
    </p:spTree>
    <p:extLst>
      <p:ext uri="{BB962C8B-B14F-4D97-AF65-F5344CB8AC3E}">
        <p14:creationId xmlns:p14="http://schemas.microsoft.com/office/powerpoint/2010/main" val="148236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4EC6E7-83A9-42AD-AB81-D4735EEDC7F0}"/>
              </a:ext>
            </a:extLst>
          </p:cNvPr>
          <p:cNvSpPr/>
          <p:nvPr/>
        </p:nvSpPr>
        <p:spPr>
          <a:xfrm>
            <a:off x="0" y="0"/>
            <a:ext cx="1027043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3" name="Tabla 2">
            <a:extLst>
              <a:ext uri="{FF2B5EF4-FFF2-40B4-BE49-F238E27FC236}">
                <a16:creationId xmlns:a16="http://schemas.microsoft.com/office/drawing/2014/main" id="{71632E26-D2F5-469D-BC19-77E3550A5234}"/>
              </a:ext>
            </a:extLst>
          </p:cNvPr>
          <p:cNvGraphicFramePr>
            <a:graphicFrameLocks noGrp="1"/>
          </p:cNvGraphicFramePr>
          <p:nvPr>
            <p:extLst>
              <p:ext uri="{D42A27DB-BD31-4B8C-83A1-F6EECF244321}">
                <p14:modId xmlns:p14="http://schemas.microsoft.com/office/powerpoint/2010/main" val="2181089346"/>
              </p:ext>
            </p:extLst>
          </p:nvPr>
        </p:nvGraphicFramePr>
        <p:xfrm>
          <a:off x="691182" y="955674"/>
          <a:ext cx="8888069" cy="4946651"/>
        </p:xfrm>
        <a:graphic>
          <a:graphicData uri="http://schemas.openxmlformats.org/drawingml/2006/table">
            <a:tbl>
              <a:tblPr firstRow="1" firstCol="1" bandRow="1">
                <a:tableStyleId>{8799B23B-EC83-4686-B30A-512413B5E67A}</a:tableStyleId>
              </a:tblPr>
              <a:tblGrid>
                <a:gridCol w="2222605">
                  <a:extLst>
                    <a:ext uri="{9D8B030D-6E8A-4147-A177-3AD203B41FA5}">
                      <a16:colId xmlns:a16="http://schemas.microsoft.com/office/drawing/2014/main" val="149316189"/>
                    </a:ext>
                  </a:extLst>
                </a:gridCol>
                <a:gridCol w="2221821">
                  <a:extLst>
                    <a:ext uri="{9D8B030D-6E8A-4147-A177-3AD203B41FA5}">
                      <a16:colId xmlns:a16="http://schemas.microsoft.com/office/drawing/2014/main" val="3340590282"/>
                    </a:ext>
                  </a:extLst>
                </a:gridCol>
                <a:gridCol w="4443643">
                  <a:extLst>
                    <a:ext uri="{9D8B030D-6E8A-4147-A177-3AD203B41FA5}">
                      <a16:colId xmlns:a16="http://schemas.microsoft.com/office/drawing/2014/main" val="1781900991"/>
                    </a:ext>
                  </a:extLst>
                </a:gridCol>
              </a:tblGrid>
              <a:tr h="0">
                <a:tc gridSpan="3">
                  <a:txBody>
                    <a:bodyPr/>
                    <a:lstStyle/>
                    <a:p>
                      <a:pPr algn="ctr">
                        <a:lnSpc>
                          <a:spcPct val="107000"/>
                        </a:lnSpc>
                        <a:spcAft>
                          <a:spcPts val="800"/>
                        </a:spcAft>
                      </a:pPr>
                      <a:r>
                        <a:rPr lang="es-ES" altLang="es-ES" sz="1600" dirty="0">
                          <a:effectLst/>
                        </a:rPr>
                        <a:t>Secuencia didáctica </a:t>
                      </a:r>
                      <a:endParaRPr lang="es-ES" alt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2645675839"/>
                  </a:ext>
                </a:extLst>
              </a:tr>
              <a:tr h="614680">
                <a:tc rowSpan="2">
                  <a:txBody>
                    <a:bodyPr/>
                    <a:lstStyle/>
                    <a:p>
                      <a:pPr algn="ctr">
                        <a:lnSpc>
                          <a:spcPct val="107000"/>
                        </a:lnSpc>
                        <a:spcAft>
                          <a:spcPts val="800"/>
                        </a:spcAft>
                      </a:pPr>
                      <a:r>
                        <a:rPr lang="es-ES" altLang="es-ES" sz="1600" dirty="0">
                          <a:effectLst/>
                        </a:rPr>
                        <a:t>Campo de formación académica</a:t>
                      </a:r>
                    </a:p>
                    <a:p>
                      <a:pPr algn="ctr">
                        <a:lnSpc>
                          <a:spcPct val="107000"/>
                        </a:lnSpc>
                        <a:spcAft>
                          <a:spcPts val="800"/>
                        </a:spcAft>
                      </a:pPr>
                      <a:r>
                        <a:rPr lang="es-ES" altLang="es-ES" sz="1600" dirty="0">
                          <a:effectLst/>
                        </a:rPr>
                        <a:t>Exploración y comprensión del mundo natural y social</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altLang="es-ES" sz="1600">
                          <a:effectLst/>
                        </a:rPr>
                        <a:t> </a:t>
                      </a:r>
                    </a:p>
                    <a:p>
                      <a:pPr algn="ctr">
                        <a:lnSpc>
                          <a:spcPct val="107000"/>
                        </a:lnSpc>
                        <a:spcAft>
                          <a:spcPts val="800"/>
                        </a:spcAft>
                      </a:pPr>
                      <a:r>
                        <a:rPr lang="es-ES" altLang="es-ES" sz="1600">
                          <a:effectLst/>
                        </a:rPr>
                        <a:t>Organizador curricular 1</a:t>
                      </a:r>
                    </a:p>
                    <a:p>
                      <a:pPr algn="ctr">
                        <a:lnSpc>
                          <a:spcPct val="107000"/>
                        </a:lnSpc>
                        <a:spcAft>
                          <a:spcPts val="800"/>
                        </a:spcAft>
                      </a:pPr>
                      <a:r>
                        <a:rPr lang="es-ES" altLang="es-ES" sz="1600">
                          <a:effectLst/>
                        </a:rPr>
                        <a:t>Mundo natural</a:t>
                      </a:r>
                      <a:endParaRPr lang="es-ES" alt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s-ES" altLang="es-ES" sz="1600">
                          <a:effectLst/>
                        </a:rPr>
                        <a:t>Aprendizaje esperado</a:t>
                      </a:r>
                    </a:p>
                    <a:p>
                      <a:pPr marL="342900" lvl="0" indent="-342900" algn="just">
                        <a:lnSpc>
                          <a:spcPct val="150000"/>
                        </a:lnSpc>
                        <a:spcAft>
                          <a:spcPts val="800"/>
                        </a:spcAft>
                        <a:buFont typeface="Symbol" panose="05050102010706020507" pitchFamily="18" charset="2"/>
                        <a:buChar char=""/>
                        <a:tabLst>
                          <a:tab pos="1339850" algn="l"/>
                        </a:tabLst>
                      </a:pPr>
                      <a:r>
                        <a:rPr lang="es-ES" altLang="es-ES" sz="1600">
                          <a:effectLst/>
                        </a:rPr>
                        <a:t>Experimenta con objetos y materiales para poner a prueba ideas y supuestos </a:t>
                      </a:r>
                    </a:p>
                    <a:p>
                      <a:pPr>
                        <a:lnSpc>
                          <a:spcPct val="107000"/>
                        </a:lnSpc>
                        <a:spcAft>
                          <a:spcPts val="800"/>
                        </a:spcAft>
                      </a:pPr>
                      <a:r>
                        <a:rPr lang="es-ES" altLang="es-ES" sz="1600">
                          <a:effectLst/>
                        </a:rPr>
                        <a:t> </a:t>
                      </a:r>
                      <a:endParaRPr lang="es-ES" alt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760685"/>
                  </a:ext>
                </a:extLst>
              </a:tr>
              <a:tr h="0">
                <a:tc vMerge="1">
                  <a:txBody>
                    <a:bodyPr/>
                    <a:lstStyle/>
                    <a:p>
                      <a:endParaRPr lang="es-ES" altLang="es-ES"/>
                    </a:p>
                  </a:txBody>
                  <a:tcPr/>
                </a:tc>
                <a:tc>
                  <a:txBody>
                    <a:bodyPr/>
                    <a:lstStyle/>
                    <a:p>
                      <a:pPr algn="ctr">
                        <a:lnSpc>
                          <a:spcPct val="107000"/>
                        </a:lnSpc>
                        <a:spcAft>
                          <a:spcPts val="800"/>
                        </a:spcAft>
                      </a:pPr>
                      <a:r>
                        <a:rPr lang="es-ES" altLang="es-ES" sz="1600" dirty="0">
                          <a:effectLst/>
                        </a:rPr>
                        <a:t>Organizador curricular 2</a:t>
                      </a:r>
                    </a:p>
                    <a:p>
                      <a:pPr algn="ctr">
                        <a:lnSpc>
                          <a:spcPct val="150000"/>
                        </a:lnSpc>
                        <a:spcAft>
                          <a:spcPts val="800"/>
                        </a:spcAft>
                        <a:tabLst>
                          <a:tab pos="1339850" algn="l"/>
                        </a:tabLst>
                      </a:pPr>
                      <a:r>
                        <a:rPr lang="es-ES" altLang="es-ES" sz="1600" dirty="0">
                          <a:effectLst/>
                        </a:rPr>
                        <a:t>Exploración de la naturaleza</a:t>
                      </a:r>
                    </a:p>
                    <a:p>
                      <a:pPr algn="ctr">
                        <a:lnSpc>
                          <a:spcPct val="107000"/>
                        </a:lnSpc>
                        <a:spcAft>
                          <a:spcPts val="800"/>
                        </a:spcAft>
                      </a:pPr>
                      <a:r>
                        <a:rPr lang="es-ES" altLang="es-ES" sz="16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ltLang="es-ES"/>
                    </a:p>
                  </a:txBody>
                  <a:tcPr/>
                </a:tc>
                <a:extLst>
                  <a:ext uri="{0D108BD9-81ED-4DB2-BD59-A6C34878D82A}">
                    <a16:rowId xmlns:a16="http://schemas.microsoft.com/office/drawing/2014/main" val="3238206052"/>
                  </a:ext>
                </a:extLst>
              </a:tr>
              <a:tr h="0">
                <a:tc gridSpan="3">
                  <a:txBody>
                    <a:bodyPr/>
                    <a:lstStyle/>
                    <a:p>
                      <a:pPr>
                        <a:lnSpc>
                          <a:spcPct val="107000"/>
                        </a:lnSpc>
                        <a:spcAft>
                          <a:spcPts val="800"/>
                        </a:spcAft>
                      </a:pPr>
                      <a:r>
                        <a:rPr lang="es-ES" altLang="es-ES" sz="1600" dirty="0">
                          <a:effectLst/>
                        </a:rPr>
                        <a:t>Materiales:</a:t>
                      </a:r>
                    </a:p>
                    <a:p>
                      <a:pPr algn="just">
                        <a:lnSpc>
                          <a:spcPct val="150000"/>
                        </a:lnSpc>
                        <a:spcAft>
                          <a:spcPts val="800"/>
                        </a:spcAft>
                      </a:pPr>
                      <a:r>
                        <a:rPr lang="es-ES" altLang="es-ES" sz="1600" dirty="0">
                          <a:effectLst/>
                        </a:rPr>
                        <a:t>Un limón, un cuchillo (se usará con ayuda de un adulto), bicarbonato, un vaso pequeño, un plato pequeño y con poca profundidad (de preferencia transparente), una cuchara pequeña.</a:t>
                      </a:r>
                    </a:p>
                    <a:p>
                      <a:pPr algn="just">
                        <a:lnSpc>
                          <a:spcPct val="150000"/>
                        </a:lnSpc>
                        <a:spcAft>
                          <a:spcPts val="800"/>
                        </a:spcAft>
                        <a:tabLst>
                          <a:tab pos="1339850" algn="l"/>
                        </a:tabLst>
                      </a:pPr>
                      <a:r>
                        <a:rPr lang="es-ES" altLang="es-ES" sz="1600" dirty="0">
                          <a:effectLst/>
                        </a:rPr>
                        <a:t>2 vasos medianos transparentes, agua, aceite, sal, 2 cucharas, jabón líquido para trastes, la parte superior de una botella de plástico, un calcetín, un </a:t>
                      </a:r>
                      <a:r>
                        <a:rPr lang="es-ES" altLang="es-ES" sz="1600" dirty="0" err="1">
                          <a:effectLst/>
                        </a:rPr>
                        <a:t>bold</a:t>
                      </a:r>
                      <a:r>
                        <a:rPr lang="es-ES" altLang="es-ES" sz="1600" dirty="0">
                          <a:effectLst/>
                        </a:rPr>
                        <a:t> o plato con poca profundidad</a:t>
                      </a:r>
                    </a:p>
                    <a:p>
                      <a:pPr>
                        <a:lnSpc>
                          <a:spcPct val="107000"/>
                        </a:lnSpc>
                        <a:spcAft>
                          <a:spcPts val="800"/>
                        </a:spcAft>
                      </a:pPr>
                      <a:r>
                        <a:rPr lang="es-ES" altLang="es-ES" sz="16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3398883982"/>
                  </a:ext>
                </a:extLst>
              </a:tr>
            </a:tbl>
          </a:graphicData>
        </a:graphic>
      </p:graphicFrame>
    </p:spTree>
    <p:extLst>
      <p:ext uri="{BB962C8B-B14F-4D97-AF65-F5344CB8AC3E}">
        <p14:creationId xmlns:p14="http://schemas.microsoft.com/office/powerpoint/2010/main" val="84304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D84B536-70D0-4471-8257-50DE08AF5D3A}"/>
              </a:ext>
            </a:extLst>
          </p:cNvPr>
          <p:cNvSpPr/>
          <p:nvPr/>
        </p:nvSpPr>
        <p:spPr>
          <a:xfrm>
            <a:off x="0" y="0"/>
            <a:ext cx="1019092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3" name="Tabla 2">
            <a:extLst>
              <a:ext uri="{FF2B5EF4-FFF2-40B4-BE49-F238E27FC236}">
                <a16:creationId xmlns:a16="http://schemas.microsoft.com/office/drawing/2014/main" id="{2930688B-9ABD-4358-BFA4-7ADAC841EC10}"/>
              </a:ext>
            </a:extLst>
          </p:cNvPr>
          <p:cNvGraphicFramePr>
            <a:graphicFrameLocks noGrp="1"/>
          </p:cNvGraphicFramePr>
          <p:nvPr>
            <p:extLst>
              <p:ext uri="{D42A27DB-BD31-4B8C-83A1-F6EECF244321}">
                <p14:modId xmlns:p14="http://schemas.microsoft.com/office/powerpoint/2010/main" val="2127379139"/>
              </p:ext>
            </p:extLst>
          </p:nvPr>
        </p:nvGraphicFramePr>
        <p:xfrm>
          <a:off x="278296" y="385318"/>
          <a:ext cx="9634330" cy="6087364"/>
        </p:xfrm>
        <a:graphic>
          <a:graphicData uri="http://schemas.openxmlformats.org/drawingml/2006/table">
            <a:tbl>
              <a:tblPr firstRow="1" firstCol="1" bandRow="1">
                <a:tableStyleId>{8799B23B-EC83-4686-B30A-512413B5E67A}</a:tableStyleId>
              </a:tblPr>
              <a:tblGrid>
                <a:gridCol w="9634330">
                  <a:extLst>
                    <a:ext uri="{9D8B030D-6E8A-4147-A177-3AD203B41FA5}">
                      <a16:colId xmlns:a16="http://schemas.microsoft.com/office/drawing/2014/main" val="1358561759"/>
                    </a:ext>
                  </a:extLst>
                </a:gridCol>
              </a:tblGrid>
              <a:tr h="126969">
                <a:tc>
                  <a:txBody>
                    <a:bodyPr/>
                    <a:lstStyle/>
                    <a:p>
                      <a:pPr algn="ctr">
                        <a:lnSpc>
                          <a:spcPct val="107000"/>
                        </a:lnSpc>
                        <a:spcAft>
                          <a:spcPts val="800"/>
                        </a:spcAft>
                      </a:pPr>
                      <a:r>
                        <a:rPr lang="es-ES" altLang="es-ES" sz="1300" dirty="0">
                          <a:effectLst/>
                        </a:rPr>
                        <a:t>Actividad</a:t>
                      </a:r>
                      <a:endParaRPr lang="es-ES" alt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6547" marR="46547" marT="0" marB="0"/>
                </a:tc>
                <a:extLst>
                  <a:ext uri="{0D108BD9-81ED-4DB2-BD59-A6C34878D82A}">
                    <a16:rowId xmlns:a16="http://schemas.microsoft.com/office/drawing/2014/main" val="4146705435"/>
                  </a:ext>
                </a:extLst>
              </a:tr>
              <a:tr h="1956167">
                <a:tc>
                  <a:txBody>
                    <a:bodyPr/>
                    <a:lstStyle/>
                    <a:p>
                      <a:pPr>
                        <a:lnSpc>
                          <a:spcPct val="107000"/>
                        </a:lnSpc>
                        <a:spcAft>
                          <a:spcPts val="800"/>
                        </a:spcAft>
                      </a:pPr>
                      <a:r>
                        <a:rPr lang="es-ES" altLang="es-ES" sz="1300" dirty="0">
                          <a:effectLst/>
                        </a:rPr>
                        <a:t> Inicio:</a:t>
                      </a:r>
                    </a:p>
                    <a:p>
                      <a:pPr algn="just">
                        <a:lnSpc>
                          <a:spcPct val="150000"/>
                        </a:lnSpc>
                        <a:spcAft>
                          <a:spcPts val="800"/>
                        </a:spcAft>
                      </a:pPr>
                      <a:r>
                        <a:rPr lang="es-ES" altLang="es-ES" sz="1300" b="0" dirty="0">
                          <a:effectLst/>
                        </a:rPr>
                        <a:t>Se iniciará cuestionando si saben que es un experimento, si han realizado algunos experimentos y cuales han realizado. Previo a la videollamada deberán tener a la mano los siguientes materiales para el primer experimento:</a:t>
                      </a:r>
                    </a:p>
                    <a:p>
                      <a:pPr algn="just">
                        <a:lnSpc>
                          <a:spcPct val="150000"/>
                        </a:lnSpc>
                        <a:spcAft>
                          <a:spcPts val="800"/>
                        </a:spcAft>
                      </a:pPr>
                      <a:r>
                        <a:rPr lang="es-ES" altLang="es-ES" sz="1300" b="0" dirty="0">
                          <a:effectLst/>
                        </a:rPr>
                        <a:t>Un limón, un cuchillo (se usará con ayuda de un adulto), bicarbonato, un vaso pequeño, un plato pequeño y con poca profundidad (de preferencia transparente), una cuchara pequeña. Se pedirá primero que con ayuda de un adulto corten una parte pequeña del limón, exprimir un poco el limón en el vaso, colocar el limón en el plato, colocar dentro del limón la mitad de una cucharadita de bicarbonato, se cuestionara sobre que creen que pasara al regresar el jugo de limón adentro del limón ahora que ya tiene el bicarbonato, observar lo que sucede y escuchar el por qué creen ellos que sucedió, después escucharan la explicación al experimento que se realizó.</a:t>
                      </a:r>
                    </a:p>
                    <a:p>
                      <a:pPr algn="just">
                        <a:lnSpc>
                          <a:spcPct val="107000"/>
                        </a:lnSpc>
                        <a:spcAft>
                          <a:spcPts val="800"/>
                        </a:spcAft>
                      </a:pPr>
                      <a:r>
                        <a:rPr lang="es-ES" altLang="es-ES" sz="1300" dirty="0">
                          <a:effectLst/>
                        </a:rPr>
                        <a:t> </a:t>
                      </a:r>
                      <a:endParaRPr lang="es-ES" alt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6547" marR="46547" marT="0" marB="0"/>
                </a:tc>
                <a:extLst>
                  <a:ext uri="{0D108BD9-81ED-4DB2-BD59-A6C34878D82A}">
                    <a16:rowId xmlns:a16="http://schemas.microsoft.com/office/drawing/2014/main" val="3443539735"/>
                  </a:ext>
                </a:extLst>
              </a:tr>
              <a:tr h="1125740">
                <a:tc>
                  <a:txBody>
                    <a:bodyPr/>
                    <a:lstStyle/>
                    <a:p>
                      <a:pPr>
                        <a:lnSpc>
                          <a:spcPct val="107000"/>
                        </a:lnSpc>
                        <a:spcAft>
                          <a:spcPts val="800"/>
                        </a:spcAft>
                      </a:pPr>
                      <a:r>
                        <a:rPr lang="es-ES" altLang="es-ES" sz="1300" dirty="0">
                          <a:effectLst/>
                        </a:rPr>
                        <a:t>Desarrollo:</a:t>
                      </a:r>
                    </a:p>
                    <a:p>
                      <a:pPr>
                        <a:lnSpc>
                          <a:spcPct val="107000"/>
                        </a:lnSpc>
                        <a:spcAft>
                          <a:spcPts val="800"/>
                        </a:spcAft>
                        <a:tabLst>
                          <a:tab pos="5943600" algn="l"/>
                        </a:tabLst>
                      </a:pPr>
                      <a:r>
                        <a:rPr lang="es-ES" altLang="es-ES" sz="1300" b="0" dirty="0">
                          <a:effectLst/>
                        </a:rPr>
                        <a:t>Se cuestionará si ellos saben que pasa al mezclar algunos de estos ingredientes. Primero se pedirá que en un vaso coloquen agua a la mitad del vaso, después colocaran 10 cucharaditas de aceite, lo mezclaran y observaran que es lo que pasa. Después se pedirá que en otro vaso coloquen agua a la mitad del vaso, 10 cucharadas de aceite y 6 cucharadas de sal, se mezclara y observaran que es lo que pasa. Después en el </a:t>
                      </a:r>
                      <a:r>
                        <a:rPr lang="es-ES" altLang="es-ES" sz="1300" b="0" dirty="0" err="1">
                          <a:effectLst/>
                        </a:rPr>
                        <a:t>bold</a:t>
                      </a:r>
                      <a:r>
                        <a:rPr lang="es-ES" altLang="es-ES" sz="1300" b="0" dirty="0">
                          <a:effectLst/>
                        </a:rPr>
                        <a:t> o plato colocaran agua y jabón líquido, se mezclará y observaran que es lo que pasa. Se comentará que es lo que pasó al mezclar cada uno en los vasos distintos y porque creen que sucede, escucharan la explicación del por qué se separan algunos de los ingredientes que se utilizaron.</a:t>
                      </a:r>
                      <a:endParaRPr lang="es-ES" altLang="es-E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47" marR="46547" marT="0" marB="0"/>
                </a:tc>
                <a:extLst>
                  <a:ext uri="{0D108BD9-81ED-4DB2-BD59-A6C34878D82A}">
                    <a16:rowId xmlns:a16="http://schemas.microsoft.com/office/drawing/2014/main" val="2458351087"/>
                  </a:ext>
                </a:extLst>
              </a:tr>
              <a:tr h="1142462">
                <a:tc>
                  <a:txBody>
                    <a:bodyPr/>
                    <a:lstStyle/>
                    <a:p>
                      <a:pPr>
                        <a:lnSpc>
                          <a:spcPct val="107000"/>
                        </a:lnSpc>
                        <a:spcAft>
                          <a:spcPts val="800"/>
                        </a:spcAft>
                      </a:pPr>
                      <a:r>
                        <a:rPr lang="es-ES" altLang="es-ES" sz="1300" dirty="0">
                          <a:effectLst/>
                        </a:rPr>
                        <a:t>Cierre:</a:t>
                      </a:r>
                    </a:p>
                    <a:p>
                      <a:pPr algn="just">
                        <a:lnSpc>
                          <a:spcPct val="150000"/>
                        </a:lnSpc>
                        <a:spcAft>
                          <a:spcPts val="800"/>
                        </a:spcAft>
                        <a:tabLst>
                          <a:tab pos="1339850" algn="l"/>
                        </a:tabLst>
                      </a:pPr>
                      <a:r>
                        <a:rPr lang="es-ES" altLang="es-ES" sz="1300" b="0" dirty="0">
                          <a:effectLst/>
                        </a:rPr>
                        <a:t>Al final se utilizará el </a:t>
                      </a:r>
                      <a:r>
                        <a:rPr lang="es-ES" altLang="es-ES" sz="1300" b="0" dirty="0" err="1">
                          <a:effectLst/>
                        </a:rPr>
                        <a:t>bold</a:t>
                      </a:r>
                      <a:r>
                        <a:rPr lang="es-ES" altLang="es-ES" sz="1300" b="0" dirty="0">
                          <a:effectLst/>
                        </a:rPr>
                        <a:t> o plato con el agua y el jabón, se pedirá que con la parte de la botella que se tiene colocar el calcetín por la parte que tiene el cuello más ancho, ponerlo en el </a:t>
                      </a:r>
                      <a:r>
                        <a:rPr lang="es-ES" altLang="es-ES" sz="1300" b="0" dirty="0" err="1">
                          <a:effectLst/>
                        </a:rPr>
                        <a:t>bold</a:t>
                      </a:r>
                      <a:r>
                        <a:rPr lang="es-ES" altLang="es-ES" sz="1300" b="0" dirty="0">
                          <a:effectLst/>
                        </a:rPr>
                        <a:t> o plato con agua y jabón, sacarlo del plato y soplar por el otro lado de la botella para crear un gusano de espuma. Al final comentaran cual experimento les gustó más y porque, y que fue lo que aprendieron de estos experimentos</a:t>
                      </a:r>
                    </a:p>
                    <a:p>
                      <a:pPr>
                        <a:lnSpc>
                          <a:spcPct val="107000"/>
                        </a:lnSpc>
                        <a:spcAft>
                          <a:spcPts val="800"/>
                        </a:spcAft>
                      </a:pPr>
                      <a:r>
                        <a:rPr lang="es-ES" altLang="es-ES" sz="1300" dirty="0">
                          <a:effectLst/>
                        </a:rPr>
                        <a:t> </a:t>
                      </a:r>
                      <a:endParaRPr lang="es-ES" alt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6547" marR="46547" marT="0" marB="0"/>
                </a:tc>
                <a:extLst>
                  <a:ext uri="{0D108BD9-81ED-4DB2-BD59-A6C34878D82A}">
                    <a16:rowId xmlns:a16="http://schemas.microsoft.com/office/drawing/2014/main" val="3075789670"/>
                  </a:ext>
                </a:extLst>
              </a:tr>
            </a:tbl>
          </a:graphicData>
        </a:graphic>
      </p:graphicFrame>
    </p:spTree>
    <p:extLst>
      <p:ext uri="{BB962C8B-B14F-4D97-AF65-F5344CB8AC3E}">
        <p14:creationId xmlns:p14="http://schemas.microsoft.com/office/powerpoint/2010/main" val="37374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4C048EC-4ABA-4559-96C1-2A949D3734A6}"/>
              </a:ext>
            </a:extLst>
          </p:cNvPr>
          <p:cNvSpPr/>
          <p:nvPr/>
        </p:nvSpPr>
        <p:spPr>
          <a:xfrm>
            <a:off x="0" y="0"/>
            <a:ext cx="718267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3" name="Rectángulo 2">
            <a:extLst>
              <a:ext uri="{FF2B5EF4-FFF2-40B4-BE49-F238E27FC236}">
                <a16:creationId xmlns:a16="http://schemas.microsoft.com/office/drawing/2014/main" id="{D47D8214-7BEA-4360-8C98-1465B21A493E}"/>
              </a:ext>
            </a:extLst>
          </p:cNvPr>
          <p:cNvSpPr/>
          <p:nvPr/>
        </p:nvSpPr>
        <p:spPr>
          <a:xfrm>
            <a:off x="7182678" y="0"/>
            <a:ext cx="2093844" cy="685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12" name="CuadroTexto 11">
            <a:extLst>
              <a:ext uri="{FF2B5EF4-FFF2-40B4-BE49-F238E27FC236}">
                <a16:creationId xmlns:a16="http://schemas.microsoft.com/office/drawing/2014/main" id="{CBD6481F-6874-4CD5-A444-541802309855}"/>
              </a:ext>
            </a:extLst>
          </p:cNvPr>
          <p:cNvSpPr txBox="1"/>
          <p:nvPr/>
        </p:nvSpPr>
        <p:spPr>
          <a:xfrm>
            <a:off x="477078" y="2151728"/>
            <a:ext cx="6188765" cy="3970318"/>
          </a:xfrm>
          <a:prstGeom prst="rect">
            <a:avLst/>
          </a:prstGeom>
          <a:noFill/>
        </p:spPr>
        <p:txBody>
          <a:bodyPr wrap="square" numCol="1" rtlCol="0">
            <a:spAutoFit/>
          </a:bodyPr>
          <a:lstStyle/>
          <a:p>
            <a:pPr algn="just"/>
            <a:r>
              <a:rPr lang="es-ES" altLang="es-ES" dirty="0"/>
              <a:t>La observación forma parte esencial del trayecto formativo que todo futuro docente debe desarrollar, es decir, es una herramienta que ayuda a conocer lo que pasa en su contexto y autoevaluar la práctica educativa, ésta es una actividad dinámica, reflexiva, que comprende las situaciones ocurridas tato en la escuela como en el aula principalmente a través de la interacción entre maestro y alumnos.</a:t>
            </a:r>
          </a:p>
          <a:p>
            <a:pPr algn="just"/>
            <a:r>
              <a:rPr lang="es-ES" altLang="es-ES" dirty="0"/>
              <a:t>Sin duda, un buen maestro debe saber todo lo que pasa en su contexto escolar, esto le permitirá analizarlas situaciones que afectan el proceso enseñanza-aprendizaje y al mismo tiempo, le brindará elementos para comprender las funciones que debe desempeñar, así como también las acciones a realizar por cada uno de los involucrados en el sistema educativo con el fin de favorecer el aprendizaje.</a:t>
            </a:r>
          </a:p>
        </p:txBody>
      </p:sp>
      <p:sp>
        <p:nvSpPr>
          <p:cNvPr id="13" name="CuadroTexto 12">
            <a:extLst>
              <a:ext uri="{FF2B5EF4-FFF2-40B4-BE49-F238E27FC236}">
                <a16:creationId xmlns:a16="http://schemas.microsoft.com/office/drawing/2014/main" id="{C774954B-DE62-49B3-8C8A-ABB4BE6C63C4}"/>
              </a:ext>
            </a:extLst>
          </p:cNvPr>
          <p:cNvSpPr txBox="1"/>
          <p:nvPr/>
        </p:nvSpPr>
        <p:spPr>
          <a:xfrm>
            <a:off x="695738" y="383367"/>
            <a:ext cx="5751444" cy="1384995"/>
          </a:xfrm>
          <a:prstGeom prst="rect">
            <a:avLst/>
          </a:prstGeom>
          <a:noFill/>
        </p:spPr>
        <p:txBody>
          <a:bodyPr wrap="square" numCol="1" rtlCol="0">
            <a:spAutoFit/>
          </a:bodyPr>
          <a:lstStyle/>
          <a:p>
            <a:pPr algn="ctr"/>
            <a:r>
              <a:rPr lang="es-ES" altLang="es-ES" sz="2800" dirty="0">
                <a:latin typeface="Arial Rounded MT Bold" panose="020F0704030504030204" pitchFamily="34" charset="0"/>
              </a:rPr>
              <a:t>La importancia de la observación en la práctica docente</a:t>
            </a:r>
          </a:p>
        </p:txBody>
      </p:sp>
      <p:pic>
        <p:nvPicPr>
          <p:cNvPr id="1028" name="Picture 4" descr="Maestro dando clases: vectores, gráfico vectorial, Maestro dando clases  imágenes vectoriales de stock | Depositphotos®">
            <a:extLst>
              <a:ext uri="{FF2B5EF4-FFF2-40B4-BE49-F238E27FC236}">
                <a16:creationId xmlns:a16="http://schemas.microsoft.com/office/drawing/2014/main" id="{9C5796FF-522E-4A74-8DF6-22E0CCC51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963282" y="1553180"/>
            <a:ext cx="3751640" cy="375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E3B126-8AE9-4A29-B118-7E75F148D184}"/>
              </a:ext>
            </a:extLst>
          </p:cNvPr>
          <p:cNvSpPr/>
          <p:nvPr/>
        </p:nvSpPr>
        <p:spPr>
          <a:xfrm>
            <a:off x="3949149" y="0"/>
            <a:ext cx="824285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3" name="Rectángulo 2">
            <a:extLst>
              <a:ext uri="{FF2B5EF4-FFF2-40B4-BE49-F238E27FC236}">
                <a16:creationId xmlns:a16="http://schemas.microsoft.com/office/drawing/2014/main" id="{AA3A85B8-CDBF-4A92-8A28-AD073474F500}"/>
              </a:ext>
            </a:extLst>
          </p:cNvPr>
          <p:cNvSpPr/>
          <p:nvPr/>
        </p:nvSpPr>
        <p:spPr>
          <a:xfrm>
            <a:off x="0" y="0"/>
            <a:ext cx="239864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4" name="CuadroTexto 3">
            <a:extLst>
              <a:ext uri="{FF2B5EF4-FFF2-40B4-BE49-F238E27FC236}">
                <a16:creationId xmlns:a16="http://schemas.microsoft.com/office/drawing/2014/main" id="{C39288F9-212A-49AD-95A1-39A277D3B446}"/>
              </a:ext>
            </a:extLst>
          </p:cNvPr>
          <p:cNvSpPr txBox="1"/>
          <p:nvPr/>
        </p:nvSpPr>
        <p:spPr>
          <a:xfrm>
            <a:off x="291998" y="628233"/>
            <a:ext cx="1819665" cy="400110"/>
          </a:xfrm>
          <a:prstGeom prst="rect">
            <a:avLst/>
          </a:prstGeom>
          <a:noFill/>
        </p:spPr>
        <p:txBody>
          <a:bodyPr wrap="none" numCol="1" rtlCol="0">
            <a:spAutoFit/>
          </a:bodyPr>
          <a:lstStyle/>
          <a:p>
            <a:r>
              <a:rPr lang="es-ES" altLang="es-ES" sz="2000" dirty="0">
                <a:latin typeface="Arial Rounded MT Bold" panose="020F0704030504030204" pitchFamily="34" charset="0"/>
              </a:rPr>
              <a:t>Día 1: Martes</a:t>
            </a:r>
          </a:p>
        </p:txBody>
      </p:sp>
      <p:sp>
        <p:nvSpPr>
          <p:cNvPr id="6" name="CuadroTexto 5">
            <a:extLst>
              <a:ext uri="{FF2B5EF4-FFF2-40B4-BE49-F238E27FC236}">
                <a16:creationId xmlns:a16="http://schemas.microsoft.com/office/drawing/2014/main" id="{F762AB80-8BEC-4F13-850A-EBCBB16AFA59}"/>
              </a:ext>
            </a:extLst>
          </p:cNvPr>
          <p:cNvSpPr txBox="1"/>
          <p:nvPr/>
        </p:nvSpPr>
        <p:spPr>
          <a:xfrm>
            <a:off x="4342044" y="1028343"/>
            <a:ext cx="7457061" cy="2831544"/>
          </a:xfrm>
          <a:prstGeom prst="rect">
            <a:avLst/>
          </a:prstGeom>
          <a:noFill/>
        </p:spPr>
        <p:txBody>
          <a:bodyPr wrap="square" numCol="1" rtlCol="0">
            <a:spAutoFit/>
          </a:bodyPr>
          <a:lstStyle/>
          <a:p>
            <a:r>
              <a:rPr lang="es-MX" altLang="es-MX" sz="2000" dirty="0"/>
              <a:t>La maestra comenzó su clase, les pregunto qué día era y los niños respondieron “Martes 1 de junio de 2021” y después inició su actividad preguntándole a los niños si tenían el material que iban a utilizar para realizar el experimento del volcán, los niños le mostraron su materia y les preguntó: ¿Qué creen que es un volcán? ¿qué hace un volcán? ¿qué tiene un volcán adentro?. Los niños comenzaron a responder, decían que los volcanes tienen lava, fuego y hacían erupción y se parecían a un triángulo</a:t>
            </a:r>
            <a:r>
              <a:rPr lang="es-MX" altLang="es-MX" dirty="0"/>
              <a:t>. </a:t>
            </a:r>
            <a:endParaRPr lang="es-ES" altLang="es-ES" dirty="0"/>
          </a:p>
          <a:p>
            <a:endParaRPr lang="es-ES" altLang="es-ES" dirty="0"/>
          </a:p>
        </p:txBody>
      </p:sp>
      <p:pic>
        <p:nvPicPr>
          <p:cNvPr id="7" name="Imagen 6">
            <a:extLst>
              <a:ext uri="{FF2B5EF4-FFF2-40B4-BE49-F238E27FC236}">
                <a16:creationId xmlns:a16="http://schemas.microsoft.com/office/drawing/2014/main" id="{A58BB8A8-9FE5-46F4-ABB2-E263F6DEDBE4}"/>
              </a:ext>
            </a:extLst>
          </p:cNvPr>
          <p:cNvPicPr/>
          <p:nvPr/>
        </p:nvPicPr>
        <p:blipFill rotWithShape="1">
          <a:blip r:embed="rId2" cstate="print">
            <a:extLst>
              <a:ext uri="{28A0092B-C50C-407E-A947-70E740481C1C}">
                <a14:useLocalDpi xmlns:a14="http://schemas.microsoft.com/office/drawing/2010/main" val="0"/>
              </a:ext>
            </a:extLst>
          </a:blip>
          <a:srcRect t="10492" b="4555"/>
          <a:stretch/>
        </p:blipFill>
        <p:spPr>
          <a:xfrm>
            <a:off x="4620340" y="3859887"/>
            <a:ext cx="6471730" cy="2831544"/>
          </a:xfrm>
          <a:prstGeom prst="rect">
            <a:avLst/>
          </a:prstGeom>
          <a:ln>
            <a:noFill/>
          </a:ln>
          <a:extLst>
            <a:ext uri="{53640926-AAD7-44D8-BBD7-CCE9431645EC}">
              <a14:shadowObscured xmlns:a14="http://schemas.microsoft.com/office/drawing/2010/main"/>
            </a:ext>
          </a:extLst>
        </p:spPr>
      </p:pic>
      <p:pic>
        <p:nvPicPr>
          <p:cNvPr id="9220" name="Picture 4" descr="Niño de dibujos animados científico haciendo experimento de volcán | Vector  Premium">
            <a:extLst>
              <a:ext uri="{FF2B5EF4-FFF2-40B4-BE49-F238E27FC236}">
                <a16:creationId xmlns:a16="http://schemas.microsoft.com/office/drawing/2014/main" id="{29130DAC-7E86-4A47-BBC3-C31B3593FB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6" b="93478" l="2077" r="89617">
                        <a14:foregroundMark x1="37220" y1="7298" x2="54313" y2="5901"/>
                        <a14:foregroundMark x1="54313" y1="5901" x2="62939" y2="21118"/>
                        <a14:foregroundMark x1="62939" y1="21118" x2="63099" y2="22826"/>
                        <a14:foregroundMark x1="46645" y1="38820" x2="51438" y2="38043"/>
                        <a14:foregroundMark x1="35942" y1="5124" x2="54153" y2="621"/>
                        <a14:foregroundMark x1="54153" y1="621" x2="57668" y2="1708"/>
                        <a14:foregroundMark x1="11502" y1="50932" x2="23642" y2="62578"/>
                        <a14:foregroundMark x1="23642" y1="62578" x2="39457" y2="66304"/>
                        <a14:foregroundMark x1="39457" y1="66304" x2="43450" y2="81522"/>
                        <a14:foregroundMark x1="43450" y1="81522" x2="57508" y2="89130"/>
                        <a14:foregroundMark x1="57508" y1="89130" x2="64377" y2="69099"/>
                        <a14:foregroundMark x1="64377" y1="69099" x2="63738" y2="52950"/>
                        <a14:foregroundMark x1="63738" y1="52950" x2="23482" y2="58540"/>
                        <a14:foregroundMark x1="23482" y1="58540" x2="14217" y2="45652"/>
                        <a14:foregroundMark x1="14217" y1="45652" x2="9744" y2="47516"/>
                        <a14:foregroundMark x1="41214" y1="67857" x2="42492" y2="51708"/>
                        <a14:foregroundMark x1="42492" y1="51708" x2="56869" y2="61180"/>
                        <a14:foregroundMark x1="56869" y1="61180" x2="56390" y2="70031"/>
                        <a14:foregroundMark x1="47923" y1="70031" x2="45687" y2="53106"/>
                        <a14:foregroundMark x1="60863" y1="52640" x2="67891" y2="56211"/>
                        <a14:foregroundMark x1="68371" y1="63043" x2="73323" y2="62578"/>
                        <a14:foregroundMark x1="71885" y1="60559" x2="71885" y2="60559"/>
                        <a14:foregroundMark x1="74121" y1="62578" x2="61182" y2="51863"/>
                        <a14:foregroundMark x1="61182" y1="51863" x2="44888" y2="50621"/>
                        <a14:foregroundMark x1="44888" y1="50621" x2="32907" y2="57919"/>
                        <a14:foregroundMark x1="37220" y1="62578" x2="37380" y2="79658"/>
                        <a14:foregroundMark x1="37380" y1="79658" x2="48722" y2="91149"/>
                        <a14:foregroundMark x1="48722" y1="91149" x2="66294" y2="90217"/>
                        <a14:foregroundMark x1="66294" y1="90217" x2="64856" y2="72205"/>
                        <a14:foregroundMark x1="38658" y1="57453" x2="48403" y2="36801"/>
                        <a14:foregroundMark x1="64856" y1="52329" x2="72364" y2="59161"/>
                        <a14:foregroundMark x1="55112" y1="48758" x2="65815" y2="51398"/>
                        <a14:foregroundMark x1="33227" y1="55280" x2="44888" y2="46739"/>
                        <a14:foregroundMark x1="26198" y1="66149" x2="35463" y2="58696"/>
                        <a14:foregroundMark x1="40415" y1="56677" x2="38658" y2="79969"/>
                        <a14:foregroundMark x1="43930" y1="62578" x2="43930" y2="73447"/>
                        <a14:foregroundMark x1="51118" y1="60870" x2="51118" y2="68323"/>
                        <a14:foregroundMark x1="54153" y1="60559" x2="54153" y2="66615"/>
                        <a14:foregroundMark x1="59904" y1="63043" x2="61342" y2="72205"/>
                        <a14:foregroundMark x1="65335" y1="64752" x2="63099" y2="49068"/>
                        <a14:foregroundMark x1="63099" y1="49068" x2="58147" y2="47516"/>
                        <a14:foregroundMark x1="67891" y1="62578" x2="67891" y2="62578"/>
                        <a14:foregroundMark x1="65815" y1="66149" x2="72843" y2="64441"/>
                        <a14:foregroundMark x1="17252" y1="60870" x2="29872" y2="70807"/>
                        <a14:foregroundMark x1="29872" y1="70807" x2="35144" y2="66149"/>
                        <a14:foregroundMark x1="2236" y1="48758" x2="7029" y2="49689"/>
                        <a14:foregroundMark x1="3035" y1="44876" x2="5751" y2="48758"/>
                        <a14:foregroundMark x1="51917" y1="60093" x2="51438" y2="63975"/>
                        <a14:foregroundMark x1="47923" y1="66149" x2="51917" y2="62267"/>
                        <a14:foregroundMark x1="33706" y1="88975" x2="68371" y2="93478"/>
                        <a14:foregroundMark x1="68371" y1="93478" x2="72843" y2="86491"/>
                      </a14:backgroundRemoval>
                    </a14:imgEffect>
                  </a14:imgLayer>
                </a14:imgProps>
              </a:ext>
              <a:ext uri="{28A0092B-C50C-407E-A947-70E740481C1C}">
                <a14:useLocalDpi xmlns:a14="http://schemas.microsoft.com/office/drawing/2010/main" val="0"/>
              </a:ext>
            </a:extLst>
          </a:blip>
          <a:srcRect/>
          <a:stretch>
            <a:fillRect/>
          </a:stretch>
        </p:blipFill>
        <p:spPr>
          <a:xfrm>
            <a:off x="452465" y="1815962"/>
            <a:ext cx="3413267" cy="351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8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E3B126-8AE9-4A29-B118-7E75F148D184}"/>
              </a:ext>
            </a:extLst>
          </p:cNvPr>
          <p:cNvSpPr/>
          <p:nvPr/>
        </p:nvSpPr>
        <p:spPr>
          <a:xfrm>
            <a:off x="3949148" y="4956312"/>
            <a:ext cx="8242852" cy="190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3" name="Rectángulo 2">
            <a:extLst>
              <a:ext uri="{FF2B5EF4-FFF2-40B4-BE49-F238E27FC236}">
                <a16:creationId xmlns:a16="http://schemas.microsoft.com/office/drawing/2014/main" id="{AA3A85B8-CDBF-4A92-8A28-AD073474F500}"/>
              </a:ext>
            </a:extLst>
          </p:cNvPr>
          <p:cNvSpPr/>
          <p:nvPr/>
        </p:nvSpPr>
        <p:spPr>
          <a:xfrm>
            <a:off x="0" y="4956312"/>
            <a:ext cx="2398643" cy="1901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sp>
        <p:nvSpPr>
          <p:cNvPr id="5" name="CuadroTexto 4">
            <a:extLst>
              <a:ext uri="{FF2B5EF4-FFF2-40B4-BE49-F238E27FC236}">
                <a16:creationId xmlns:a16="http://schemas.microsoft.com/office/drawing/2014/main" id="{AD936862-F4E3-4B06-AB96-2CE5820062DF}"/>
              </a:ext>
            </a:extLst>
          </p:cNvPr>
          <p:cNvSpPr txBox="1"/>
          <p:nvPr/>
        </p:nvSpPr>
        <p:spPr>
          <a:xfrm>
            <a:off x="397566" y="619687"/>
            <a:ext cx="6785113" cy="3416320"/>
          </a:xfrm>
          <a:prstGeom prst="rect">
            <a:avLst/>
          </a:prstGeom>
          <a:noFill/>
        </p:spPr>
        <p:txBody>
          <a:bodyPr wrap="square" numCol="1" rtlCol="0">
            <a:spAutoFit/>
          </a:bodyPr>
          <a:lstStyle/>
          <a:p>
            <a:r>
              <a:rPr lang="es-MX" altLang="es-MX" b="1" dirty="0"/>
              <a:t>La maestra les compartió un video acerca de los volcanes y los niños estaban muy atentos a lo que decía el video. En este video se observaba la ubicación de un volcán, como hacia erupción y por donde salía la lava.</a:t>
            </a:r>
            <a:endParaRPr lang="es-ES" altLang="es-ES" b="1" dirty="0"/>
          </a:p>
          <a:p>
            <a:r>
              <a:rPr lang="es-MX" altLang="es-MX" b="1" dirty="0"/>
              <a:t>Después del video se llevó a cabo la realización del experimento del volcán. Para este experimento se necesitó una botella de plástico, la punta de otra botella de plástico. jabón líquido, agua, colorante rojo, una cuchara, bicarbonato, y vinagre. </a:t>
            </a:r>
          </a:p>
          <a:p>
            <a:r>
              <a:rPr lang="es-MX" altLang="es-MX" b="1" dirty="0"/>
              <a:t>Los niños estaban muy emocionados cuando vieron la reacción que tuvieron todos los volcanes cuando iban echando el vinagre iba saliendo la espuma roja que ocasionaba el jabón. Y se emocionaron mucho</a:t>
            </a:r>
            <a:r>
              <a:rPr lang="es-MX" altLang="es-MX" dirty="0"/>
              <a:t>.</a:t>
            </a:r>
            <a:endParaRPr lang="es-ES" altLang="es-ES" sz="2000" b="1" dirty="0"/>
          </a:p>
        </p:txBody>
      </p:sp>
      <p:pic>
        <p:nvPicPr>
          <p:cNvPr id="10242" name="Picture 2" descr="Cómo hacer un Volcán | Experimentos para Niños | BuhoCo">
            <a:extLst>
              <a:ext uri="{FF2B5EF4-FFF2-40B4-BE49-F238E27FC236}">
                <a16:creationId xmlns:a16="http://schemas.microsoft.com/office/drawing/2014/main" id="{00A43CE6-A78B-4401-914C-6DF7F5A43B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667" l="9135" r="89904">
                        <a14:foregroundMark x1="30048" y1="59000" x2="25000" y2="77000"/>
                        <a14:foregroundMark x1="25000" y1="77000" x2="30529" y2="93667"/>
                        <a14:foregroundMark x1="30529" y1="93667" x2="37981" y2="76333"/>
                        <a14:foregroundMark x1="37981" y1="76333" x2="29327" y2="66333"/>
                        <a14:foregroundMark x1="63702" y1="63667" x2="64423" y2="83667"/>
                        <a14:foregroundMark x1="64423" y1="83667" x2="74038" y2="72667"/>
                        <a14:foregroundMark x1="74038" y1="72667" x2="64663" y2="67667"/>
                        <a14:foregroundMark x1="66827" y1="48333" x2="66827" y2="48333"/>
                        <a14:foregroundMark x1="64663" y1="40000" x2="68029" y2="56000"/>
                        <a14:foregroundMark x1="68029" y1="56000" x2="68029" y2="56667"/>
                        <a14:foregroundMark x1="32212" y1="29667" x2="30288" y2="36333"/>
                        <a14:foregroundMark x1="32212" y1="24333" x2="34375" y2="35667"/>
                        <a14:foregroundMark x1="9615" y1="28667" x2="9135" y2="33000"/>
                      </a14:backgroundRemoval>
                    </a14:imgEffect>
                  </a14:imgLayer>
                </a14:imgProps>
              </a:ext>
              <a:ext uri="{28A0092B-C50C-407E-A947-70E740481C1C}">
                <a14:useLocalDpi xmlns:a14="http://schemas.microsoft.com/office/drawing/2010/main" val="0"/>
              </a:ext>
            </a:extLst>
          </a:blip>
          <a:srcRect/>
          <a:stretch>
            <a:fillRect/>
          </a:stretch>
        </p:blipFill>
        <p:spPr>
          <a:xfrm>
            <a:off x="7481543" y="765245"/>
            <a:ext cx="4505048" cy="324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4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947E7D-AF8A-4F4F-BEB2-8BCA4262F368}"/>
              </a:ext>
            </a:extLst>
          </p:cNvPr>
          <p:cNvSpPr/>
          <p:nvPr/>
        </p:nvSpPr>
        <p:spPr>
          <a:xfrm>
            <a:off x="0" y="0"/>
            <a:ext cx="1024393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3" name="Tabla 2">
            <a:extLst>
              <a:ext uri="{FF2B5EF4-FFF2-40B4-BE49-F238E27FC236}">
                <a16:creationId xmlns:a16="http://schemas.microsoft.com/office/drawing/2014/main" id="{91B9F5D8-CF5D-4E5A-9B33-A5867F3002D1}"/>
              </a:ext>
            </a:extLst>
          </p:cNvPr>
          <p:cNvGraphicFramePr>
            <a:graphicFrameLocks noGrp="1"/>
          </p:cNvGraphicFramePr>
          <p:nvPr>
            <p:extLst>
              <p:ext uri="{D42A27DB-BD31-4B8C-83A1-F6EECF244321}">
                <p14:modId xmlns:p14="http://schemas.microsoft.com/office/powerpoint/2010/main" val="213743898"/>
              </p:ext>
            </p:extLst>
          </p:nvPr>
        </p:nvGraphicFramePr>
        <p:xfrm>
          <a:off x="470451" y="1023619"/>
          <a:ext cx="9303027" cy="4810761"/>
        </p:xfrm>
        <a:graphic>
          <a:graphicData uri="http://schemas.openxmlformats.org/drawingml/2006/table">
            <a:tbl>
              <a:tblPr firstRow="1" firstCol="1" bandRow="1">
                <a:tableStyleId>{8799B23B-EC83-4686-B30A-512413B5E67A}</a:tableStyleId>
              </a:tblPr>
              <a:tblGrid>
                <a:gridCol w="2325757">
                  <a:extLst>
                    <a:ext uri="{9D8B030D-6E8A-4147-A177-3AD203B41FA5}">
                      <a16:colId xmlns:a16="http://schemas.microsoft.com/office/drawing/2014/main" val="596675916"/>
                    </a:ext>
                  </a:extLst>
                </a:gridCol>
                <a:gridCol w="2325757">
                  <a:extLst>
                    <a:ext uri="{9D8B030D-6E8A-4147-A177-3AD203B41FA5}">
                      <a16:colId xmlns:a16="http://schemas.microsoft.com/office/drawing/2014/main" val="2238647011"/>
                    </a:ext>
                  </a:extLst>
                </a:gridCol>
                <a:gridCol w="4651513">
                  <a:extLst>
                    <a:ext uri="{9D8B030D-6E8A-4147-A177-3AD203B41FA5}">
                      <a16:colId xmlns:a16="http://schemas.microsoft.com/office/drawing/2014/main" val="1958365107"/>
                    </a:ext>
                  </a:extLst>
                </a:gridCol>
              </a:tblGrid>
              <a:tr h="225286">
                <a:tc gridSpan="3">
                  <a:txBody>
                    <a:bodyPr/>
                    <a:lstStyle/>
                    <a:p>
                      <a:pPr algn="ctr">
                        <a:lnSpc>
                          <a:spcPct val="107000"/>
                        </a:lnSpc>
                        <a:spcAft>
                          <a:spcPts val="800"/>
                        </a:spcAft>
                      </a:pPr>
                      <a:r>
                        <a:rPr lang="es-MX" altLang="es-MX" sz="1600" dirty="0">
                          <a:effectLst/>
                        </a:rPr>
                        <a:t>Secuencia didáctica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245740897"/>
                  </a:ext>
                </a:extLst>
              </a:tr>
              <a:tr h="495273">
                <a:tc rowSpan="2">
                  <a:txBody>
                    <a:bodyPr/>
                    <a:lstStyle/>
                    <a:p>
                      <a:pPr algn="ctr">
                        <a:lnSpc>
                          <a:spcPct val="107000"/>
                        </a:lnSpc>
                        <a:spcAft>
                          <a:spcPts val="800"/>
                        </a:spcAft>
                      </a:pPr>
                      <a:r>
                        <a:rPr lang="es-MX" altLang="es-MX" sz="1600" dirty="0">
                          <a:effectLst/>
                        </a:rPr>
                        <a:t>Campo de formación académica</a:t>
                      </a:r>
                      <a:endParaRPr lang="es-ES" altLang="es-ES" sz="1600" dirty="0">
                        <a:effectLst/>
                      </a:endParaRPr>
                    </a:p>
                    <a:p>
                      <a:pPr algn="ctr">
                        <a:lnSpc>
                          <a:spcPct val="107000"/>
                        </a:lnSpc>
                        <a:spcAft>
                          <a:spcPts val="800"/>
                        </a:spcAft>
                      </a:pPr>
                      <a:r>
                        <a:rPr lang="es-MX" altLang="es-MX" sz="1600" dirty="0">
                          <a:effectLst/>
                        </a:rPr>
                        <a:t>Exploración y conocimiento del mundo natural</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tc>
                  <a:txBody>
                    <a:bodyPr/>
                    <a:lstStyle/>
                    <a:p>
                      <a:pPr algn="ctr">
                        <a:lnSpc>
                          <a:spcPct val="107000"/>
                        </a:lnSpc>
                        <a:spcAft>
                          <a:spcPts val="800"/>
                        </a:spcAft>
                      </a:pPr>
                      <a:r>
                        <a:rPr lang="es-MX" altLang="es-MX" sz="1600" dirty="0">
                          <a:effectLst/>
                        </a:rPr>
                        <a:t> Organizador curricular 1</a:t>
                      </a:r>
                      <a:endParaRPr lang="es-ES" altLang="es-ES" sz="1600" dirty="0">
                        <a:effectLst/>
                      </a:endParaRPr>
                    </a:p>
                    <a:p>
                      <a:pPr algn="ctr">
                        <a:lnSpc>
                          <a:spcPct val="107000"/>
                        </a:lnSpc>
                        <a:spcAft>
                          <a:spcPts val="800"/>
                        </a:spcAft>
                      </a:pPr>
                      <a:r>
                        <a:rPr lang="es-MX" altLang="es-MX" sz="1600" dirty="0">
                          <a:effectLst/>
                        </a:rPr>
                        <a:t>Mundo natural</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tc rowSpan="2">
                  <a:txBody>
                    <a:bodyPr/>
                    <a:lstStyle/>
                    <a:p>
                      <a:pPr algn="ctr">
                        <a:lnSpc>
                          <a:spcPct val="107000"/>
                        </a:lnSpc>
                        <a:spcAft>
                          <a:spcPts val="800"/>
                        </a:spcAft>
                      </a:pPr>
                      <a:r>
                        <a:rPr lang="es-MX" altLang="es-MX" sz="1600" dirty="0">
                          <a:effectLst/>
                        </a:rPr>
                        <a:t>Aprendizaje esperado</a:t>
                      </a:r>
                      <a:endParaRPr lang="es-ES" altLang="es-ES" sz="1600" dirty="0">
                        <a:effectLst/>
                      </a:endParaRPr>
                    </a:p>
                    <a:p>
                      <a:pPr marL="342900" lvl="0" indent="-342900">
                        <a:lnSpc>
                          <a:spcPct val="107000"/>
                        </a:lnSpc>
                        <a:buFont typeface="Symbol" panose="05050102010706020507" pitchFamily="18" charset="2"/>
                        <a:buChar char=""/>
                      </a:pPr>
                      <a:r>
                        <a:rPr lang="es-MX" altLang="es-MX" sz="1600" dirty="0">
                          <a:effectLst/>
                        </a:rPr>
                        <a:t>Experimenta con objetos y materiales para poner ideas y supuestos.</a:t>
                      </a:r>
                      <a:endParaRPr lang="es-ES" altLang="es-ES" sz="1600" dirty="0">
                        <a:effectLst/>
                      </a:endParaRPr>
                    </a:p>
                    <a:p>
                      <a:pPr marL="342900" lvl="0" indent="-342900">
                        <a:lnSpc>
                          <a:spcPct val="107000"/>
                        </a:lnSpc>
                        <a:spcAft>
                          <a:spcPts val="800"/>
                        </a:spcAft>
                        <a:buFont typeface="Symbol" panose="05050102010706020507" pitchFamily="18" charset="2"/>
                        <a:buChar char=""/>
                      </a:pPr>
                      <a:r>
                        <a:rPr lang="es-MX" altLang="es-MX" sz="1600" dirty="0">
                          <a:effectLst/>
                        </a:rPr>
                        <a:t>Comunica los hallazgos al observar seres vivos, fenómenos y elementos naturales, utilizando registros propios y recursos impresos.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3680722382"/>
                  </a:ext>
                </a:extLst>
              </a:tr>
              <a:tr h="342506">
                <a:tc vMerge="1">
                  <a:txBody>
                    <a:bodyPr/>
                    <a:lstStyle/>
                    <a:p>
                      <a:endParaRPr lang="es-ES" altLang="es-ES"/>
                    </a:p>
                  </a:txBody>
                  <a:tcPr/>
                </a:tc>
                <a:tc>
                  <a:txBody>
                    <a:bodyPr/>
                    <a:lstStyle/>
                    <a:p>
                      <a:pPr algn="ctr">
                        <a:lnSpc>
                          <a:spcPct val="107000"/>
                        </a:lnSpc>
                        <a:spcAft>
                          <a:spcPts val="800"/>
                        </a:spcAft>
                      </a:pPr>
                      <a:r>
                        <a:rPr lang="es-MX" altLang="es-MX" sz="1600" dirty="0">
                          <a:effectLst/>
                        </a:rPr>
                        <a:t>Organizador curricular 2</a:t>
                      </a:r>
                      <a:endParaRPr lang="es-ES" altLang="es-ES" sz="1600" dirty="0">
                        <a:effectLst/>
                      </a:endParaRPr>
                    </a:p>
                    <a:p>
                      <a:pPr algn="ctr">
                        <a:lnSpc>
                          <a:spcPct val="107000"/>
                        </a:lnSpc>
                        <a:spcAft>
                          <a:spcPts val="800"/>
                        </a:spcAft>
                      </a:pPr>
                      <a:r>
                        <a:rPr lang="es-MX" altLang="es-MX" sz="1600" dirty="0">
                          <a:effectLst/>
                        </a:rPr>
                        <a:t>Exploración de la naturaleza</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tc vMerge="1">
                  <a:txBody>
                    <a:bodyPr/>
                    <a:lstStyle/>
                    <a:p>
                      <a:endParaRPr lang="es-ES" altLang="es-ES"/>
                    </a:p>
                  </a:txBody>
                  <a:tcPr/>
                </a:tc>
                <a:extLst>
                  <a:ext uri="{0D108BD9-81ED-4DB2-BD59-A6C34878D82A}">
                    <a16:rowId xmlns:a16="http://schemas.microsoft.com/office/drawing/2014/main" val="1418956995"/>
                  </a:ext>
                </a:extLst>
              </a:tr>
              <a:tr h="842890">
                <a:tc gridSpan="3">
                  <a:txBody>
                    <a:bodyPr/>
                    <a:lstStyle/>
                    <a:p>
                      <a:pPr>
                        <a:lnSpc>
                          <a:spcPct val="107000"/>
                        </a:lnSpc>
                        <a:spcAft>
                          <a:spcPts val="800"/>
                        </a:spcAft>
                      </a:pPr>
                      <a:r>
                        <a:rPr lang="es-MX" altLang="es-MX" sz="1600" dirty="0">
                          <a:effectLst/>
                        </a:rPr>
                        <a:t>Materiales:</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½ Litro agua tibia</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Botella de plástico de 500ml</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Embudo</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Colorante rojo </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3 cucharadas de detergente líquido</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2 cucharadas de bicarbonato de sodio</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½ taza de vinagre</a:t>
                      </a:r>
                      <a:endParaRPr lang="es-ES" altLang="es-ES" sz="1600" dirty="0">
                        <a:effectLst/>
                      </a:endParaRPr>
                    </a:p>
                    <a:p>
                      <a:pPr marL="342900" lvl="0" indent="-342900" algn="just">
                        <a:lnSpc>
                          <a:spcPct val="107000"/>
                        </a:lnSpc>
                        <a:buFont typeface="Symbol" panose="05050102010706020507" pitchFamily="18" charset="2"/>
                        <a:buChar char=""/>
                      </a:pPr>
                      <a:r>
                        <a:rPr lang="es-MX" altLang="es-MX" sz="1600" dirty="0">
                          <a:effectLst/>
                        </a:rPr>
                        <a:t>Cartón para poner de base</a:t>
                      </a:r>
                      <a:endParaRPr lang="es-ES" altLang="es-ES" sz="1600" dirty="0">
                        <a:effectLst/>
                      </a:endParaRPr>
                    </a:p>
                    <a:p>
                      <a:pPr marL="342900" lvl="0" indent="-342900" algn="just">
                        <a:lnSpc>
                          <a:spcPct val="107000"/>
                        </a:lnSpc>
                        <a:spcAft>
                          <a:spcPts val="800"/>
                        </a:spcAft>
                        <a:buFont typeface="Symbol" panose="05050102010706020507" pitchFamily="18" charset="2"/>
                        <a:buChar char=""/>
                      </a:pPr>
                      <a:r>
                        <a:rPr lang="es-MX" altLang="es-MX" sz="1600" dirty="0">
                          <a:effectLst/>
                        </a:rPr>
                        <a:t>Dibujo de un volcán</a:t>
                      </a:r>
                      <a:endParaRPr lang="es-ES" altLang="es-ES" sz="1600" dirty="0">
                        <a:effectLst/>
                      </a:endParaRPr>
                    </a:p>
                    <a:p>
                      <a:pPr>
                        <a:lnSpc>
                          <a:spcPct val="107000"/>
                        </a:lnSpc>
                        <a:spcAft>
                          <a:spcPts val="800"/>
                        </a:spcAft>
                      </a:pPr>
                      <a:r>
                        <a:rPr lang="es-MX" altLang="es-MX" sz="600" dirty="0">
                          <a:effectLst/>
                        </a:rPr>
                        <a:t> </a:t>
                      </a:r>
                      <a:endParaRPr lang="es-ES" alt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1287204612"/>
                  </a:ext>
                </a:extLst>
              </a:tr>
            </a:tbl>
          </a:graphicData>
        </a:graphic>
      </p:graphicFrame>
    </p:spTree>
    <p:extLst>
      <p:ext uri="{BB962C8B-B14F-4D97-AF65-F5344CB8AC3E}">
        <p14:creationId xmlns:p14="http://schemas.microsoft.com/office/powerpoint/2010/main" val="391833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947E7D-AF8A-4F4F-BEB2-8BCA4262F368}"/>
              </a:ext>
            </a:extLst>
          </p:cNvPr>
          <p:cNvSpPr/>
          <p:nvPr/>
        </p:nvSpPr>
        <p:spPr>
          <a:xfrm>
            <a:off x="0" y="0"/>
            <a:ext cx="1024393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4" name="Tabla 3">
            <a:extLst>
              <a:ext uri="{FF2B5EF4-FFF2-40B4-BE49-F238E27FC236}">
                <a16:creationId xmlns:a16="http://schemas.microsoft.com/office/drawing/2014/main" id="{E4F15AF9-43EF-4430-BAAF-13348B0FA16B}"/>
              </a:ext>
            </a:extLst>
          </p:cNvPr>
          <p:cNvGraphicFramePr>
            <a:graphicFrameLocks noGrp="1"/>
          </p:cNvGraphicFramePr>
          <p:nvPr>
            <p:extLst>
              <p:ext uri="{D42A27DB-BD31-4B8C-83A1-F6EECF244321}">
                <p14:modId xmlns:p14="http://schemas.microsoft.com/office/powerpoint/2010/main" val="379599626"/>
              </p:ext>
            </p:extLst>
          </p:nvPr>
        </p:nvGraphicFramePr>
        <p:xfrm>
          <a:off x="470451" y="467168"/>
          <a:ext cx="9303027" cy="5662741"/>
        </p:xfrm>
        <a:graphic>
          <a:graphicData uri="http://schemas.openxmlformats.org/drawingml/2006/table">
            <a:tbl>
              <a:tblPr firstRow="1" firstCol="1" bandRow="1">
                <a:tableStyleId>{8799B23B-EC83-4686-B30A-512413B5E67A}</a:tableStyleId>
              </a:tblPr>
              <a:tblGrid>
                <a:gridCol w="9303027">
                  <a:extLst>
                    <a:ext uri="{9D8B030D-6E8A-4147-A177-3AD203B41FA5}">
                      <a16:colId xmlns:a16="http://schemas.microsoft.com/office/drawing/2014/main" val="2513466565"/>
                    </a:ext>
                  </a:extLst>
                </a:gridCol>
              </a:tblGrid>
              <a:tr h="188146">
                <a:tc>
                  <a:txBody>
                    <a:bodyPr/>
                    <a:lstStyle/>
                    <a:p>
                      <a:pPr>
                        <a:lnSpc>
                          <a:spcPct val="107000"/>
                        </a:lnSpc>
                        <a:spcAft>
                          <a:spcPts val="800"/>
                        </a:spcAft>
                      </a:pPr>
                      <a:r>
                        <a:rPr lang="es-MX" altLang="es-MX" sz="1600" dirty="0">
                          <a:effectLst/>
                        </a:rPr>
                        <a:t>Actividad</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2634706240"/>
                  </a:ext>
                </a:extLst>
              </a:tr>
              <a:tr h="1368499">
                <a:tc>
                  <a:txBody>
                    <a:bodyPr/>
                    <a:lstStyle/>
                    <a:p>
                      <a:pPr>
                        <a:lnSpc>
                          <a:spcPct val="107000"/>
                        </a:lnSpc>
                        <a:spcAft>
                          <a:spcPts val="800"/>
                        </a:spcAft>
                      </a:pPr>
                      <a:r>
                        <a:rPr lang="es-MX" altLang="es-MX" sz="1600" dirty="0">
                          <a:effectLst/>
                        </a:rPr>
                        <a:t> Inicio:</a:t>
                      </a:r>
                      <a:endParaRPr lang="es-ES" altLang="es-ES" sz="1600" dirty="0">
                        <a:effectLst/>
                      </a:endParaRPr>
                    </a:p>
                    <a:p>
                      <a:pPr algn="just">
                        <a:lnSpc>
                          <a:spcPct val="107000"/>
                        </a:lnSpc>
                        <a:spcAft>
                          <a:spcPts val="800"/>
                        </a:spcAft>
                      </a:pPr>
                      <a:r>
                        <a:rPr lang="es-MX" altLang="es-MX" sz="1600" b="0" dirty="0">
                          <a:effectLst/>
                        </a:rPr>
                        <a:t>Previamente los alumnos investigarán el significado de erupción volcánica, magma, dióxido de carbono y lava.</a:t>
                      </a:r>
                      <a:endParaRPr lang="es-ES" altLang="es-ES" sz="1600" b="0" dirty="0">
                        <a:effectLst/>
                      </a:endParaRPr>
                    </a:p>
                    <a:p>
                      <a:pPr algn="just">
                        <a:lnSpc>
                          <a:spcPct val="107000"/>
                        </a:lnSpc>
                        <a:spcAft>
                          <a:spcPts val="800"/>
                        </a:spcAft>
                      </a:pPr>
                      <a:r>
                        <a:rPr lang="es-MX" altLang="es-MX" sz="1600" b="0" dirty="0">
                          <a:effectLst/>
                        </a:rPr>
                        <a:t>Comenzaremos cantando una canción; Hola, hola…</a:t>
                      </a:r>
                      <a:endParaRPr lang="es-ES" altLang="es-ES" sz="1600" b="0" dirty="0">
                        <a:effectLst/>
                      </a:endParaRPr>
                    </a:p>
                    <a:p>
                      <a:pPr algn="just">
                        <a:lnSpc>
                          <a:spcPct val="107000"/>
                        </a:lnSpc>
                        <a:spcAft>
                          <a:spcPts val="800"/>
                        </a:spcAft>
                      </a:pPr>
                      <a:r>
                        <a:rPr lang="es-MX" altLang="es-MX" sz="1600" b="0" dirty="0">
                          <a:effectLst/>
                        </a:rPr>
                        <a:t> Se cuestionará a los alumnos sobre si han escuchado hablar de los volcanes y qué saben de ellos.</a:t>
                      </a:r>
                      <a:endParaRPr lang="es-ES" altLang="es-ES" sz="1600" b="0" dirty="0">
                        <a:effectLst/>
                      </a:endParaRPr>
                    </a:p>
                    <a:p>
                      <a:pPr>
                        <a:lnSpc>
                          <a:spcPct val="107000"/>
                        </a:lnSpc>
                        <a:spcAft>
                          <a:spcPts val="800"/>
                        </a:spcAft>
                      </a:pPr>
                      <a:r>
                        <a:rPr lang="es-MX" altLang="es-MX" sz="14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3126415028"/>
                  </a:ext>
                </a:extLst>
              </a:tr>
              <a:tr h="770467">
                <a:tc>
                  <a:txBody>
                    <a:bodyPr/>
                    <a:lstStyle/>
                    <a:p>
                      <a:pPr>
                        <a:lnSpc>
                          <a:spcPct val="107000"/>
                        </a:lnSpc>
                        <a:spcAft>
                          <a:spcPts val="800"/>
                        </a:spcAft>
                      </a:pPr>
                      <a:r>
                        <a:rPr lang="es-MX" altLang="es-MX" sz="1600" dirty="0">
                          <a:effectLst/>
                        </a:rPr>
                        <a:t>Desarrollo:</a:t>
                      </a:r>
                      <a:endParaRPr lang="es-ES" altLang="es-ES" sz="1600" dirty="0">
                        <a:effectLst/>
                      </a:endParaRPr>
                    </a:p>
                    <a:p>
                      <a:pPr algn="just">
                        <a:lnSpc>
                          <a:spcPct val="107000"/>
                        </a:lnSpc>
                        <a:spcAft>
                          <a:spcPts val="800"/>
                        </a:spcAft>
                      </a:pPr>
                      <a:r>
                        <a:rPr lang="es-MX" altLang="es-MX" sz="1600" b="0" dirty="0">
                          <a:effectLst/>
                        </a:rPr>
                        <a:t>Observar un video ¿Qué es un volcán? Donde brevemente se les explicará a los niños cómo es un volcán y por qué hacen erupción.</a:t>
                      </a:r>
                      <a:endParaRPr lang="es-ES" altLang="es-ES" sz="1600" b="0" dirty="0">
                        <a:effectLst/>
                      </a:endParaRPr>
                    </a:p>
                    <a:p>
                      <a:pPr>
                        <a:lnSpc>
                          <a:spcPct val="107000"/>
                        </a:lnSpc>
                        <a:spcAft>
                          <a:spcPts val="800"/>
                        </a:spcAft>
                      </a:pPr>
                      <a:r>
                        <a:rPr lang="es-MX" altLang="es-MX" sz="14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1304010106"/>
                  </a:ext>
                </a:extLst>
              </a:tr>
              <a:tr h="770467">
                <a:tc>
                  <a:txBody>
                    <a:bodyPr/>
                    <a:lstStyle/>
                    <a:p>
                      <a:pPr>
                        <a:lnSpc>
                          <a:spcPct val="107000"/>
                        </a:lnSpc>
                        <a:spcAft>
                          <a:spcPts val="800"/>
                        </a:spcAft>
                      </a:pPr>
                      <a:r>
                        <a:rPr lang="es-MX" altLang="es-MX" sz="1600" dirty="0">
                          <a:effectLst/>
                        </a:rPr>
                        <a:t>Cierre:</a:t>
                      </a:r>
                      <a:endParaRPr lang="es-ES" altLang="es-ES" sz="1600" dirty="0">
                        <a:effectLst/>
                      </a:endParaRPr>
                    </a:p>
                    <a:p>
                      <a:pPr algn="just">
                        <a:lnSpc>
                          <a:spcPct val="107000"/>
                        </a:lnSpc>
                        <a:spcAft>
                          <a:spcPts val="800"/>
                        </a:spcAft>
                      </a:pPr>
                      <a:r>
                        <a:rPr lang="es-MX" altLang="es-MX" sz="1600" b="0" dirty="0">
                          <a:effectLst/>
                        </a:rPr>
                        <a:t>Explicar qué pasa con los ingredientes utilizados y los alumnos comentarán qué les pareció el experimento y si sucedió lo que habían imaginado.</a:t>
                      </a:r>
                      <a:endParaRPr lang="es-ES" altLang="es-ES" sz="1600" b="0" dirty="0">
                        <a:effectLst/>
                      </a:endParaRPr>
                    </a:p>
                    <a:p>
                      <a:pPr>
                        <a:lnSpc>
                          <a:spcPct val="107000"/>
                        </a:lnSpc>
                        <a:spcAft>
                          <a:spcPts val="800"/>
                        </a:spcAft>
                      </a:pPr>
                      <a:r>
                        <a:rPr lang="es-MX" altLang="es-MX" sz="14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3545701725"/>
                  </a:ext>
                </a:extLst>
              </a:tr>
              <a:tr h="1085194">
                <a:tc>
                  <a:txBody>
                    <a:bodyPr/>
                    <a:lstStyle/>
                    <a:p>
                      <a:pPr>
                        <a:lnSpc>
                          <a:spcPct val="107000"/>
                        </a:lnSpc>
                        <a:spcAft>
                          <a:spcPts val="800"/>
                        </a:spcAft>
                      </a:pPr>
                      <a:r>
                        <a:rPr lang="es-MX" altLang="es-MX" sz="1600" dirty="0">
                          <a:effectLst/>
                        </a:rPr>
                        <a:t>Evaluación:</a:t>
                      </a:r>
                      <a:endParaRPr lang="es-ES" altLang="es-ES" sz="1600" dirty="0">
                        <a:effectLst/>
                      </a:endParaRPr>
                    </a:p>
                    <a:p>
                      <a:pPr algn="just">
                        <a:lnSpc>
                          <a:spcPct val="107000"/>
                        </a:lnSpc>
                        <a:spcAft>
                          <a:spcPts val="800"/>
                        </a:spcAft>
                      </a:pPr>
                      <a:r>
                        <a:rPr lang="es-MX" altLang="es-MX" sz="1600" b="0" dirty="0">
                          <a:effectLst/>
                        </a:rPr>
                        <a:t>¿Cómo fue la participación del alumno?</a:t>
                      </a:r>
                      <a:endParaRPr lang="es-ES" altLang="es-ES" sz="1600" b="0" dirty="0">
                        <a:effectLst/>
                      </a:endParaRPr>
                    </a:p>
                    <a:p>
                      <a:pPr algn="just">
                        <a:lnSpc>
                          <a:spcPct val="107000"/>
                        </a:lnSpc>
                        <a:spcAft>
                          <a:spcPts val="800"/>
                        </a:spcAft>
                      </a:pPr>
                      <a:r>
                        <a:rPr lang="es-MX" altLang="es-MX" sz="1600" b="0" dirty="0">
                          <a:effectLst/>
                        </a:rPr>
                        <a:t>¿El alumno (a) se mantuvo atento (a)?</a:t>
                      </a:r>
                      <a:endParaRPr lang="es-ES" altLang="es-ES" sz="1600" b="0" dirty="0">
                        <a:effectLst/>
                      </a:endParaRPr>
                    </a:p>
                    <a:p>
                      <a:pPr>
                        <a:lnSpc>
                          <a:spcPct val="107000"/>
                        </a:lnSpc>
                        <a:spcAft>
                          <a:spcPts val="800"/>
                        </a:spcAft>
                      </a:pPr>
                      <a:r>
                        <a:rPr lang="es-MX" altLang="es-MX" sz="1600" b="0" dirty="0">
                          <a:effectLst/>
                        </a:rPr>
                        <a:t>El aprendizaje trabajado ¿fue novedoso y motivador para el alumno? ¿Considera que aprendió algo nuevo?</a:t>
                      </a:r>
                      <a:endParaRPr lang="es-ES" alt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109" marR="35109" marT="0" marB="0"/>
                </a:tc>
                <a:extLst>
                  <a:ext uri="{0D108BD9-81ED-4DB2-BD59-A6C34878D82A}">
                    <a16:rowId xmlns:a16="http://schemas.microsoft.com/office/drawing/2014/main" val="3482356107"/>
                  </a:ext>
                </a:extLst>
              </a:tr>
            </a:tbl>
          </a:graphicData>
        </a:graphic>
      </p:graphicFrame>
    </p:spTree>
    <p:extLst>
      <p:ext uri="{BB962C8B-B14F-4D97-AF65-F5344CB8AC3E}">
        <p14:creationId xmlns:p14="http://schemas.microsoft.com/office/powerpoint/2010/main" val="206192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A3A85B8-CDBF-4A92-8A28-AD073474F500}"/>
              </a:ext>
            </a:extLst>
          </p:cNvPr>
          <p:cNvSpPr/>
          <p:nvPr/>
        </p:nvSpPr>
        <p:spPr>
          <a:xfrm>
            <a:off x="0" y="0"/>
            <a:ext cx="2835965" cy="3644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dirty="0"/>
          </a:p>
        </p:txBody>
      </p:sp>
      <p:sp>
        <p:nvSpPr>
          <p:cNvPr id="4" name="CuadroTexto 3">
            <a:extLst>
              <a:ext uri="{FF2B5EF4-FFF2-40B4-BE49-F238E27FC236}">
                <a16:creationId xmlns:a16="http://schemas.microsoft.com/office/drawing/2014/main" id="{C39288F9-212A-49AD-95A1-39A277D3B446}"/>
              </a:ext>
            </a:extLst>
          </p:cNvPr>
          <p:cNvSpPr txBox="1"/>
          <p:nvPr/>
        </p:nvSpPr>
        <p:spPr>
          <a:xfrm>
            <a:off x="3155853" y="853659"/>
            <a:ext cx="2228239" cy="400110"/>
          </a:xfrm>
          <a:prstGeom prst="rect">
            <a:avLst/>
          </a:prstGeom>
          <a:noFill/>
        </p:spPr>
        <p:txBody>
          <a:bodyPr wrap="none" numCol="1" rtlCol="0">
            <a:spAutoFit/>
          </a:bodyPr>
          <a:lstStyle/>
          <a:p>
            <a:r>
              <a:rPr lang="es-ES" altLang="es-ES" sz="2000" dirty="0">
                <a:latin typeface="Arial Rounded MT Bold" panose="020F0704030504030204" pitchFamily="34" charset="0"/>
              </a:rPr>
              <a:t>Día 2: Miércoles </a:t>
            </a:r>
          </a:p>
        </p:txBody>
      </p:sp>
      <p:sp>
        <p:nvSpPr>
          <p:cNvPr id="5" name="CuadroTexto 4">
            <a:extLst>
              <a:ext uri="{FF2B5EF4-FFF2-40B4-BE49-F238E27FC236}">
                <a16:creationId xmlns:a16="http://schemas.microsoft.com/office/drawing/2014/main" id="{D6D3AFDC-2CEF-4B40-8CE5-3366DE9C10C3}"/>
              </a:ext>
            </a:extLst>
          </p:cNvPr>
          <p:cNvSpPr txBox="1"/>
          <p:nvPr/>
        </p:nvSpPr>
        <p:spPr>
          <a:xfrm>
            <a:off x="3155853" y="1394766"/>
            <a:ext cx="8426547" cy="2031325"/>
          </a:xfrm>
          <a:prstGeom prst="rect">
            <a:avLst/>
          </a:prstGeom>
          <a:noFill/>
        </p:spPr>
        <p:txBody>
          <a:bodyPr wrap="square" numCol="1" rtlCol="0">
            <a:spAutoFit/>
          </a:bodyPr>
          <a:lstStyle/>
          <a:p>
            <a:r>
              <a:rPr lang="es-ES" altLang="es-ES" b="1" dirty="0"/>
              <a:t>La maestra comenzó su clase saludando a los niños, entabló una pequeña conversación con ellos y les explica que van a realizar una actividad de activación física, en donde tenían que usar unas colchonetas para hacer yoga para disminuir su frecuencia cardiaca y llegar a la relajación. </a:t>
            </a:r>
          </a:p>
          <a:p>
            <a:r>
              <a:rPr lang="es-MX" altLang="es-MX" b="1" dirty="0"/>
              <a:t>Al terminar inicia formalmente la sesión, la docente les preguntó a los niños qué creen que harán con los materiales que se les pidió para hacer el experimento. </a:t>
            </a:r>
            <a:endParaRPr lang="es-ES" altLang="es-ES" b="1" dirty="0"/>
          </a:p>
          <a:p>
            <a:endParaRPr lang="es-ES" altLang="es-ES" dirty="0"/>
          </a:p>
        </p:txBody>
      </p:sp>
      <p:pic>
        <p:nvPicPr>
          <p:cNvPr id="11266" name="Picture 2" descr="Feliz lindo niño niño practicar yoga | Vector Premium">
            <a:extLst>
              <a:ext uri="{FF2B5EF4-FFF2-40B4-BE49-F238E27FC236}">
                <a16:creationId xmlns:a16="http://schemas.microsoft.com/office/drawing/2014/main" id="{0185BBB2-F22C-4507-8AA8-33AD8BBD7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9943" y="564135"/>
            <a:ext cx="2516077" cy="251607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B640272-7267-42C6-B663-1FB6C607954A}"/>
              </a:ext>
            </a:extLst>
          </p:cNvPr>
          <p:cNvSpPr txBox="1"/>
          <p:nvPr/>
        </p:nvSpPr>
        <p:spPr>
          <a:xfrm>
            <a:off x="303883" y="3995678"/>
            <a:ext cx="8426547" cy="2862322"/>
          </a:xfrm>
          <a:prstGeom prst="rect">
            <a:avLst/>
          </a:prstGeom>
          <a:noFill/>
        </p:spPr>
        <p:txBody>
          <a:bodyPr wrap="square" numCol="1" rtlCol="0">
            <a:spAutoFit/>
          </a:bodyPr>
          <a:lstStyle/>
          <a:p>
            <a:r>
              <a:rPr lang="es-ES" altLang="es-ES" b="1" dirty="0"/>
              <a:t>El primer paso del experimento fue poner en el recipiente la maicena, el colorante y el agua después se amasará hasta tener la consistencia deseada.</a:t>
            </a:r>
          </a:p>
          <a:p>
            <a:r>
              <a:rPr lang="es-ES" altLang="es-ES" b="1" dirty="0"/>
              <a:t>Al terminar con el experimento se les preguntó: </a:t>
            </a:r>
          </a:p>
          <a:p>
            <a:r>
              <a:rPr lang="es-MX" altLang="es-MX" b="1" dirty="0"/>
              <a:t>¿cuáles ingredientes usaron?</a:t>
            </a:r>
            <a:endParaRPr lang="es-ES" altLang="es-ES" b="1" dirty="0"/>
          </a:p>
          <a:p>
            <a:r>
              <a:rPr lang="es-MX" altLang="es-MX" b="1" dirty="0"/>
              <a:t>¿con que midieron?</a:t>
            </a:r>
            <a:endParaRPr lang="es-ES" altLang="es-ES" b="1" dirty="0"/>
          </a:p>
          <a:p>
            <a:r>
              <a:rPr lang="es-MX" altLang="es-MX" b="1" dirty="0"/>
              <a:t>¿cuántas tazas usaron de maicena?</a:t>
            </a:r>
            <a:endParaRPr lang="es-ES" altLang="es-ES" b="1" dirty="0"/>
          </a:p>
          <a:p>
            <a:r>
              <a:rPr lang="es-MX" altLang="es-MX" b="1" dirty="0"/>
              <a:t>¿cuántas tazas usaron de agua?</a:t>
            </a:r>
            <a:endParaRPr lang="es-ES" altLang="es-ES" b="1" dirty="0"/>
          </a:p>
          <a:p>
            <a:r>
              <a:rPr lang="es-MX" altLang="es-MX" b="1" dirty="0"/>
              <a:t>¿cuántas gotas de colorante usaron?</a:t>
            </a:r>
            <a:endParaRPr lang="es-ES" altLang="es-ES" b="1" dirty="0"/>
          </a:p>
          <a:p>
            <a:r>
              <a:rPr lang="es-MX" altLang="es-MX" b="1" dirty="0"/>
              <a:t>¿Los pasos para hacer el experimento y si les gusto?</a:t>
            </a:r>
            <a:endParaRPr lang="es-ES" altLang="es-ES" b="1" dirty="0"/>
          </a:p>
          <a:p>
            <a:endParaRPr lang="es-ES" altLang="es-ES" dirty="0"/>
          </a:p>
        </p:txBody>
      </p:sp>
      <p:pic>
        <p:nvPicPr>
          <p:cNvPr id="11268" name="Picture 4" descr="BEBES ALEX Y LILY 🔬 Como hacer Slime verde | DIY SLIME Dibujos animados -  YouTube">
            <a:extLst>
              <a:ext uri="{FF2B5EF4-FFF2-40B4-BE49-F238E27FC236}">
                <a16:creationId xmlns:a16="http://schemas.microsoft.com/office/drawing/2014/main" id="{895DF468-8BE8-47E8-A11D-2738F3B3A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39339" y="4678304"/>
            <a:ext cx="3446482" cy="193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3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F0655D-5412-43AD-9CCA-3863B6C33042}"/>
              </a:ext>
            </a:extLst>
          </p:cNvPr>
          <p:cNvSpPr/>
          <p:nvPr/>
        </p:nvSpPr>
        <p:spPr>
          <a:xfrm>
            <a:off x="10111409" y="0"/>
            <a:ext cx="208059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5" name="Tabla 4">
            <a:extLst>
              <a:ext uri="{FF2B5EF4-FFF2-40B4-BE49-F238E27FC236}">
                <a16:creationId xmlns:a16="http://schemas.microsoft.com/office/drawing/2014/main" id="{2A805C07-7F86-42C2-BFBF-D5995E08E09D}"/>
              </a:ext>
            </a:extLst>
          </p:cNvPr>
          <p:cNvGraphicFramePr>
            <a:graphicFrameLocks noGrp="1"/>
          </p:cNvGraphicFramePr>
          <p:nvPr>
            <p:extLst>
              <p:ext uri="{D42A27DB-BD31-4B8C-83A1-F6EECF244321}">
                <p14:modId xmlns:p14="http://schemas.microsoft.com/office/powerpoint/2010/main" val="960143090"/>
              </p:ext>
            </p:extLst>
          </p:nvPr>
        </p:nvGraphicFramePr>
        <p:xfrm>
          <a:off x="600489" y="735615"/>
          <a:ext cx="8941076" cy="5386769"/>
        </p:xfrm>
        <a:graphic>
          <a:graphicData uri="http://schemas.openxmlformats.org/drawingml/2006/table">
            <a:tbl>
              <a:tblPr firstRow="1" firstCol="1" bandRow="1">
                <a:tableStyleId>{0505E3EF-67EA-436B-97B2-0124C06EBD24}</a:tableStyleId>
              </a:tblPr>
              <a:tblGrid>
                <a:gridCol w="2235860">
                  <a:extLst>
                    <a:ext uri="{9D8B030D-6E8A-4147-A177-3AD203B41FA5}">
                      <a16:colId xmlns:a16="http://schemas.microsoft.com/office/drawing/2014/main" val="3299381443"/>
                    </a:ext>
                  </a:extLst>
                </a:gridCol>
                <a:gridCol w="2235072">
                  <a:extLst>
                    <a:ext uri="{9D8B030D-6E8A-4147-A177-3AD203B41FA5}">
                      <a16:colId xmlns:a16="http://schemas.microsoft.com/office/drawing/2014/main" val="3499325647"/>
                    </a:ext>
                  </a:extLst>
                </a:gridCol>
                <a:gridCol w="4470144">
                  <a:extLst>
                    <a:ext uri="{9D8B030D-6E8A-4147-A177-3AD203B41FA5}">
                      <a16:colId xmlns:a16="http://schemas.microsoft.com/office/drawing/2014/main" val="51199035"/>
                    </a:ext>
                  </a:extLst>
                </a:gridCol>
              </a:tblGrid>
              <a:tr h="0">
                <a:tc gridSpan="3">
                  <a:txBody>
                    <a:bodyPr/>
                    <a:lstStyle/>
                    <a:p>
                      <a:pPr algn="ctr">
                        <a:lnSpc>
                          <a:spcPct val="107000"/>
                        </a:lnSpc>
                        <a:spcAft>
                          <a:spcPts val="800"/>
                        </a:spcAft>
                      </a:pPr>
                      <a:r>
                        <a:rPr lang="es-ES" altLang="es-ES" sz="1600" dirty="0">
                          <a:effectLst/>
                        </a:rPr>
                        <a:t>Secuencia didáctica </a:t>
                      </a:r>
                      <a:endParaRPr lang="es-ES" alt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1185099133"/>
                  </a:ext>
                </a:extLst>
              </a:tr>
              <a:tr h="614680">
                <a:tc rowSpan="2">
                  <a:txBody>
                    <a:bodyPr/>
                    <a:lstStyle/>
                    <a:p>
                      <a:pPr algn="ctr">
                        <a:lnSpc>
                          <a:spcPct val="107000"/>
                        </a:lnSpc>
                        <a:spcAft>
                          <a:spcPts val="800"/>
                        </a:spcAft>
                      </a:pPr>
                      <a:r>
                        <a:rPr lang="es-ES" altLang="es-ES" sz="1600" dirty="0">
                          <a:effectLst/>
                        </a:rPr>
                        <a:t>Campo de formación académica</a:t>
                      </a:r>
                    </a:p>
                    <a:p>
                      <a:pPr algn="ctr">
                        <a:lnSpc>
                          <a:spcPct val="107000"/>
                        </a:lnSpc>
                        <a:spcAft>
                          <a:spcPts val="800"/>
                        </a:spcAft>
                      </a:pPr>
                      <a:r>
                        <a:rPr lang="es-ES" altLang="es-ES" sz="1600" b="0" dirty="0">
                          <a:effectLst/>
                        </a:rPr>
                        <a:t>Exploración y comprensión del mundo natural y social</a:t>
                      </a:r>
                      <a:endParaRPr lang="es-ES" alt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altLang="es-ES" sz="1600" dirty="0">
                          <a:effectLst/>
                        </a:rPr>
                        <a:t> </a:t>
                      </a:r>
                    </a:p>
                    <a:p>
                      <a:pPr algn="ctr">
                        <a:lnSpc>
                          <a:spcPct val="107000"/>
                        </a:lnSpc>
                        <a:spcAft>
                          <a:spcPts val="800"/>
                        </a:spcAft>
                      </a:pPr>
                      <a:r>
                        <a:rPr lang="es-ES" altLang="es-ES" sz="1600" b="1" dirty="0">
                          <a:effectLst/>
                        </a:rPr>
                        <a:t>Organizador curricular 1</a:t>
                      </a:r>
                    </a:p>
                    <a:p>
                      <a:pPr algn="ctr">
                        <a:lnSpc>
                          <a:spcPct val="107000"/>
                        </a:lnSpc>
                        <a:spcAft>
                          <a:spcPts val="800"/>
                        </a:spcAft>
                      </a:pPr>
                      <a:r>
                        <a:rPr lang="es-ES" altLang="es-ES" sz="1600" dirty="0">
                          <a:effectLst/>
                        </a:rPr>
                        <a:t>Mundo natural</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s-ES" altLang="es-ES" sz="1600" b="1" dirty="0">
                          <a:effectLst/>
                        </a:rPr>
                        <a:t>Aprendizaje esperado</a:t>
                      </a:r>
                    </a:p>
                    <a:p>
                      <a:pPr marL="342900" lvl="0" indent="-342900">
                        <a:lnSpc>
                          <a:spcPct val="107000"/>
                        </a:lnSpc>
                        <a:buFont typeface="Symbol" panose="05050102010706020507" pitchFamily="18" charset="2"/>
                        <a:buChar char=""/>
                      </a:pPr>
                      <a:r>
                        <a:rPr lang="es-ES" altLang="es-ES" sz="1600" dirty="0">
                          <a:effectLst/>
                        </a:rPr>
                        <a:t>Experimenta con objetos y materiales para poner a prueba ideas y supuestas.</a:t>
                      </a:r>
                    </a:p>
                    <a:p>
                      <a:pPr marL="342900" lvl="0" indent="-342900">
                        <a:lnSpc>
                          <a:spcPct val="107000"/>
                        </a:lnSpc>
                        <a:buFont typeface="Symbol" panose="05050102010706020507" pitchFamily="18" charset="2"/>
                        <a:buChar char=""/>
                      </a:pPr>
                      <a:r>
                        <a:rPr lang="es-ES" altLang="es-ES" sz="1600" dirty="0">
                          <a:effectLst/>
                        </a:rPr>
                        <a:t>Usa unidades no convencionales para medir la capacidad con distintos propósitos. </a:t>
                      </a:r>
                    </a:p>
                    <a:p>
                      <a:pPr marL="342900" lvl="0" indent="-342900">
                        <a:lnSpc>
                          <a:spcPct val="107000"/>
                        </a:lnSpc>
                        <a:buFont typeface="Symbol" panose="05050102010706020507" pitchFamily="18" charset="2"/>
                        <a:buChar char=""/>
                      </a:pPr>
                      <a:r>
                        <a:rPr lang="es-ES" altLang="es-ES" sz="1600" dirty="0">
                          <a:effectLst/>
                        </a:rPr>
                        <a:t>Explica cómo es, cómo ocurrió o cómo funciona algo ordenando ideas para que los demás comprendan.</a:t>
                      </a:r>
                    </a:p>
                    <a:p>
                      <a:pPr marL="342900" lvl="0" indent="-342900">
                        <a:lnSpc>
                          <a:spcPct val="107000"/>
                        </a:lnSpc>
                        <a:spcAft>
                          <a:spcPts val="800"/>
                        </a:spcAft>
                        <a:buFont typeface="Symbol" panose="05050102010706020507" pitchFamily="18" charset="2"/>
                        <a:buChar char=""/>
                      </a:pPr>
                      <a:r>
                        <a:rPr lang="es-ES" altLang="es-ES" sz="1600" dirty="0">
                          <a:effectLst/>
                        </a:rPr>
                        <a:t>Responde a por qué o cómo sucedió algo en relación con experiencias y hechos que comenta.</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530582"/>
                  </a:ext>
                </a:extLst>
              </a:tr>
              <a:tr h="0">
                <a:tc vMerge="1">
                  <a:txBody>
                    <a:bodyPr/>
                    <a:lstStyle/>
                    <a:p>
                      <a:endParaRPr lang="es-ES" altLang="es-ES"/>
                    </a:p>
                  </a:txBody>
                  <a:tcPr/>
                </a:tc>
                <a:tc>
                  <a:txBody>
                    <a:bodyPr/>
                    <a:lstStyle/>
                    <a:p>
                      <a:pPr algn="ctr">
                        <a:lnSpc>
                          <a:spcPct val="107000"/>
                        </a:lnSpc>
                        <a:spcAft>
                          <a:spcPts val="800"/>
                        </a:spcAft>
                      </a:pPr>
                      <a:r>
                        <a:rPr lang="es-ES" altLang="es-ES" sz="1600" b="1" dirty="0">
                          <a:effectLst/>
                        </a:rPr>
                        <a:t>Organizador curricular 2</a:t>
                      </a:r>
                    </a:p>
                    <a:p>
                      <a:pPr algn="ctr">
                        <a:lnSpc>
                          <a:spcPct val="107000"/>
                        </a:lnSpc>
                        <a:spcAft>
                          <a:spcPts val="800"/>
                        </a:spcAft>
                      </a:pPr>
                      <a:r>
                        <a:rPr lang="es-ES" altLang="es-ES" sz="1600" dirty="0">
                          <a:effectLst/>
                        </a:rPr>
                        <a:t>Exploración del mundo natural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ltLang="es-ES"/>
                    </a:p>
                  </a:txBody>
                  <a:tcPr/>
                </a:tc>
                <a:extLst>
                  <a:ext uri="{0D108BD9-81ED-4DB2-BD59-A6C34878D82A}">
                    <a16:rowId xmlns:a16="http://schemas.microsoft.com/office/drawing/2014/main" val="2471937824"/>
                  </a:ext>
                </a:extLst>
              </a:tr>
              <a:tr h="0">
                <a:tc gridSpan="3">
                  <a:txBody>
                    <a:bodyPr/>
                    <a:lstStyle/>
                    <a:p>
                      <a:pPr>
                        <a:lnSpc>
                          <a:spcPct val="107000"/>
                        </a:lnSpc>
                        <a:spcAft>
                          <a:spcPts val="800"/>
                        </a:spcAft>
                      </a:pPr>
                      <a:r>
                        <a:rPr lang="es-ES" altLang="es-ES" sz="1600" dirty="0">
                          <a:effectLst/>
                        </a:rPr>
                        <a:t>Materiales:</a:t>
                      </a:r>
                    </a:p>
                    <a:p>
                      <a:pPr marL="342900" lvl="0" indent="-342900">
                        <a:lnSpc>
                          <a:spcPct val="107000"/>
                        </a:lnSpc>
                        <a:buFont typeface="Symbol" panose="05050102010706020507" pitchFamily="18" charset="2"/>
                        <a:buChar char=""/>
                      </a:pPr>
                      <a:r>
                        <a:rPr lang="es-ES" altLang="es-ES" sz="1600" b="0" dirty="0">
                          <a:effectLst/>
                        </a:rPr>
                        <a:t>Una taza de agua</a:t>
                      </a:r>
                    </a:p>
                    <a:p>
                      <a:pPr marL="342900" lvl="0" indent="-342900">
                        <a:lnSpc>
                          <a:spcPct val="107000"/>
                        </a:lnSpc>
                        <a:buFont typeface="Symbol" panose="05050102010706020507" pitchFamily="18" charset="2"/>
                        <a:buChar char=""/>
                      </a:pPr>
                      <a:r>
                        <a:rPr lang="es-ES" altLang="es-ES" sz="1600" b="0" dirty="0">
                          <a:effectLst/>
                        </a:rPr>
                        <a:t>Una taza de maicena/ fécula de maíz</a:t>
                      </a:r>
                    </a:p>
                    <a:p>
                      <a:pPr marL="342900" lvl="0" indent="-342900">
                        <a:lnSpc>
                          <a:spcPct val="107000"/>
                        </a:lnSpc>
                        <a:buFont typeface="Symbol" panose="05050102010706020507" pitchFamily="18" charset="2"/>
                        <a:buChar char=""/>
                      </a:pPr>
                      <a:r>
                        <a:rPr lang="es-ES" altLang="es-ES" sz="1600" b="0" dirty="0">
                          <a:effectLst/>
                        </a:rPr>
                        <a:t>Colorante comestible</a:t>
                      </a:r>
                    </a:p>
                    <a:p>
                      <a:pPr marL="342900" lvl="0" indent="-342900">
                        <a:lnSpc>
                          <a:spcPct val="107000"/>
                        </a:lnSpc>
                        <a:buFont typeface="Symbol" panose="05050102010706020507" pitchFamily="18" charset="2"/>
                        <a:buChar char=""/>
                      </a:pPr>
                      <a:r>
                        <a:rPr lang="es-ES" altLang="es-ES" sz="1600" b="0" dirty="0">
                          <a:effectLst/>
                        </a:rPr>
                        <a:t>Un recipiente de plástico para mezclar</a:t>
                      </a:r>
                    </a:p>
                    <a:p>
                      <a:pPr marL="342900" lvl="0" indent="-342900">
                        <a:lnSpc>
                          <a:spcPct val="107000"/>
                        </a:lnSpc>
                        <a:buFont typeface="Symbol" panose="05050102010706020507" pitchFamily="18" charset="2"/>
                        <a:buChar char=""/>
                      </a:pPr>
                      <a:r>
                        <a:rPr lang="es-ES" altLang="es-ES" sz="1600" b="0" dirty="0">
                          <a:effectLst/>
                        </a:rPr>
                        <a:t>Una cuchara o espátula de madera</a:t>
                      </a:r>
                    </a:p>
                    <a:p>
                      <a:pPr marL="342900" lvl="0" indent="-342900">
                        <a:lnSpc>
                          <a:spcPct val="107000"/>
                        </a:lnSpc>
                        <a:buFont typeface="Symbol" panose="05050102010706020507" pitchFamily="18" charset="2"/>
                        <a:buChar char=""/>
                      </a:pPr>
                      <a:r>
                        <a:rPr lang="es-ES" altLang="es-ES" sz="1600" b="0" dirty="0">
                          <a:effectLst/>
                        </a:rPr>
                        <a:t>Un recipiente de plástico con tapa para guardar</a:t>
                      </a:r>
                    </a:p>
                    <a:p>
                      <a:pPr marL="228600">
                        <a:lnSpc>
                          <a:spcPct val="107000"/>
                        </a:lnSpc>
                        <a:spcAft>
                          <a:spcPts val="800"/>
                        </a:spcAft>
                      </a:pPr>
                      <a:r>
                        <a:rPr lang="es-ES" altLang="es-ES" sz="1600" dirty="0">
                          <a:effectLst/>
                        </a:rPr>
                        <a:t> </a:t>
                      </a:r>
                      <a:endParaRPr lang="es-ES" alt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ltLang="es-ES"/>
                    </a:p>
                  </a:txBody>
                  <a:tcPr/>
                </a:tc>
                <a:tc hMerge="1">
                  <a:txBody>
                    <a:bodyPr/>
                    <a:lstStyle/>
                    <a:p>
                      <a:endParaRPr lang="es-ES" altLang="es-ES"/>
                    </a:p>
                  </a:txBody>
                  <a:tcPr/>
                </a:tc>
                <a:extLst>
                  <a:ext uri="{0D108BD9-81ED-4DB2-BD59-A6C34878D82A}">
                    <a16:rowId xmlns:a16="http://schemas.microsoft.com/office/drawing/2014/main" val="2605697471"/>
                  </a:ext>
                </a:extLst>
              </a:tr>
            </a:tbl>
          </a:graphicData>
        </a:graphic>
      </p:graphicFrame>
    </p:spTree>
    <p:extLst>
      <p:ext uri="{BB962C8B-B14F-4D97-AF65-F5344CB8AC3E}">
        <p14:creationId xmlns:p14="http://schemas.microsoft.com/office/powerpoint/2010/main" val="278430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F0655D-5412-43AD-9CCA-3863B6C33042}"/>
              </a:ext>
            </a:extLst>
          </p:cNvPr>
          <p:cNvSpPr/>
          <p:nvPr/>
        </p:nvSpPr>
        <p:spPr>
          <a:xfrm>
            <a:off x="10111409" y="0"/>
            <a:ext cx="208059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ES" altLang="es-ES"/>
          </a:p>
        </p:txBody>
      </p:sp>
      <p:graphicFrame>
        <p:nvGraphicFramePr>
          <p:cNvPr id="2" name="Tabla 1">
            <a:extLst>
              <a:ext uri="{FF2B5EF4-FFF2-40B4-BE49-F238E27FC236}">
                <a16:creationId xmlns:a16="http://schemas.microsoft.com/office/drawing/2014/main" id="{CA831ABE-6F7D-4BDB-B6BF-6091A19DA17B}"/>
              </a:ext>
            </a:extLst>
          </p:cNvPr>
          <p:cNvGraphicFramePr>
            <a:graphicFrameLocks noGrp="1"/>
          </p:cNvGraphicFramePr>
          <p:nvPr>
            <p:extLst>
              <p:ext uri="{D42A27DB-BD31-4B8C-83A1-F6EECF244321}">
                <p14:modId xmlns:p14="http://schemas.microsoft.com/office/powerpoint/2010/main" val="811365383"/>
              </p:ext>
            </p:extLst>
          </p:nvPr>
        </p:nvGraphicFramePr>
        <p:xfrm>
          <a:off x="278294" y="308323"/>
          <a:ext cx="9448802" cy="6241354"/>
        </p:xfrm>
        <a:graphic>
          <a:graphicData uri="http://schemas.openxmlformats.org/drawingml/2006/table">
            <a:tbl>
              <a:tblPr firstRow="1" firstCol="1" bandRow="1">
                <a:tableStyleId>{0505E3EF-67EA-436B-97B2-0124C06EBD24}</a:tableStyleId>
              </a:tblPr>
              <a:tblGrid>
                <a:gridCol w="9448802">
                  <a:extLst>
                    <a:ext uri="{9D8B030D-6E8A-4147-A177-3AD203B41FA5}">
                      <a16:colId xmlns:a16="http://schemas.microsoft.com/office/drawing/2014/main" val="819123968"/>
                    </a:ext>
                  </a:extLst>
                </a:gridCol>
              </a:tblGrid>
              <a:tr h="137789">
                <a:tc>
                  <a:txBody>
                    <a:bodyPr/>
                    <a:lstStyle/>
                    <a:p>
                      <a:pPr algn="ctr">
                        <a:lnSpc>
                          <a:spcPct val="107000"/>
                        </a:lnSpc>
                        <a:spcAft>
                          <a:spcPts val="800"/>
                        </a:spcAft>
                      </a:pPr>
                      <a:r>
                        <a:rPr lang="es-ES" altLang="es-ES" sz="1500" dirty="0">
                          <a:effectLst/>
                        </a:rPr>
                        <a:t>Actividad</a:t>
                      </a:r>
                      <a:endParaRPr lang="es-ES" alt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5545" marR="55545" marT="0" marB="0"/>
                </a:tc>
                <a:extLst>
                  <a:ext uri="{0D108BD9-81ED-4DB2-BD59-A6C34878D82A}">
                    <a16:rowId xmlns:a16="http://schemas.microsoft.com/office/drawing/2014/main" val="3859031286"/>
                  </a:ext>
                </a:extLst>
              </a:tr>
              <a:tr h="1218094">
                <a:tc>
                  <a:txBody>
                    <a:bodyPr/>
                    <a:lstStyle/>
                    <a:p>
                      <a:pPr>
                        <a:lnSpc>
                          <a:spcPct val="107000"/>
                        </a:lnSpc>
                        <a:spcAft>
                          <a:spcPts val="800"/>
                        </a:spcAft>
                      </a:pPr>
                      <a:r>
                        <a:rPr lang="es-ES" altLang="es-ES" sz="1500" dirty="0">
                          <a:effectLst/>
                        </a:rPr>
                        <a:t> Inicio:</a:t>
                      </a:r>
                    </a:p>
                    <a:p>
                      <a:pPr>
                        <a:lnSpc>
                          <a:spcPct val="107000"/>
                        </a:lnSpc>
                        <a:spcAft>
                          <a:spcPts val="800"/>
                        </a:spcAft>
                      </a:pPr>
                      <a:r>
                        <a:rPr lang="es-ES" altLang="es-ES" sz="1500" b="0" dirty="0">
                          <a:effectLst/>
                        </a:rPr>
                        <a:t>Iniciar la actividad con el saludo hacia los alumnos, cuestionarlos sobre cómo se encuentran el día de hoy, escucharlos si tienen algo que quieran platicar. (Mientras van conectándose los demás).</a:t>
                      </a:r>
                    </a:p>
                    <a:p>
                      <a:pPr>
                        <a:lnSpc>
                          <a:spcPct val="107000"/>
                        </a:lnSpc>
                        <a:spcAft>
                          <a:spcPts val="800"/>
                        </a:spcAft>
                      </a:pPr>
                      <a:r>
                        <a:rPr lang="es-ES" altLang="es-ES" sz="1500" b="0" dirty="0">
                          <a:effectLst/>
                        </a:rPr>
                        <a:t>*Intervención del profesor de Educación Física*</a:t>
                      </a:r>
                    </a:p>
                    <a:p>
                      <a:pPr algn="just">
                        <a:lnSpc>
                          <a:spcPct val="107000"/>
                        </a:lnSpc>
                        <a:spcAft>
                          <a:spcPts val="800"/>
                        </a:spcAft>
                      </a:pPr>
                      <a:r>
                        <a:rPr lang="es-ES" altLang="es-ES" sz="1500" b="0" dirty="0">
                          <a:effectLst/>
                        </a:rPr>
                        <a:t>Se comenzará con cuestionamientos como: </a:t>
                      </a:r>
                    </a:p>
                    <a:p>
                      <a:pPr algn="just">
                        <a:lnSpc>
                          <a:spcPct val="107000"/>
                        </a:lnSpc>
                        <a:spcAft>
                          <a:spcPts val="800"/>
                        </a:spcAft>
                      </a:pPr>
                      <a:r>
                        <a:rPr lang="es-ES" altLang="es-ES" sz="1500" b="0" dirty="0">
                          <a:effectLst/>
                        </a:rPr>
                        <a:t>¿Qué materiales tenemos el día de hoy?, ¿Para que los utilizamos?, ¿Qué creen que realizaremos?</a:t>
                      </a:r>
                      <a:endParaRPr lang="es-ES" altLang="es-E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545" marR="55545" marT="0" marB="0"/>
                </a:tc>
                <a:extLst>
                  <a:ext uri="{0D108BD9-81ED-4DB2-BD59-A6C34878D82A}">
                    <a16:rowId xmlns:a16="http://schemas.microsoft.com/office/drawing/2014/main" val="1741931875"/>
                  </a:ext>
                </a:extLst>
              </a:tr>
              <a:tr h="1705018">
                <a:tc>
                  <a:txBody>
                    <a:bodyPr/>
                    <a:lstStyle/>
                    <a:p>
                      <a:pPr>
                        <a:lnSpc>
                          <a:spcPct val="107000"/>
                        </a:lnSpc>
                        <a:spcAft>
                          <a:spcPts val="800"/>
                        </a:spcAft>
                      </a:pPr>
                      <a:r>
                        <a:rPr lang="es-ES" altLang="es-ES" sz="1500" dirty="0">
                          <a:effectLst/>
                        </a:rPr>
                        <a:t>Desarrollo:</a:t>
                      </a:r>
                    </a:p>
                    <a:p>
                      <a:pPr>
                        <a:lnSpc>
                          <a:spcPct val="107000"/>
                        </a:lnSpc>
                        <a:spcAft>
                          <a:spcPts val="800"/>
                        </a:spcAft>
                        <a:tabLst>
                          <a:tab pos="5943600" algn="l"/>
                        </a:tabLst>
                      </a:pPr>
                      <a:r>
                        <a:rPr lang="es-ES" altLang="es-ES" sz="1500" b="0" dirty="0">
                          <a:effectLst/>
                        </a:rPr>
                        <a:t>Hay que explicar que realizaremos un “</a:t>
                      </a:r>
                      <a:r>
                        <a:rPr lang="es-ES" altLang="es-ES" sz="1500" b="0" dirty="0" err="1">
                          <a:effectLst/>
                        </a:rPr>
                        <a:t>slime</a:t>
                      </a:r>
                      <a:r>
                        <a:rPr lang="es-ES" altLang="es-ES" sz="1500" b="0" dirty="0">
                          <a:effectLst/>
                        </a:rPr>
                        <a:t>”, Dar la oportunidad de dialogo para responder ¿Qué consistencia tiene?</a:t>
                      </a:r>
                    </a:p>
                    <a:p>
                      <a:pPr>
                        <a:lnSpc>
                          <a:spcPct val="107000"/>
                        </a:lnSpc>
                        <a:spcAft>
                          <a:spcPts val="800"/>
                        </a:spcAft>
                        <a:tabLst>
                          <a:tab pos="5943600" algn="l"/>
                        </a:tabLst>
                      </a:pPr>
                      <a:r>
                        <a:rPr lang="es-ES" altLang="es-ES" sz="1500" b="0" dirty="0">
                          <a:effectLst/>
                        </a:rPr>
                        <a:t>Proceder a realizar el </a:t>
                      </a:r>
                      <a:r>
                        <a:rPr lang="es-ES" altLang="es-ES" sz="1500" b="0" dirty="0" err="1">
                          <a:effectLst/>
                        </a:rPr>
                        <a:t>slime</a:t>
                      </a:r>
                      <a:r>
                        <a:rPr lang="es-ES" altLang="es-ES" sz="1500" b="0" dirty="0">
                          <a:effectLst/>
                        </a:rPr>
                        <a:t>, recalcando la importancia de seguir los pasos y respetar las medidas que utilizaremos.</a:t>
                      </a:r>
                    </a:p>
                    <a:p>
                      <a:pPr marL="342900" lvl="0" indent="-342900">
                        <a:lnSpc>
                          <a:spcPct val="107000"/>
                        </a:lnSpc>
                        <a:buFont typeface="Symbol" panose="05050102010706020507" pitchFamily="18" charset="2"/>
                        <a:buChar char=""/>
                        <a:tabLst>
                          <a:tab pos="5943600" algn="l"/>
                        </a:tabLst>
                      </a:pPr>
                      <a:r>
                        <a:rPr lang="es-ES" altLang="es-ES" sz="1500" b="0" dirty="0">
                          <a:effectLst/>
                        </a:rPr>
                        <a:t>Paso 1: Colocar en el recipiente de plástico la taza de agua, agregar la maicena y mezclar con la cuchara de madera hasta que quede gelatinosa la mezcla. </a:t>
                      </a:r>
                    </a:p>
                    <a:p>
                      <a:pPr marL="342900" lvl="0" indent="-342900">
                        <a:lnSpc>
                          <a:spcPct val="107000"/>
                        </a:lnSpc>
                        <a:buFont typeface="Symbol" panose="05050102010706020507" pitchFamily="18" charset="2"/>
                        <a:buChar char=""/>
                        <a:tabLst>
                          <a:tab pos="5943600" algn="l"/>
                        </a:tabLst>
                      </a:pPr>
                      <a:r>
                        <a:rPr lang="es-ES" altLang="es-ES" sz="1500" b="0" dirty="0">
                          <a:effectLst/>
                        </a:rPr>
                        <a:t>Paso 2: Tomarla con las manos y amasarla por unos minutos.</a:t>
                      </a:r>
                    </a:p>
                    <a:p>
                      <a:pPr marL="342900" lvl="0" indent="-342900">
                        <a:lnSpc>
                          <a:spcPct val="107000"/>
                        </a:lnSpc>
                        <a:buFont typeface="Symbol" panose="05050102010706020507" pitchFamily="18" charset="2"/>
                        <a:buChar char=""/>
                        <a:tabLst>
                          <a:tab pos="5943600" algn="l"/>
                        </a:tabLst>
                      </a:pPr>
                      <a:r>
                        <a:rPr lang="es-ES" altLang="es-ES" sz="1500" b="0" dirty="0">
                          <a:effectLst/>
                        </a:rPr>
                        <a:t>Paso 3: Agregar el colorante de su preferencia y volver a amasar.</a:t>
                      </a:r>
                    </a:p>
                    <a:p>
                      <a:pPr marL="342900" lvl="0" indent="-342900">
                        <a:lnSpc>
                          <a:spcPct val="107000"/>
                        </a:lnSpc>
                        <a:spcAft>
                          <a:spcPts val="800"/>
                        </a:spcAft>
                        <a:buFont typeface="Symbol" panose="05050102010706020507" pitchFamily="18" charset="2"/>
                        <a:buChar char=""/>
                        <a:tabLst>
                          <a:tab pos="5943600" algn="l"/>
                        </a:tabLst>
                      </a:pPr>
                      <a:r>
                        <a:rPr lang="es-ES" altLang="es-ES" sz="1500" b="0" dirty="0">
                          <a:effectLst/>
                        </a:rPr>
                        <a:t>Paso 4: Nuestro </a:t>
                      </a:r>
                      <a:r>
                        <a:rPr lang="es-ES" altLang="es-ES" sz="1500" b="0" dirty="0" err="1">
                          <a:effectLst/>
                        </a:rPr>
                        <a:t>slime</a:t>
                      </a:r>
                      <a:r>
                        <a:rPr lang="es-ES" altLang="es-ES" sz="1500" b="0" dirty="0">
                          <a:effectLst/>
                        </a:rPr>
                        <a:t> está listo.  </a:t>
                      </a:r>
                      <a:endParaRPr lang="es-ES" altLang="es-E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545" marR="55545" marT="0" marB="0"/>
                </a:tc>
                <a:extLst>
                  <a:ext uri="{0D108BD9-81ED-4DB2-BD59-A6C34878D82A}">
                    <a16:rowId xmlns:a16="http://schemas.microsoft.com/office/drawing/2014/main" val="1755983953"/>
                  </a:ext>
                </a:extLst>
              </a:tr>
              <a:tr h="516008">
                <a:tc>
                  <a:txBody>
                    <a:bodyPr/>
                    <a:lstStyle/>
                    <a:p>
                      <a:pPr>
                        <a:lnSpc>
                          <a:spcPct val="107000"/>
                        </a:lnSpc>
                        <a:spcAft>
                          <a:spcPts val="800"/>
                        </a:spcAft>
                      </a:pPr>
                      <a:r>
                        <a:rPr lang="es-ES" altLang="es-ES" sz="1500" dirty="0">
                          <a:effectLst/>
                        </a:rPr>
                        <a:t>Cierre:</a:t>
                      </a:r>
                    </a:p>
                    <a:p>
                      <a:pPr>
                        <a:lnSpc>
                          <a:spcPct val="107000"/>
                        </a:lnSpc>
                        <a:spcAft>
                          <a:spcPts val="800"/>
                        </a:spcAft>
                      </a:pPr>
                      <a:r>
                        <a:rPr lang="es-ES" altLang="es-ES" sz="1500" b="0" dirty="0">
                          <a:effectLst/>
                        </a:rPr>
                        <a:t>Retomaremos los cuestionamientos de cierre donde los alumnos expliquen lo que realizamos, que pasos seguimos, y como debemos cuidar nuestro </a:t>
                      </a:r>
                      <a:r>
                        <a:rPr lang="es-ES" altLang="es-ES" sz="1500" b="0" dirty="0" err="1">
                          <a:effectLst/>
                        </a:rPr>
                        <a:t>slime</a:t>
                      </a:r>
                      <a:r>
                        <a:rPr lang="es-ES" altLang="es-ES" sz="1500" b="0" dirty="0">
                          <a:effectLst/>
                        </a:rPr>
                        <a:t> para que nos dure.</a:t>
                      </a:r>
                      <a:endParaRPr lang="es-ES" altLang="es-E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545" marR="55545" marT="0" marB="0"/>
                </a:tc>
                <a:extLst>
                  <a:ext uri="{0D108BD9-81ED-4DB2-BD59-A6C34878D82A}">
                    <a16:rowId xmlns:a16="http://schemas.microsoft.com/office/drawing/2014/main" val="4276252740"/>
                  </a:ext>
                </a:extLst>
              </a:tr>
              <a:tr h="660199">
                <a:tc>
                  <a:txBody>
                    <a:bodyPr/>
                    <a:lstStyle/>
                    <a:p>
                      <a:pPr>
                        <a:lnSpc>
                          <a:spcPct val="107000"/>
                        </a:lnSpc>
                        <a:spcAft>
                          <a:spcPts val="800"/>
                        </a:spcAft>
                        <a:tabLst>
                          <a:tab pos="5943600" algn="l"/>
                        </a:tabLst>
                      </a:pPr>
                      <a:r>
                        <a:rPr lang="es-ES" altLang="es-ES" sz="1500" dirty="0">
                          <a:effectLst/>
                        </a:rPr>
                        <a:t>Indicadores para evaluar:</a:t>
                      </a:r>
                    </a:p>
                    <a:p>
                      <a:pPr marL="342900" lvl="0" indent="-342900">
                        <a:lnSpc>
                          <a:spcPct val="107000"/>
                        </a:lnSpc>
                        <a:buFont typeface="Symbol" panose="05050102010706020507" pitchFamily="18" charset="2"/>
                        <a:buChar char=""/>
                        <a:tabLst>
                          <a:tab pos="5943600" algn="l"/>
                        </a:tabLst>
                      </a:pPr>
                      <a:r>
                        <a:rPr lang="es-ES" altLang="es-ES" sz="1500" b="0" dirty="0">
                          <a:effectLst/>
                        </a:rPr>
                        <a:t>Expresión oral antes, durante y después de la actividad. </a:t>
                      </a:r>
                    </a:p>
                    <a:p>
                      <a:pPr marL="342900" lvl="0" indent="-342900">
                        <a:lnSpc>
                          <a:spcPct val="107000"/>
                        </a:lnSpc>
                        <a:buFont typeface="Symbol" panose="05050102010706020507" pitchFamily="18" charset="2"/>
                        <a:buChar char=""/>
                        <a:tabLst>
                          <a:tab pos="5943600" algn="l"/>
                        </a:tabLst>
                      </a:pPr>
                      <a:r>
                        <a:rPr lang="es-ES" altLang="es-ES" sz="1500" b="0" dirty="0">
                          <a:effectLst/>
                        </a:rPr>
                        <a:t>Identifica el Uso de medida no convencional. </a:t>
                      </a:r>
                    </a:p>
                    <a:p>
                      <a:pPr marL="342900" lvl="0" indent="-342900">
                        <a:lnSpc>
                          <a:spcPct val="107000"/>
                        </a:lnSpc>
                        <a:spcAft>
                          <a:spcPts val="800"/>
                        </a:spcAft>
                        <a:buFont typeface="Symbol" panose="05050102010706020507" pitchFamily="18" charset="2"/>
                        <a:buChar char=""/>
                      </a:pPr>
                      <a:r>
                        <a:rPr lang="es-ES" altLang="es-ES" sz="1500" b="0" dirty="0">
                          <a:effectLst/>
                        </a:rPr>
                        <a:t>Explica sus ideas previas </a:t>
                      </a:r>
                      <a:endParaRPr lang="es-ES" altLang="es-E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545" marR="55545" marT="0" marB="0"/>
                </a:tc>
                <a:extLst>
                  <a:ext uri="{0D108BD9-81ED-4DB2-BD59-A6C34878D82A}">
                    <a16:rowId xmlns:a16="http://schemas.microsoft.com/office/drawing/2014/main" val="2380937029"/>
                  </a:ext>
                </a:extLst>
              </a:tr>
            </a:tbl>
          </a:graphicData>
        </a:graphic>
      </p:graphicFrame>
    </p:spTree>
    <p:extLst>
      <p:ext uri="{BB962C8B-B14F-4D97-AF65-F5344CB8AC3E}">
        <p14:creationId xmlns:p14="http://schemas.microsoft.com/office/powerpoint/2010/main" val="41031951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1948</Words>
  <Application>Microsoft Office PowerPoint</Application>
  <PresentationFormat>Panorámica</PresentationFormat>
  <Paragraphs>140</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GUADALUPE BUSTAMANTE GUTIERREZ</dc:creator>
  <cp:lastModifiedBy>Mónica Bustamante</cp:lastModifiedBy>
  <cp:revision>18</cp:revision>
  <dcterms:created xsi:type="dcterms:W3CDTF">2021-06-06T20:24:38Z</dcterms:created>
  <dcterms:modified xsi:type="dcterms:W3CDTF">2021-06-07T00:08:19Z</dcterms:modified>
</cp:coreProperties>
</file>