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56" r:id="rId2"/>
    <p:sldId id="257" r:id="rId3"/>
    <p:sldId id="258" r:id="rId4"/>
  </p:sldIdLst>
  <p:sldSz cx="18288000" cy="10287000"/>
  <p:notesSz cx="6858000" cy="9144000"/>
  <p:embeddedFontLst>
    <p:embeddedFont>
      <p:font typeface="Abadi" panose="020B0604020104020204" pitchFamily="34" charset="0"/>
      <p:regular r:id="rId5"/>
    </p:embeddedFont>
    <p:embeddedFont>
      <p:font typeface="Aharoni" panose="02010803020104030203" pitchFamily="2" charset="-79"/>
      <p:bold r:id="rId6"/>
    </p:embeddedFont>
    <p:embeddedFont>
      <p:font typeface="Anonymous Pro" panose="02060609030202000504" pitchFamily="49" charset="0"/>
      <p:regular r:id="rId7"/>
    </p:embeddedFont>
    <p:embeddedFont>
      <p:font typeface="Berlin Sans FB" panose="020E0602020502020306" pitchFamily="34" charset="77"/>
      <p:regular r:id="rId8"/>
      <p:bold r:id="rId9"/>
    </p:embeddedFont>
    <p:embeddedFont>
      <p:font typeface="Calibri" panose="020F0502020204030204" pitchFamily="34" charset="0"/>
      <p:regular r:id="rId10"/>
      <p:bold r:id="rId11"/>
      <p:italic r:id="rId12"/>
      <p:boldItalic r:id="rId13"/>
    </p:embeddedFont>
    <p:embeddedFont>
      <p:font typeface="Open Sans Extra Bold" panose="020B0906030804020204" pitchFamily="34" charset="0"/>
      <p:regular r:id="rId14"/>
      <p:bold r:id="rId15"/>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autoAdjust="0"/>
    <p:restoredTop sz="94554" autoAdjust="0"/>
  </p:normalViewPr>
  <p:slideViewPr>
    <p:cSldViewPr>
      <p:cViewPr varScale="1">
        <p:scale>
          <a:sx n="65" d="100"/>
          <a:sy n="65" d="100"/>
        </p:scale>
        <p:origin x="1160" y="22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4.fntdata"/><Relationship Id="rId13" Type="http://schemas.openxmlformats.org/officeDocument/2006/relationships/font" Target="fonts/font9.fntdata"/><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font" Target="fonts/font3.fntdata"/><Relationship Id="rId12" Type="http://schemas.openxmlformats.org/officeDocument/2006/relationships/font" Target="fonts/font8.fntdata"/><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font" Target="fonts/font2.fntdata"/><Relationship Id="rId11" Type="http://schemas.openxmlformats.org/officeDocument/2006/relationships/font" Target="fonts/font7.fntdata"/><Relationship Id="rId5" Type="http://schemas.openxmlformats.org/officeDocument/2006/relationships/font" Target="fonts/font1.fntdata"/><Relationship Id="rId15" Type="http://schemas.openxmlformats.org/officeDocument/2006/relationships/font" Target="fonts/font11.fntdata"/><Relationship Id="rId10" Type="http://schemas.openxmlformats.org/officeDocument/2006/relationships/font" Target="fonts/font6.fntdata"/><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font" Target="fonts/font5.fntdata"/><Relationship Id="rId14" Type="http://schemas.openxmlformats.org/officeDocument/2006/relationships/font" Target="fonts/font10.fntdata"/></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6/6/21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6/6/21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6/6/21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6/6/21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6/6/21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6/6/21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6/6/21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6/6/21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6/6/21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6/6/21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6/6/21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‹Nº›</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7.svg"/><Relationship Id="rId7" Type="http://schemas.openxmlformats.org/officeDocument/2006/relationships/image" Target="../media/image9.svg"/><Relationship Id="rId2" Type="http://schemas.openxmlformats.org/officeDocument/2006/relationships/image" Target="../media/image6.png"/><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image" Target="../media/image4.svg"/><Relationship Id="rId10" Type="http://schemas.openxmlformats.org/officeDocument/2006/relationships/image" Target="../media/image12.jpeg"/><Relationship Id="rId4" Type="http://schemas.openxmlformats.org/officeDocument/2006/relationships/image" Target="../media/image3.png"/><Relationship Id="rId9" Type="http://schemas.openxmlformats.org/officeDocument/2006/relationships/image" Target="../media/image11.svg"/></Relationships>
</file>

<file path=ppt/slides/_rels/slide3.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7.svg"/><Relationship Id="rId7" Type="http://schemas.openxmlformats.org/officeDocument/2006/relationships/image" Target="../media/image9.svg"/><Relationship Id="rId2" Type="http://schemas.openxmlformats.org/officeDocument/2006/relationships/image" Target="../media/image6.png"/><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11.sv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CECE"/>
        </a:solidFill>
        <a:effectLst/>
      </p:bgPr>
    </p:bg>
    <p:spTree>
      <p:nvGrpSpPr>
        <p:cNvPr id="1" name=""/>
        <p:cNvGrpSpPr/>
        <p:nvPr/>
      </p:nvGrpSpPr>
      <p:grpSpPr>
        <a:xfrm>
          <a:off x="0" y="0"/>
          <a:ext cx="0" cy="0"/>
          <a:chOff x="0" y="0"/>
          <a:chExt cx="0" cy="0"/>
        </a:xfrm>
      </p:grpSpPr>
      <p:pic>
        <p:nvPicPr>
          <p:cNvPr id="2" name="Picture 2"/>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a:stretch>
        </p:blipFill>
        <p:spPr>
          <a:xfrm rot="4117082">
            <a:off x="-2679337" y="4429370"/>
            <a:ext cx="6610437" cy="11375103"/>
          </a:xfrm>
          <a:prstGeom prst="rect">
            <a:avLst/>
          </a:prstGeom>
        </p:spPr>
      </p:pic>
      <p:pic>
        <p:nvPicPr>
          <p:cNvPr id="3" name="Picture 3"/>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a:stretch>
        </p:blipFill>
        <p:spPr>
          <a:xfrm rot="4117082">
            <a:off x="12903387" y="5155476"/>
            <a:ext cx="6610437" cy="11375103"/>
          </a:xfrm>
          <a:prstGeom prst="rect">
            <a:avLst/>
          </a:prstGeom>
        </p:spPr>
      </p:pic>
      <p:pic>
        <p:nvPicPr>
          <p:cNvPr id="4" name="Picture 4"/>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a:fillRect/>
          </a:stretch>
        </p:blipFill>
        <p:spPr>
          <a:xfrm>
            <a:off x="932354" y="-850277"/>
            <a:ext cx="3329439" cy="4323947"/>
          </a:xfrm>
          <a:prstGeom prst="rect">
            <a:avLst/>
          </a:prstGeom>
        </p:spPr>
      </p:pic>
      <p:pic>
        <p:nvPicPr>
          <p:cNvPr id="5" name="Picture 5"/>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a:fillRect/>
          </a:stretch>
        </p:blipFill>
        <p:spPr>
          <a:xfrm rot="-8100000">
            <a:off x="14844373" y="-996893"/>
            <a:ext cx="3555228" cy="4617179"/>
          </a:xfrm>
          <a:prstGeom prst="rect">
            <a:avLst/>
          </a:prstGeom>
        </p:spPr>
      </p:pic>
      <p:pic>
        <p:nvPicPr>
          <p:cNvPr id="6" name="Picture 6"/>
          <p:cNvPicPr>
            <a:picLocks noChangeAspect="1"/>
          </p:cNvPicPr>
          <p:nvPr/>
        </p:nvPicPr>
        <p:blipFill>
          <a:blip r:embed="rId6"/>
          <a:srcRect r="62534"/>
          <a:stretch>
            <a:fillRect/>
          </a:stretch>
        </p:blipFill>
        <p:spPr>
          <a:xfrm>
            <a:off x="5869077" y="2146109"/>
            <a:ext cx="1444510" cy="1554666"/>
          </a:xfrm>
          <a:prstGeom prst="rect">
            <a:avLst/>
          </a:prstGeom>
        </p:spPr>
      </p:pic>
      <p:sp>
        <p:nvSpPr>
          <p:cNvPr id="7" name="TextBox 7"/>
          <p:cNvSpPr txBox="1"/>
          <p:nvPr/>
        </p:nvSpPr>
        <p:spPr>
          <a:xfrm>
            <a:off x="5161248" y="360784"/>
            <a:ext cx="9392951" cy="1604927"/>
          </a:xfrm>
          <a:prstGeom prst="rect">
            <a:avLst/>
          </a:prstGeom>
        </p:spPr>
        <p:txBody>
          <a:bodyPr wrap="square" lIns="0" tIns="0" rIns="0" bIns="0" rtlCol="0" anchor="t">
            <a:spAutoFit/>
          </a:bodyPr>
          <a:lstStyle/>
          <a:p>
            <a:pPr algn="ctr">
              <a:lnSpc>
                <a:spcPts val="4340"/>
              </a:lnSpc>
              <a:spcBef>
                <a:spcPct val="0"/>
              </a:spcBef>
            </a:pPr>
            <a:r>
              <a:rPr lang="en-US" sz="3100" dirty="0">
                <a:solidFill>
                  <a:srgbClr val="000000"/>
                </a:solidFill>
                <a:latin typeface="Berlin Sans FB" panose="020E0602020502020306" pitchFamily="34" charset="0"/>
              </a:rPr>
              <a:t>ESCUELA NORMAL DE EDUCACIÓN PREESCOLAR</a:t>
            </a:r>
          </a:p>
          <a:p>
            <a:pPr algn="ctr">
              <a:lnSpc>
                <a:spcPts val="4340"/>
              </a:lnSpc>
              <a:spcBef>
                <a:spcPct val="0"/>
              </a:spcBef>
            </a:pPr>
            <a:r>
              <a:rPr lang="en-US" sz="3100" dirty="0" err="1">
                <a:solidFill>
                  <a:srgbClr val="000000"/>
                </a:solidFill>
                <a:latin typeface="Berlin Sans FB" panose="020E0602020502020306" pitchFamily="34" charset="0"/>
              </a:rPr>
              <a:t>Licenciatura</a:t>
            </a:r>
            <a:r>
              <a:rPr lang="en-US" sz="3100" dirty="0">
                <a:solidFill>
                  <a:srgbClr val="000000"/>
                </a:solidFill>
                <a:latin typeface="Berlin Sans FB" panose="020E0602020502020306" pitchFamily="34" charset="0"/>
              </a:rPr>
              <a:t> </a:t>
            </a:r>
            <a:r>
              <a:rPr lang="en-US" sz="3100" dirty="0" err="1">
                <a:solidFill>
                  <a:srgbClr val="000000"/>
                </a:solidFill>
                <a:latin typeface="Berlin Sans FB" panose="020E0602020502020306" pitchFamily="34" charset="0"/>
              </a:rPr>
              <a:t>en</a:t>
            </a:r>
            <a:r>
              <a:rPr lang="en-US" sz="3100" dirty="0">
                <a:solidFill>
                  <a:srgbClr val="000000"/>
                </a:solidFill>
                <a:latin typeface="Berlin Sans FB" panose="020E0602020502020306" pitchFamily="34" charset="0"/>
              </a:rPr>
              <a:t> </a:t>
            </a:r>
            <a:r>
              <a:rPr lang="en-US" sz="3100" dirty="0" err="1">
                <a:solidFill>
                  <a:srgbClr val="000000"/>
                </a:solidFill>
                <a:latin typeface="Berlin Sans FB" panose="020E0602020502020306" pitchFamily="34" charset="0"/>
              </a:rPr>
              <a:t>Educación</a:t>
            </a:r>
            <a:r>
              <a:rPr lang="en-US" sz="3100" dirty="0">
                <a:solidFill>
                  <a:srgbClr val="000000"/>
                </a:solidFill>
                <a:latin typeface="Berlin Sans FB" panose="020E0602020502020306" pitchFamily="34" charset="0"/>
              </a:rPr>
              <a:t> </a:t>
            </a:r>
            <a:r>
              <a:rPr lang="en-US" sz="3100" dirty="0" err="1">
                <a:solidFill>
                  <a:srgbClr val="000000"/>
                </a:solidFill>
                <a:latin typeface="Berlin Sans FB" panose="020E0602020502020306" pitchFamily="34" charset="0"/>
              </a:rPr>
              <a:t>preescolar</a:t>
            </a:r>
            <a:endParaRPr lang="en-US" sz="3100" dirty="0">
              <a:solidFill>
                <a:srgbClr val="000000"/>
              </a:solidFill>
              <a:latin typeface="Berlin Sans FB" panose="020E0602020502020306" pitchFamily="34" charset="0"/>
            </a:endParaRPr>
          </a:p>
          <a:p>
            <a:pPr algn="ctr">
              <a:lnSpc>
                <a:spcPts val="4340"/>
              </a:lnSpc>
              <a:spcBef>
                <a:spcPct val="0"/>
              </a:spcBef>
            </a:pPr>
            <a:r>
              <a:rPr lang="en-US" sz="3100" dirty="0" err="1">
                <a:solidFill>
                  <a:srgbClr val="000000"/>
                </a:solidFill>
                <a:latin typeface="Berlin Sans FB" panose="020E0602020502020306" pitchFamily="34" charset="0"/>
              </a:rPr>
              <a:t>Ciclo</a:t>
            </a:r>
            <a:r>
              <a:rPr lang="en-US" sz="3100" dirty="0">
                <a:solidFill>
                  <a:srgbClr val="000000"/>
                </a:solidFill>
                <a:latin typeface="Berlin Sans FB" panose="020E0602020502020306" pitchFamily="34" charset="0"/>
              </a:rPr>
              <a:t> escolar 2020 – 2021</a:t>
            </a:r>
          </a:p>
        </p:txBody>
      </p:sp>
      <p:sp>
        <p:nvSpPr>
          <p:cNvPr id="8" name="TextBox 8"/>
          <p:cNvSpPr txBox="1"/>
          <p:nvPr/>
        </p:nvSpPr>
        <p:spPr>
          <a:xfrm>
            <a:off x="5923126" y="3779793"/>
            <a:ext cx="7604184" cy="2727413"/>
          </a:xfrm>
          <a:prstGeom prst="rect">
            <a:avLst/>
          </a:prstGeom>
        </p:spPr>
        <p:txBody>
          <a:bodyPr wrap="square" lIns="0" tIns="0" rIns="0" bIns="0" rtlCol="0" anchor="t">
            <a:spAutoFit/>
          </a:bodyPr>
          <a:lstStyle/>
          <a:p>
            <a:pPr algn="ctr">
              <a:lnSpc>
                <a:spcPts val="3640"/>
              </a:lnSpc>
              <a:spcBef>
                <a:spcPct val="0"/>
              </a:spcBef>
            </a:pPr>
            <a:r>
              <a:rPr lang="en-US" sz="2600" b="1" dirty="0">
                <a:solidFill>
                  <a:srgbClr val="000000"/>
                </a:solidFill>
                <a:latin typeface="Berlin Sans FB" panose="020E0602020502020306" pitchFamily="34" charset="0"/>
              </a:rPr>
              <a:t>PRESENTADO POR:</a:t>
            </a:r>
          </a:p>
          <a:p>
            <a:pPr algn="ctr">
              <a:lnSpc>
                <a:spcPts val="3640"/>
              </a:lnSpc>
              <a:spcBef>
                <a:spcPct val="0"/>
              </a:spcBef>
            </a:pPr>
            <a:r>
              <a:rPr lang="en-US" sz="2600" dirty="0">
                <a:solidFill>
                  <a:srgbClr val="000000"/>
                </a:solidFill>
                <a:latin typeface="Berlin Sans FB" panose="020E0602020502020306" pitchFamily="34" charset="0"/>
              </a:rPr>
              <a:t>AGUIRRE RODRIGUEZ ANDREA ELIZABETH Nº 1</a:t>
            </a:r>
          </a:p>
          <a:p>
            <a:pPr algn="ctr">
              <a:lnSpc>
                <a:spcPts val="3640"/>
              </a:lnSpc>
              <a:spcBef>
                <a:spcPct val="0"/>
              </a:spcBef>
            </a:pPr>
            <a:r>
              <a:rPr lang="en-US" sz="2600" dirty="0">
                <a:solidFill>
                  <a:srgbClr val="000000"/>
                </a:solidFill>
                <a:latin typeface="Berlin Sans FB" panose="020E0602020502020306" pitchFamily="34" charset="0"/>
              </a:rPr>
              <a:t>GALINDO TORRES </a:t>
            </a:r>
            <a:r>
              <a:rPr lang="en-US" sz="2600">
                <a:solidFill>
                  <a:srgbClr val="000000"/>
                </a:solidFill>
                <a:latin typeface="Berlin Sans FB" panose="020E0602020502020306" pitchFamily="34" charset="0"/>
              </a:rPr>
              <a:t>VALERIA Nº 4</a:t>
            </a:r>
            <a:endParaRPr lang="en-US" sz="2600" dirty="0">
              <a:solidFill>
                <a:srgbClr val="000000"/>
              </a:solidFill>
              <a:latin typeface="Berlin Sans FB" panose="020E0602020502020306" pitchFamily="34" charset="0"/>
            </a:endParaRPr>
          </a:p>
          <a:p>
            <a:pPr algn="ctr">
              <a:lnSpc>
                <a:spcPts val="3640"/>
              </a:lnSpc>
              <a:spcBef>
                <a:spcPct val="0"/>
              </a:spcBef>
            </a:pPr>
            <a:r>
              <a:rPr lang="en-US" sz="2600" dirty="0">
                <a:solidFill>
                  <a:srgbClr val="000000"/>
                </a:solidFill>
                <a:latin typeface="Berlin Sans FB" panose="020E0602020502020306" pitchFamily="34" charset="0"/>
              </a:rPr>
              <a:t>GAONA MONTOYA SOFIA VANESSA Nº 5</a:t>
            </a:r>
          </a:p>
          <a:p>
            <a:pPr algn="ctr">
              <a:lnSpc>
                <a:spcPts val="3640"/>
              </a:lnSpc>
              <a:spcBef>
                <a:spcPct val="0"/>
              </a:spcBef>
            </a:pPr>
            <a:r>
              <a:rPr lang="en-US" sz="2600" dirty="0">
                <a:solidFill>
                  <a:srgbClr val="000000"/>
                </a:solidFill>
                <a:latin typeface="Berlin Sans FB" panose="020E0602020502020306" pitchFamily="34" charset="0"/>
              </a:rPr>
              <a:t>GAONA NAVEJAR MAYRA ALEJANDRA Nº 6</a:t>
            </a:r>
          </a:p>
          <a:p>
            <a:pPr algn="ctr">
              <a:lnSpc>
                <a:spcPts val="3640"/>
              </a:lnSpc>
              <a:spcBef>
                <a:spcPct val="0"/>
              </a:spcBef>
            </a:pPr>
            <a:endParaRPr lang="en-US" sz="2600" dirty="0">
              <a:solidFill>
                <a:srgbClr val="000000"/>
              </a:solidFill>
              <a:latin typeface="Anonymous Pro"/>
            </a:endParaRPr>
          </a:p>
        </p:txBody>
      </p:sp>
      <p:sp>
        <p:nvSpPr>
          <p:cNvPr id="9" name="TextBox 9"/>
          <p:cNvSpPr txBox="1"/>
          <p:nvPr/>
        </p:nvSpPr>
        <p:spPr>
          <a:xfrm>
            <a:off x="6574126" y="6391096"/>
            <a:ext cx="6020555" cy="1043423"/>
          </a:xfrm>
          <a:prstGeom prst="rect">
            <a:avLst/>
          </a:prstGeom>
        </p:spPr>
        <p:txBody>
          <a:bodyPr lIns="0" tIns="0" rIns="0" bIns="0" rtlCol="0" anchor="t">
            <a:spAutoFit/>
          </a:bodyPr>
          <a:lstStyle/>
          <a:p>
            <a:pPr algn="ctr">
              <a:lnSpc>
                <a:spcPts val="4192"/>
              </a:lnSpc>
              <a:spcBef>
                <a:spcPct val="0"/>
              </a:spcBef>
            </a:pPr>
            <a:r>
              <a:rPr lang="en-US" sz="2994" dirty="0" err="1">
                <a:solidFill>
                  <a:srgbClr val="000000"/>
                </a:solidFill>
                <a:latin typeface="Berlin Sans FB" panose="020E0602020502020306" pitchFamily="34" charset="0"/>
              </a:rPr>
              <a:t>Docente</a:t>
            </a:r>
            <a:r>
              <a:rPr lang="en-US" sz="2994" dirty="0">
                <a:solidFill>
                  <a:srgbClr val="000000"/>
                </a:solidFill>
                <a:latin typeface="Berlin Sans FB" panose="020E0602020502020306" pitchFamily="34" charset="0"/>
              </a:rPr>
              <a:t>:  </a:t>
            </a:r>
            <a:r>
              <a:rPr lang="en-US" sz="2994" dirty="0" err="1">
                <a:solidFill>
                  <a:srgbClr val="000000"/>
                </a:solidFill>
                <a:latin typeface="Berlin Sans FB" panose="020E0602020502020306" pitchFamily="34" charset="0"/>
              </a:rPr>
              <a:t>Roció</a:t>
            </a:r>
            <a:r>
              <a:rPr lang="en-US" sz="2994" dirty="0">
                <a:solidFill>
                  <a:srgbClr val="000000"/>
                </a:solidFill>
                <a:latin typeface="Berlin Sans FB" panose="020E0602020502020306" pitchFamily="34" charset="0"/>
              </a:rPr>
              <a:t> Blanco Gómez </a:t>
            </a:r>
          </a:p>
          <a:p>
            <a:pPr algn="ctr">
              <a:lnSpc>
                <a:spcPts val="4192"/>
              </a:lnSpc>
              <a:spcBef>
                <a:spcPct val="0"/>
              </a:spcBef>
            </a:pPr>
            <a:endParaRPr lang="en-US" sz="2994" dirty="0">
              <a:solidFill>
                <a:srgbClr val="000000"/>
              </a:solidFill>
              <a:latin typeface="Anonymous Pro"/>
            </a:endParaRPr>
          </a:p>
        </p:txBody>
      </p:sp>
      <p:sp>
        <p:nvSpPr>
          <p:cNvPr id="10" name="TextBox 10"/>
          <p:cNvSpPr txBox="1"/>
          <p:nvPr/>
        </p:nvSpPr>
        <p:spPr>
          <a:xfrm>
            <a:off x="4546487" y="7461376"/>
            <a:ext cx="10322016" cy="2289088"/>
          </a:xfrm>
          <a:prstGeom prst="rect">
            <a:avLst/>
          </a:prstGeom>
        </p:spPr>
        <p:txBody>
          <a:bodyPr lIns="0" tIns="0" rIns="0" bIns="0" rtlCol="0" anchor="t">
            <a:spAutoFit/>
          </a:bodyPr>
          <a:lstStyle/>
          <a:p>
            <a:pPr algn="ctr">
              <a:lnSpc>
                <a:spcPts val="2799"/>
              </a:lnSpc>
              <a:spcBef>
                <a:spcPct val="0"/>
              </a:spcBef>
            </a:pPr>
            <a:r>
              <a:rPr lang="en-US" sz="2400" b="1" dirty="0">
                <a:solidFill>
                  <a:srgbClr val="000000"/>
                </a:solidFill>
                <a:latin typeface="Abadi" panose="020B0604020104020204" pitchFamily="34" charset="0"/>
              </a:rPr>
              <a:t>Unidad III LAS MAGNITUDES Y MEDIDAS, SU ENSEÑANZA Y APRENDIZAJE EN EL PLAN Y PROGRAMA DE ESTUDIOS DE EDUCACIÓN PREESCOLAR.</a:t>
            </a:r>
          </a:p>
          <a:p>
            <a:pPr algn="ctr">
              <a:lnSpc>
                <a:spcPts val="3079"/>
              </a:lnSpc>
              <a:spcBef>
                <a:spcPct val="0"/>
              </a:spcBef>
            </a:pPr>
            <a:endParaRPr lang="en-US" sz="2400" dirty="0">
              <a:solidFill>
                <a:srgbClr val="000000"/>
              </a:solidFill>
              <a:latin typeface="Abadi" panose="020B0604020104020204" pitchFamily="34" charset="0"/>
            </a:endParaRPr>
          </a:p>
          <a:p>
            <a:pPr marL="474980" lvl="1" indent="-237490" algn="ctr">
              <a:lnSpc>
                <a:spcPts val="3080"/>
              </a:lnSpc>
              <a:buFont typeface="Arial"/>
              <a:buChar char="•"/>
            </a:pPr>
            <a:r>
              <a:rPr lang="en-US" sz="2400" dirty="0" err="1">
                <a:solidFill>
                  <a:srgbClr val="000000"/>
                </a:solidFill>
                <a:latin typeface="Abadi" panose="020B0604020104020204" pitchFamily="34" charset="0"/>
              </a:rPr>
              <a:t>Aplica</a:t>
            </a:r>
            <a:r>
              <a:rPr lang="en-US" sz="2400" dirty="0">
                <a:solidFill>
                  <a:srgbClr val="000000"/>
                </a:solidFill>
                <a:latin typeface="Abadi" panose="020B0604020104020204" pitchFamily="34" charset="0"/>
              </a:rPr>
              <a:t> el plan y </a:t>
            </a:r>
            <a:r>
              <a:rPr lang="en-US" sz="2400" dirty="0" err="1">
                <a:solidFill>
                  <a:srgbClr val="000000"/>
                </a:solidFill>
                <a:latin typeface="Abadi" panose="020B0604020104020204" pitchFamily="34" charset="0"/>
              </a:rPr>
              <a:t>programas</a:t>
            </a:r>
            <a:r>
              <a:rPr lang="en-US" sz="2400" dirty="0">
                <a:solidFill>
                  <a:srgbClr val="000000"/>
                </a:solidFill>
                <a:latin typeface="Abadi" panose="020B0604020104020204" pitchFamily="34" charset="0"/>
              </a:rPr>
              <a:t> de </a:t>
            </a:r>
            <a:r>
              <a:rPr lang="en-US" sz="2400" dirty="0" err="1">
                <a:solidFill>
                  <a:srgbClr val="000000"/>
                </a:solidFill>
                <a:latin typeface="Abadi" panose="020B0604020104020204" pitchFamily="34" charset="0"/>
              </a:rPr>
              <a:t>estudio</a:t>
            </a:r>
            <a:r>
              <a:rPr lang="en-US" sz="2400" dirty="0">
                <a:solidFill>
                  <a:srgbClr val="000000"/>
                </a:solidFill>
                <a:latin typeface="Abadi" panose="020B0604020104020204" pitchFamily="34" charset="0"/>
              </a:rPr>
              <a:t> para </a:t>
            </a:r>
            <a:r>
              <a:rPr lang="en-US" sz="2400" dirty="0" err="1">
                <a:solidFill>
                  <a:srgbClr val="000000"/>
                </a:solidFill>
                <a:latin typeface="Abadi" panose="020B0604020104020204" pitchFamily="34" charset="0"/>
              </a:rPr>
              <a:t>alcanzar</a:t>
            </a:r>
            <a:r>
              <a:rPr lang="en-US" sz="2400" dirty="0">
                <a:solidFill>
                  <a:srgbClr val="000000"/>
                </a:solidFill>
                <a:latin typeface="Abadi" panose="020B0604020104020204" pitchFamily="34" charset="0"/>
              </a:rPr>
              <a:t> los </a:t>
            </a:r>
            <a:r>
              <a:rPr lang="en-US" sz="2400" dirty="0" err="1">
                <a:solidFill>
                  <a:srgbClr val="000000"/>
                </a:solidFill>
                <a:latin typeface="Abadi" panose="020B0604020104020204" pitchFamily="34" charset="0"/>
              </a:rPr>
              <a:t>propósitos</a:t>
            </a:r>
            <a:r>
              <a:rPr lang="en-US" sz="2400" dirty="0">
                <a:solidFill>
                  <a:srgbClr val="000000"/>
                </a:solidFill>
                <a:latin typeface="Abadi" panose="020B0604020104020204" pitchFamily="34" charset="0"/>
              </a:rPr>
              <a:t> </a:t>
            </a:r>
            <a:r>
              <a:rPr lang="en-US" sz="2400" dirty="0" err="1">
                <a:solidFill>
                  <a:srgbClr val="000000"/>
                </a:solidFill>
                <a:latin typeface="Abadi" panose="020B0604020104020204" pitchFamily="34" charset="0"/>
              </a:rPr>
              <a:t>educativos</a:t>
            </a:r>
            <a:r>
              <a:rPr lang="en-US" sz="2400" dirty="0">
                <a:solidFill>
                  <a:srgbClr val="000000"/>
                </a:solidFill>
                <a:latin typeface="Abadi" panose="020B0604020104020204" pitchFamily="34" charset="0"/>
              </a:rPr>
              <a:t> y </a:t>
            </a:r>
            <a:r>
              <a:rPr lang="en-US" sz="2400" dirty="0" err="1">
                <a:solidFill>
                  <a:srgbClr val="000000"/>
                </a:solidFill>
                <a:latin typeface="Abadi" panose="020B0604020104020204" pitchFamily="34" charset="0"/>
              </a:rPr>
              <a:t>contribuir</a:t>
            </a:r>
            <a:r>
              <a:rPr lang="en-US" sz="2400" dirty="0">
                <a:solidFill>
                  <a:srgbClr val="000000"/>
                </a:solidFill>
                <a:latin typeface="Abadi" panose="020B0604020104020204" pitchFamily="34" charset="0"/>
              </a:rPr>
              <a:t> al </a:t>
            </a:r>
            <a:r>
              <a:rPr lang="en-US" sz="2400" dirty="0" err="1">
                <a:solidFill>
                  <a:srgbClr val="000000"/>
                </a:solidFill>
                <a:latin typeface="Abadi" panose="020B0604020104020204" pitchFamily="34" charset="0"/>
              </a:rPr>
              <a:t>pleno</a:t>
            </a:r>
            <a:r>
              <a:rPr lang="en-US" sz="2400" dirty="0">
                <a:solidFill>
                  <a:srgbClr val="000000"/>
                </a:solidFill>
                <a:latin typeface="Abadi" panose="020B0604020104020204" pitchFamily="34" charset="0"/>
              </a:rPr>
              <a:t> </a:t>
            </a:r>
            <a:r>
              <a:rPr lang="en-US" sz="2400" dirty="0" err="1">
                <a:solidFill>
                  <a:srgbClr val="000000"/>
                </a:solidFill>
                <a:latin typeface="Abadi" panose="020B0604020104020204" pitchFamily="34" charset="0"/>
              </a:rPr>
              <a:t>desenvolvimiento</a:t>
            </a:r>
            <a:r>
              <a:rPr lang="en-US" sz="2400" dirty="0">
                <a:solidFill>
                  <a:srgbClr val="000000"/>
                </a:solidFill>
                <a:latin typeface="Abadi" panose="020B0604020104020204" pitchFamily="34" charset="0"/>
              </a:rPr>
              <a:t> de las </a:t>
            </a:r>
            <a:r>
              <a:rPr lang="en-US" sz="2400" dirty="0" err="1">
                <a:solidFill>
                  <a:srgbClr val="000000"/>
                </a:solidFill>
                <a:latin typeface="Abadi" panose="020B0604020104020204" pitchFamily="34" charset="0"/>
              </a:rPr>
              <a:t>capacidades</a:t>
            </a:r>
            <a:r>
              <a:rPr lang="en-US" sz="2400" dirty="0">
                <a:solidFill>
                  <a:srgbClr val="000000"/>
                </a:solidFill>
                <a:latin typeface="Abadi" panose="020B0604020104020204" pitchFamily="34" charset="0"/>
              </a:rPr>
              <a:t> de sus </a:t>
            </a:r>
            <a:r>
              <a:rPr lang="en-US" sz="2400" dirty="0" err="1">
                <a:solidFill>
                  <a:srgbClr val="000000"/>
                </a:solidFill>
                <a:latin typeface="Abadi" panose="020B0604020104020204" pitchFamily="34" charset="0"/>
              </a:rPr>
              <a:t>alumnos</a:t>
            </a:r>
            <a:r>
              <a:rPr lang="en-US" sz="2400" dirty="0">
                <a:solidFill>
                  <a:srgbClr val="000000"/>
                </a:solidFill>
                <a:latin typeface="Abadi" panose="020B0604020104020204" pitchFamily="34" charset="0"/>
              </a:rPr>
              <a:t>.</a:t>
            </a:r>
          </a:p>
        </p:txBody>
      </p:sp>
      <p:sp>
        <p:nvSpPr>
          <p:cNvPr id="11" name="TextBox 11"/>
          <p:cNvSpPr txBox="1"/>
          <p:nvPr/>
        </p:nvSpPr>
        <p:spPr>
          <a:xfrm>
            <a:off x="7500767" y="2590385"/>
            <a:ext cx="5656957" cy="589915"/>
          </a:xfrm>
          <a:prstGeom prst="rect">
            <a:avLst/>
          </a:prstGeom>
        </p:spPr>
        <p:txBody>
          <a:bodyPr lIns="0" tIns="0" rIns="0" bIns="0" rtlCol="0" anchor="t">
            <a:spAutoFit/>
          </a:bodyPr>
          <a:lstStyle/>
          <a:p>
            <a:pPr algn="ctr">
              <a:lnSpc>
                <a:spcPts val="4760"/>
              </a:lnSpc>
            </a:pPr>
            <a:r>
              <a:rPr lang="en-US" sz="3400" dirty="0">
                <a:solidFill>
                  <a:srgbClr val="000000"/>
                </a:solidFill>
                <a:latin typeface="Anonymous Pro"/>
              </a:rPr>
              <a:t>Forma, </a:t>
            </a:r>
            <a:r>
              <a:rPr lang="en-US" sz="3400" dirty="0" err="1">
                <a:solidFill>
                  <a:srgbClr val="000000"/>
                </a:solidFill>
                <a:latin typeface="Anonymous Pro"/>
              </a:rPr>
              <a:t>espacio</a:t>
            </a:r>
            <a:r>
              <a:rPr lang="en-US" sz="3400" dirty="0">
                <a:solidFill>
                  <a:srgbClr val="000000"/>
                </a:solidFill>
                <a:latin typeface="Anonymous Pro"/>
              </a:rPr>
              <a:t> y </a:t>
            </a:r>
            <a:r>
              <a:rPr lang="en-US" sz="3400" dirty="0" err="1">
                <a:solidFill>
                  <a:srgbClr val="000000"/>
                </a:solidFill>
                <a:latin typeface="Anonymous Pro"/>
              </a:rPr>
              <a:t>medida</a:t>
            </a:r>
            <a:r>
              <a:rPr lang="en-US" sz="3400" dirty="0">
                <a:solidFill>
                  <a:srgbClr val="000000"/>
                </a:solidFill>
                <a:latin typeface="Anonymous Pro"/>
              </a:rPr>
              <a:t> </a:t>
            </a:r>
          </a:p>
        </p:txBody>
      </p:sp>
      <p:sp>
        <p:nvSpPr>
          <p:cNvPr id="12" name="TextBox 12"/>
          <p:cNvSpPr txBox="1"/>
          <p:nvPr/>
        </p:nvSpPr>
        <p:spPr>
          <a:xfrm>
            <a:off x="670064" y="9515696"/>
            <a:ext cx="5199013" cy="444930"/>
          </a:xfrm>
          <a:prstGeom prst="rect">
            <a:avLst/>
          </a:prstGeom>
        </p:spPr>
        <p:txBody>
          <a:bodyPr lIns="0" tIns="0" rIns="0" bIns="0" rtlCol="0" anchor="t">
            <a:spAutoFit/>
          </a:bodyPr>
          <a:lstStyle/>
          <a:p>
            <a:pPr algn="ctr">
              <a:lnSpc>
                <a:spcPts val="3780"/>
              </a:lnSpc>
            </a:pPr>
            <a:r>
              <a:rPr lang="en-US" sz="2000" dirty="0">
                <a:solidFill>
                  <a:srgbClr val="FFFCFC"/>
                </a:solidFill>
                <a:latin typeface="Open Sans Extra Bold"/>
              </a:rPr>
              <a:t>Saltillo, Coahuila de Zaragoza</a:t>
            </a:r>
          </a:p>
        </p:txBody>
      </p:sp>
      <p:sp>
        <p:nvSpPr>
          <p:cNvPr id="13" name="TextBox 13"/>
          <p:cNvSpPr txBox="1"/>
          <p:nvPr/>
        </p:nvSpPr>
        <p:spPr>
          <a:xfrm>
            <a:off x="15030251" y="9310431"/>
            <a:ext cx="2418755" cy="444930"/>
          </a:xfrm>
          <a:prstGeom prst="rect">
            <a:avLst/>
          </a:prstGeom>
        </p:spPr>
        <p:txBody>
          <a:bodyPr lIns="0" tIns="0" rIns="0" bIns="0" rtlCol="0" anchor="t">
            <a:spAutoFit/>
          </a:bodyPr>
          <a:lstStyle/>
          <a:p>
            <a:pPr algn="ctr">
              <a:lnSpc>
                <a:spcPts val="3780"/>
              </a:lnSpc>
            </a:pPr>
            <a:r>
              <a:rPr lang="en-US" sz="2400" dirty="0">
                <a:solidFill>
                  <a:srgbClr val="FFFCFC"/>
                </a:solidFill>
                <a:latin typeface="Open Sans Extra Bold"/>
              </a:rPr>
              <a:t>06/Junio/2021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2F665C"/>
        </a:solidFill>
        <a:effectLst/>
      </p:bgPr>
    </p:bg>
    <p:spTree>
      <p:nvGrpSpPr>
        <p:cNvPr id="1" name=""/>
        <p:cNvGrpSpPr/>
        <p:nvPr/>
      </p:nvGrpSpPr>
      <p:grpSpPr>
        <a:xfrm>
          <a:off x="0" y="0"/>
          <a:ext cx="0" cy="0"/>
          <a:chOff x="0" y="0"/>
          <a:chExt cx="0" cy="0"/>
        </a:xfrm>
      </p:grpSpPr>
      <p:pic>
        <p:nvPicPr>
          <p:cNvPr id="2" name="Picture 2"/>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a:stretch>
        </p:blipFill>
        <p:spPr>
          <a:xfrm rot="-8256238" flipH="1">
            <a:off x="-67122" y="-5152400"/>
            <a:ext cx="13381760" cy="23027054"/>
          </a:xfrm>
          <a:prstGeom prst="rect">
            <a:avLst/>
          </a:prstGeom>
        </p:spPr>
      </p:pic>
      <p:pic>
        <p:nvPicPr>
          <p:cNvPr id="3" name="Picture 3"/>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a:fillRect/>
          </a:stretch>
        </p:blipFill>
        <p:spPr>
          <a:xfrm>
            <a:off x="15594580" y="-1133274"/>
            <a:ext cx="3329439" cy="4323947"/>
          </a:xfrm>
          <a:prstGeom prst="rect">
            <a:avLst/>
          </a:prstGeom>
        </p:spPr>
      </p:pic>
      <p:pic>
        <p:nvPicPr>
          <p:cNvPr id="4" name="Picture 4"/>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rcRect/>
          <a:stretch>
            <a:fillRect/>
          </a:stretch>
        </p:blipFill>
        <p:spPr>
          <a:xfrm>
            <a:off x="6825041" y="7534927"/>
            <a:ext cx="3329439" cy="4323947"/>
          </a:xfrm>
          <a:prstGeom prst="rect">
            <a:avLst/>
          </a:prstGeom>
        </p:spPr>
      </p:pic>
      <p:pic>
        <p:nvPicPr>
          <p:cNvPr id="5" name="Picture 5"/>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rcRect/>
          <a:stretch>
            <a:fillRect/>
          </a:stretch>
        </p:blipFill>
        <p:spPr>
          <a:xfrm rot="-7426582">
            <a:off x="-1727840" y="-3059553"/>
            <a:ext cx="5017357" cy="8633764"/>
          </a:xfrm>
          <a:prstGeom prst="rect">
            <a:avLst/>
          </a:prstGeom>
        </p:spPr>
      </p:pic>
      <p:graphicFrame>
        <p:nvGraphicFramePr>
          <p:cNvPr id="6" name="Tabla 6">
            <a:extLst>
              <a:ext uri="{FF2B5EF4-FFF2-40B4-BE49-F238E27FC236}">
                <a16:creationId xmlns:a16="http://schemas.microsoft.com/office/drawing/2014/main" id="{5590F247-CCAE-43D4-90D4-25271DEA0FAC}"/>
              </a:ext>
            </a:extLst>
          </p:cNvPr>
          <p:cNvGraphicFramePr>
            <a:graphicFrameLocks noGrp="1"/>
          </p:cNvGraphicFramePr>
          <p:nvPr>
            <p:extLst>
              <p:ext uri="{D42A27DB-BD31-4B8C-83A1-F6EECF244321}">
                <p14:modId xmlns:p14="http://schemas.microsoft.com/office/powerpoint/2010/main" val="1816820232"/>
              </p:ext>
            </p:extLst>
          </p:nvPr>
        </p:nvGraphicFramePr>
        <p:xfrm>
          <a:off x="-762000" y="266700"/>
          <a:ext cx="17068800" cy="9759150"/>
        </p:xfrm>
        <a:graphic>
          <a:graphicData uri="http://schemas.openxmlformats.org/drawingml/2006/table">
            <a:tbl>
              <a:tblPr firstRow="1" bandRow="1">
                <a:tableStyleId>{F5AB1C69-6EDB-4FF4-983F-18BD219EF322}</a:tableStyleId>
              </a:tblPr>
              <a:tblGrid>
                <a:gridCol w="3413760">
                  <a:extLst>
                    <a:ext uri="{9D8B030D-6E8A-4147-A177-3AD203B41FA5}">
                      <a16:colId xmlns:a16="http://schemas.microsoft.com/office/drawing/2014/main" val="2148950359"/>
                    </a:ext>
                  </a:extLst>
                </a:gridCol>
                <a:gridCol w="3413760">
                  <a:extLst>
                    <a:ext uri="{9D8B030D-6E8A-4147-A177-3AD203B41FA5}">
                      <a16:colId xmlns:a16="http://schemas.microsoft.com/office/drawing/2014/main" val="3523729585"/>
                    </a:ext>
                  </a:extLst>
                </a:gridCol>
                <a:gridCol w="3413760">
                  <a:extLst>
                    <a:ext uri="{9D8B030D-6E8A-4147-A177-3AD203B41FA5}">
                      <a16:colId xmlns:a16="http://schemas.microsoft.com/office/drawing/2014/main" val="1143909578"/>
                    </a:ext>
                  </a:extLst>
                </a:gridCol>
                <a:gridCol w="3413760">
                  <a:extLst>
                    <a:ext uri="{9D8B030D-6E8A-4147-A177-3AD203B41FA5}">
                      <a16:colId xmlns:a16="http://schemas.microsoft.com/office/drawing/2014/main" val="2457947095"/>
                    </a:ext>
                  </a:extLst>
                </a:gridCol>
                <a:gridCol w="3413760">
                  <a:extLst>
                    <a:ext uri="{9D8B030D-6E8A-4147-A177-3AD203B41FA5}">
                      <a16:colId xmlns:a16="http://schemas.microsoft.com/office/drawing/2014/main" val="917007191"/>
                    </a:ext>
                  </a:extLst>
                </a:gridCol>
              </a:tblGrid>
              <a:tr h="3262729">
                <a:tc>
                  <a:txBody>
                    <a:bodyPr/>
                    <a:lstStyle/>
                    <a:p>
                      <a:pPr algn="ctr"/>
                      <a:r>
                        <a:rPr lang="es-MX" sz="2800" dirty="0">
                          <a:solidFill>
                            <a:schemeClr val="tx1"/>
                          </a:solidFill>
                          <a:latin typeface="Aharoni" panose="02010803020104030203" pitchFamily="2" charset="-79"/>
                          <a:cs typeface="Aharoni" panose="02010803020104030203" pitchFamily="2" charset="-79"/>
                        </a:rPr>
                        <a:t>Referente empírico</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10"/>
                      <a:tile tx="0" ty="0" sx="100000" sy="100000" flip="none" algn="tl"/>
                    </a:blipFill>
                  </a:tcPr>
                </a:tc>
                <a:tc>
                  <a:txBody>
                    <a:bodyPr/>
                    <a:lstStyle/>
                    <a:p>
                      <a:pPr algn="ctr"/>
                      <a:r>
                        <a:rPr lang="es-MX" sz="2800" dirty="0">
                          <a:solidFill>
                            <a:schemeClr val="tx1"/>
                          </a:solidFill>
                          <a:latin typeface="Aharoni" panose="02010803020104030203" pitchFamily="2" charset="-79"/>
                          <a:cs typeface="Aharoni" panose="02010803020104030203" pitchFamily="2" charset="-79"/>
                        </a:rPr>
                        <a:t>Análisis especulativo</a:t>
                      </a:r>
                    </a:p>
                    <a:p>
                      <a:pPr algn="ctr"/>
                      <a:r>
                        <a:rPr lang="es-MX" sz="2800" dirty="0">
                          <a:solidFill>
                            <a:schemeClr val="tx1"/>
                          </a:solidFill>
                          <a:latin typeface="Aharoni" panose="02010803020104030203" pitchFamily="2" charset="-79"/>
                          <a:cs typeface="Aharoni" panose="02010803020104030203" pitchFamily="2" charset="-79"/>
                        </a:rPr>
                        <a:t>¿Qué pasa aquí?</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10"/>
                      <a:tile tx="0" ty="0" sx="100000" sy="100000" flip="none" algn="tl"/>
                    </a:blipFill>
                  </a:tcPr>
                </a:tc>
                <a:tc>
                  <a:txBody>
                    <a:bodyPr/>
                    <a:lstStyle/>
                    <a:p>
                      <a:pPr algn="ctr"/>
                      <a:r>
                        <a:rPr lang="es-MX" sz="2800" dirty="0">
                          <a:solidFill>
                            <a:schemeClr val="tx1"/>
                          </a:solidFill>
                          <a:latin typeface="Aharoni" panose="02010803020104030203" pitchFamily="2" charset="-79"/>
                          <a:cs typeface="Aharoni" panose="02010803020104030203" pitchFamily="2" charset="-79"/>
                        </a:rPr>
                        <a:t>Primera pregunta para reflexionar </a:t>
                      </a:r>
                    </a:p>
                    <a:p>
                      <a:pPr algn="ctr"/>
                      <a:r>
                        <a:rPr lang="es-MX" sz="2800" dirty="0">
                          <a:solidFill>
                            <a:schemeClr val="tx1"/>
                          </a:solidFill>
                          <a:latin typeface="Aharoni" panose="02010803020104030203" pitchFamily="2" charset="-79"/>
                          <a:cs typeface="Aharoni" panose="02010803020104030203" pitchFamily="2" charset="-79"/>
                        </a:rPr>
                        <a:t>¿Qué logros tuvo el alumno al abordar las actividades?</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10"/>
                      <a:tile tx="0" ty="0" sx="100000" sy="100000" flip="none" algn="tl"/>
                    </a:blipFill>
                  </a:tcPr>
                </a:tc>
                <a:tc>
                  <a:txBody>
                    <a:bodyPr/>
                    <a:lstStyle/>
                    <a:p>
                      <a:pPr algn="ctr"/>
                      <a:r>
                        <a:rPr lang="es-MX" sz="2800" dirty="0">
                          <a:solidFill>
                            <a:schemeClr val="tx1"/>
                          </a:solidFill>
                          <a:latin typeface="Aharoni" panose="02010803020104030203" pitchFamily="2" charset="-79"/>
                          <a:cs typeface="Aharoni" panose="02010803020104030203" pitchFamily="2" charset="-79"/>
                        </a:rPr>
                        <a:t>Segunda pregunta para reflexionar ¿Qué dificultades tuvo el alumno al abordar las actividades?</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10"/>
                      <a:tile tx="0" ty="0" sx="100000" sy="100000" flip="none" algn="tl"/>
                    </a:blipFill>
                  </a:tcPr>
                </a:tc>
                <a:tc>
                  <a:txBody>
                    <a:bodyPr/>
                    <a:lstStyle/>
                    <a:p>
                      <a:pPr algn="ctr"/>
                      <a:r>
                        <a:rPr lang="es-MX" sz="2800" dirty="0">
                          <a:solidFill>
                            <a:schemeClr val="tx1"/>
                          </a:solidFill>
                          <a:latin typeface="Aharoni" panose="02010803020104030203" pitchFamily="2" charset="-79"/>
                          <a:cs typeface="Aharoni" panose="02010803020104030203" pitchFamily="2" charset="-79"/>
                        </a:rPr>
                        <a:t>Referentes teóricos que expliquen logros y dificultades identificados.</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10"/>
                      <a:tile tx="0" ty="0" sx="100000" sy="100000" flip="none" algn="tl"/>
                    </a:blipFill>
                  </a:tcPr>
                </a:tc>
                <a:extLst>
                  <a:ext uri="{0D108BD9-81ED-4DB2-BD59-A6C34878D82A}">
                    <a16:rowId xmlns:a16="http://schemas.microsoft.com/office/drawing/2014/main" val="1821151438"/>
                  </a:ext>
                </a:extLst>
              </a:tr>
              <a:tr h="6496421">
                <a:tc>
                  <a:txBody>
                    <a:bodyPr/>
                    <a:lstStyle/>
                    <a:p>
                      <a:r>
                        <a:rPr lang="es-MX" sz="2000" kern="1200" dirty="0">
                          <a:solidFill>
                            <a:schemeClr val="dk1"/>
                          </a:solidFill>
                          <a:latin typeface="Arial" panose="020B0604020202020204" pitchFamily="34" charset="0"/>
                          <a:ea typeface="+mn-ea"/>
                          <a:cs typeface="Arial" panose="020B0604020202020204" pitchFamily="34" charset="0"/>
                        </a:rPr>
                        <a:t>Los niños realizaron un experimento de un volcán para observar como estos hacen erupción, esto mediante la mezcla de distintos ingredientes en el cual utilizan medidas especificas, siguieron atentamente los pasos y muestran interés a la hora de realizar el experimento sin embargo, algunos necesitan ayuda de un adulto.</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r>
                        <a:rPr lang="es-MX" sz="2000" kern="1200" dirty="0">
                          <a:solidFill>
                            <a:schemeClr val="dk1"/>
                          </a:solidFill>
                          <a:latin typeface="Arial" panose="020B0604020202020204" pitchFamily="34" charset="0"/>
                          <a:ea typeface="+mn-ea"/>
                          <a:cs typeface="Arial" panose="020B0604020202020204" pitchFamily="34" charset="0"/>
                        </a:rPr>
                        <a:t>Los alumnos realizan el experimento siguiendo los pasos de la docente al momento que ella esta explicando. </a:t>
                      </a:r>
                    </a:p>
                    <a:p>
                      <a:r>
                        <a:rPr lang="es-MX" sz="2000" kern="1200" dirty="0">
                          <a:solidFill>
                            <a:schemeClr val="dk1"/>
                          </a:solidFill>
                          <a:latin typeface="Arial" panose="020B0604020202020204" pitchFamily="34" charset="0"/>
                          <a:ea typeface="+mn-ea"/>
                          <a:cs typeface="Arial" panose="020B0604020202020204" pitchFamily="34" charset="0"/>
                        </a:rPr>
                        <a:t>El alumno tenia conocimientos previos sobre lo que eran los volcanes que hizo que se facilitara que comprendieran lo que iba a pasar.</a:t>
                      </a:r>
                    </a:p>
                    <a:p>
                      <a:r>
                        <a:rPr lang="es-MX" sz="2000" kern="1200" dirty="0">
                          <a:solidFill>
                            <a:schemeClr val="dk1"/>
                          </a:solidFill>
                          <a:latin typeface="Arial" panose="020B0604020202020204" pitchFamily="34" charset="0"/>
                          <a:ea typeface="+mn-ea"/>
                          <a:cs typeface="Arial" panose="020B0604020202020204" pitchFamily="34" charset="0"/>
                        </a:rPr>
                        <a:t>Los conocimientos sobre conteo permitió colocar las medidas exactas que se requerían </a:t>
                      </a:r>
                      <a:r>
                        <a:rPr lang="es-MX" sz="2000" dirty="0">
                          <a:latin typeface="Arial" panose="020B0604020202020204" pitchFamily="34" charset="0"/>
                          <a:cs typeface="Arial" panose="020B0604020202020204" pitchFamily="34" charset="0"/>
                        </a:rPr>
                        <a:t> como lo son 6 gotas de jabón y 2 cucharadas de bicarbonato.</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r>
                        <a:rPr lang="es-MX" sz="2000" dirty="0">
                          <a:latin typeface="Arial" panose="020B0604020202020204" pitchFamily="34" charset="0"/>
                          <a:cs typeface="Arial" panose="020B0604020202020204" pitchFamily="34" charset="0"/>
                        </a:rPr>
                        <a:t>Los alumnos prestan atención, saben contar y utilizar el conteo para realizar medidas en cucharadas o en gotas.</a:t>
                      </a:r>
                    </a:p>
                    <a:p>
                      <a:endParaRPr lang="es-MX" sz="2000" dirty="0">
                        <a:latin typeface="Arial" panose="020B0604020202020204" pitchFamily="34" charset="0"/>
                        <a:cs typeface="Arial" panose="020B06040202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algn="l" defTabSz="914400" rtl="0" eaLnBrk="1" latinLnBrk="0" hangingPunct="1"/>
                      <a:r>
                        <a:rPr lang="es-MX" sz="2000" kern="1200">
                          <a:solidFill>
                            <a:schemeClr val="dk1"/>
                          </a:solidFill>
                          <a:latin typeface="Arial" panose="020B0604020202020204" pitchFamily="34" charset="0"/>
                          <a:ea typeface="+mn-ea"/>
                          <a:cs typeface="Arial" panose="020B0604020202020204" pitchFamily="34" charset="0"/>
                        </a:rPr>
                        <a:t>En la clase observada se pueden apreciar diversas dificultades como lo son que los niños necesitan ayuda de un adulto al momento de ir poniendo y mezclando los materiales.</a:t>
                      </a:r>
                    </a:p>
                    <a:p>
                      <a:pPr marL="0" algn="l" defTabSz="914400" rtl="0" eaLnBrk="1" latinLnBrk="0" hangingPunct="1"/>
                      <a:endParaRPr lang="es-MX" sz="2000" kern="1200" dirty="0">
                        <a:solidFill>
                          <a:schemeClr val="dk1"/>
                        </a:solidFill>
                        <a:latin typeface="Arial" panose="020B0604020202020204" pitchFamily="34" charset="0"/>
                        <a:ea typeface="+mn-ea"/>
                        <a:cs typeface="Arial" panose="020B06040202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r>
                        <a:rPr lang="es-MX" dirty="0"/>
                        <a:t>Las ideas de medida dependen de las nociones de unidades, y de unidades compuestas (McClain, Cobb, </a:t>
                      </a:r>
                      <a:r>
                        <a:rPr lang="es-MX" dirty="0" err="1"/>
                        <a:t>Gravemeijer</a:t>
                      </a:r>
                      <a:r>
                        <a:rPr lang="es-MX" dirty="0"/>
                        <a:t>, &amp; Estes, 1999; </a:t>
                      </a:r>
                      <a:r>
                        <a:rPr lang="es-MX" dirty="0" err="1"/>
                        <a:t>Outhred</a:t>
                      </a:r>
                      <a:r>
                        <a:rPr lang="es-MX" dirty="0"/>
                        <a:t> &amp; </a:t>
                      </a:r>
                      <a:r>
                        <a:rPr lang="es-MX" dirty="0" err="1"/>
                        <a:t>Mitchelmore</a:t>
                      </a:r>
                      <a:r>
                        <a:rPr lang="es-MX" dirty="0"/>
                        <a:t>, 2000). En el nivel de infancia temprana, la experimentación con comportamientos de medida es esencial para la comprensión matemática. Mientras los niños desarrollan, aprenden a conservar, a razonar con </a:t>
                      </a:r>
                      <a:r>
                        <a:rPr lang="es-MX" dirty="0" err="1"/>
                        <a:t>transitividad</a:t>
                      </a:r>
                      <a:r>
                        <a:rPr lang="es-MX" dirty="0"/>
                        <a:t>, a seleccionar unidades o herramientas apropiadas para el atributo que es medido y a medir con copias múltiples de unidades del mismo tamaño.</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3">
                        <a:lumMod val="60000"/>
                        <a:lumOff val="40000"/>
                      </a:schemeClr>
                    </a:solidFill>
                  </a:tcPr>
                </a:tc>
                <a:extLst>
                  <a:ext uri="{0D108BD9-81ED-4DB2-BD59-A6C34878D82A}">
                    <a16:rowId xmlns:a16="http://schemas.microsoft.com/office/drawing/2014/main" val="2933796045"/>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2F665C"/>
        </a:solidFill>
        <a:effectLst/>
      </p:bgPr>
    </p:bg>
    <p:spTree>
      <p:nvGrpSpPr>
        <p:cNvPr id="1" name=""/>
        <p:cNvGrpSpPr/>
        <p:nvPr/>
      </p:nvGrpSpPr>
      <p:grpSpPr>
        <a:xfrm>
          <a:off x="0" y="0"/>
          <a:ext cx="0" cy="0"/>
          <a:chOff x="0" y="0"/>
          <a:chExt cx="0" cy="0"/>
        </a:xfrm>
      </p:grpSpPr>
      <p:pic>
        <p:nvPicPr>
          <p:cNvPr id="2" name="Picture 2"/>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a:stretch>
        </p:blipFill>
        <p:spPr>
          <a:xfrm rot="-8256238" flipH="1">
            <a:off x="-67122" y="-5152400"/>
            <a:ext cx="13381760" cy="23027054"/>
          </a:xfrm>
          <a:prstGeom prst="rect">
            <a:avLst/>
          </a:prstGeom>
        </p:spPr>
      </p:pic>
      <p:pic>
        <p:nvPicPr>
          <p:cNvPr id="3" name="Picture 3"/>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a:fillRect/>
          </a:stretch>
        </p:blipFill>
        <p:spPr>
          <a:xfrm>
            <a:off x="15594580" y="-1133274"/>
            <a:ext cx="3329439" cy="4323947"/>
          </a:xfrm>
          <a:prstGeom prst="rect">
            <a:avLst/>
          </a:prstGeom>
        </p:spPr>
      </p:pic>
      <p:pic>
        <p:nvPicPr>
          <p:cNvPr id="4" name="Picture 4"/>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rcRect/>
          <a:stretch>
            <a:fillRect/>
          </a:stretch>
        </p:blipFill>
        <p:spPr>
          <a:xfrm>
            <a:off x="6655708" y="7423197"/>
            <a:ext cx="3329439" cy="4323947"/>
          </a:xfrm>
          <a:prstGeom prst="rect">
            <a:avLst/>
          </a:prstGeom>
        </p:spPr>
      </p:pic>
      <p:pic>
        <p:nvPicPr>
          <p:cNvPr id="5" name="Picture 5"/>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rcRect/>
          <a:stretch>
            <a:fillRect/>
          </a:stretch>
        </p:blipFill>
        <p:spPr>
          <a:xfrm rot="-7426582">
            <a:off x="-1727840" y="-3059553"/>
            <a:ext cx="5017357" cy="8633764"/>
          </a:xfrm>
          <a:prstGeom prst="rect">
            <a:avLst/>
          </a:prstGeom>
        </p:spPr>
      </p:pic>
      <p:graphicFrame>
        <p:nvGraphicFramePr>
          <p:cNvPr id="6" name="Tabla 6">
            <a:extLst>
              <a:ext uri="{FF2B5EF4-FFF2-40B4-BE49-F238E27FC236}">
                <a16:creationId xmlns:a16="http://schemas.microsoft.com/office/drawing/2014/main" id="{5590F247-CCAE-43D4-90D4-25271DEA0FAC}"/>
              </a:ext>
            </a:extLst>
          </p:cNvPr>
          <p:cNvGraphicFramePr>
            <a:graphicFrameLocks noGrp="1"/>
          </p:cNvGraphicFramePr>
          <p:nvPr>
            <p:extLst>
              <p:ext uri="{D42A27DB-BD31-4B8C-83A1-F6EECF244321}">
                <p14:modId xmlns:p14="http://schemas.microsoft.com/office/powerpoint/2010/main" val="866329440"/>
              </p:ext>
            </p:extLst>
          </p:nvPr>
        </p:nvGraphicFramePr>
        <p:xfrm>
          <a:off x="-533400" y="1485900"/>
          <a:ext cx="17068800" cy="4724400"/>
        </p:xfrm>
        <a:graphic>
          <a:graphicData uri="http://schemas.openxmlformats.org/drawingml/2006/table">
            <a:tbl>
              <a:tblPr firstRow="1" bandRow="1">
                <a:tableStyleId>{F5AB1C69-6EDB-4FF4-983F-18BD219EF322}</a:tableStyleId>
              </a:tblPr>
              <a:tblGrid>
                <a:gridCol w="3413760">
                  <a:extLst>
                    <a:ext uri="{9D8B030D-6E8A-4147-A177-3AD203B41FA5}">
                      <a16:colId xmlns:a16="http://schemas.microsoft.com/office/drawing/2014/main" val="2148950359"/>
                    </a:ext>
                  </a:extLst>
                </a:gridCol>
                <a:gridCol w="3413760">
                  <a:extLst>
                    <a:ext uri="{9D8B030D-6E8A-4147-A177-3AD203B41FA5}">
                      <a16:colId xmlns:a16="http://schemas.microsoft.com/office/drawing/2014/main" val="3523729585"/>
                    </a:ext>
                  </a:extLst>
                </a:gridCol>
                <a:gridCol w="3413760">
                  <a:extLst>
                    <a:ext uri="{9D8B030D-6E8A-4147-A177-3AD203B41FA5}">
                      <a16:colId xmlns:a16="http://schemas.microsoft.com/office/drawing/2014/main" val="1143909578"/>
                    </a:ext>
                  </a:extLst>
                </a:gridCol>
                <a:gridCol w="3413760">
                  <a:extLst>
                    <a:ext uri="{9D8B030D-6E8A-4147-A177-3AD203B41FA5}">
                      <a16:colId xmlns:a16="http://schemas.microsoft.com/office/drawing/2014/main" val="2457947095"/>
                    </a:ext>
                  </a:extLst>
                </a:gridCol>
                <a:gridCol w="3413760">
                  <a:extLst>
                    <a:ext uri="{9D8B030D-6E8A-4147-A177-3AD203B41FA5}">
                      <a16:colId xmlns:a16="http://schemas.microsoft.com/office/drawing/2014/main" val="917007191"/>
                    </a:ext>
                  </a:extLst>
                </a:gridCol>
              </a:tblGrid>
              <a:tr h="4724400">
                <a:tc>
                  <a:txBody>
                    <a:bodyPr/>
                    <a:lstStyle/>
                    <a:p>
                      <a:endParaRPr lang="es-MX" b="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800" b="0" dirty="0">
                          <a:solidFill>
                            <a:schemeClr val="tx1"/>
                          </a:solidFill>
                          <a:latin typeface="Arial" panose="020B0604020202020204" pitchFamily="34" charset="0"/>
                          <a:cs typeface="Arial" panose="020B0604020202020204" pitchFamily="34" charset="0"/>
                        </a:rPr>
                        <a:t>Logran realizar de manera correcta el experimento y pueden explicar lo que hicieron con los materiales, de que trató el experimento y que fue lo qué pasó.</a:t>
                      </a:r>
                      <a:endParaRPr lang="es-MX" sz="1800" b="0" kern="1200" dirty="0">
                        <a:solidFill>
                          <a:schemeClr val="tx1"/>
                        </a:solidFill>
                        <a:latin typeface="Arial" panose="020B0604020202020204" pitchFamily="34" charset="0"/>
                        <a:ea typeface="+mn-ea"/>
                        <a:cs typeface="Arial" panose="020B06040202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r>
                        <a:rPr lang="es-MX" sz="2000" b="0" dirty="0">
                          <a:solidFill>
                            <a:schemeClr val="tx1"/>
                          </a:solidFill>
                          <a:latin typeface="Arial" panose="020B0604020202020204" pitchFamily="34" charset="0"/>
                          <a:cs typeface="Arial" panose="020B0604020202020204" pitchFamily="34" charset="0"/>
                        </a:rPr>
                        <a:t>Los</a:t>
                      </a:r>
                      <a:r>
                        <a:rPr lang="es-MX" sz="2000" b="0" baseline="0" dirty="0">
                          <a:solidFill>
                            <a:schemeClr val="tx1"/>
                          </a:solidFill>
                          <a:latin typeface="Arial" panose="020B0604020202020204" pitchFamily="34" charset="0"/>
                          <a:cs typeface="Arial" panose="020B0604020202020204" pitchFamily="34" charset="0"/>
                        </a:rPr>
                        <a:t> alumnos logran poner atención, a las indicaciones que da la docente, el niño pone en practica sus habilidades comunicativas en las cuales se expresan e intercambian ideas, participan en las preguntas mencionadas por la docente y logran poner en practica su conocimiento.</a:t>
                      </a:r>
                      <a:endParaRPr lang="es-MX" sz="2000" b="0" dirty="0">
                        <a:solidFill>
                          <a:schemeClr val="tx1"/>
                        </a:solidFill>
                        <a:latin typeface="Arial" panose="020B0604020202020204" pitchFamily="34" charset="0"/>
                        <a:cs typeface="Arial" panose="020B06040202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r>
                        <a:rPr lang="es-MX" sz="2000" b="0">
                          <a:solidFill>
                            <a:schemeClr val="tx1"/>
                          </a:solidFill>
                        </a:rPr>
                        <a:t>Se</a:t>
                      </a:r>
                      <a:r>
                        <a:rPr lang="es-MX" sz="2000" b="0" baseline="0">
                          <a:solidFill>
                            <a:schemeClr val="tx1"/>
                          </a:solidFill>
                        </a:rPr>
                        <a:t> observó que los alumnos tienen dificultad en prestar completamente atención, ocupan la ayuda de sus papas para realizar algunos pasos del experimento ya que esto es complicado para ellos.</a:t>
                      </a:r>
                      <a:endParaRPr lang="es-MX" sz="2000" b="0" dirty="0">
                        <a:solidFill>
                          <a:schemeClr val="tx1"/>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r>
                        <a:rPr lang="es-MX" b="0" dirty="0" err="1">
                          <a:solidFill>
                            <a:schemeClr val="tx1"/>
                          </a:solidFill>
                        </a:rPr>
                        <a:t>Abella</a:t>
                      </a:r>
                      <a:r>
                        <a:rPr lang="es-MX" b="0" dirty="0">
                          <a:solidFill>
                            <a:schemeClr val="tx1"/>
                          </a:solidFill>
                        </a:rPr>
                        <a:t> (2015), privilegia el empleo de materiales con la intención de facilitar el aprendizaje de los escolares a partir de que aprendan matemática mediante la experimentación de procesos reales que se relacionen con la vida. </a:t>
                      </a:r>
                      <a:r>
                        <a:rPr lang="es-MX" b="0" dirty="0" err="1">
                          <a:solidFill>
                            <a:schemeClr val="tx1"/>
                          </a:solidFill>
                        </a:rPr>
                        <a:t>Abella</a:t>
                      </a:r>
                      <a:r>
                        <a:rPr lang="es-MX" b="0" dirty="0">
                          <a:solidFill>
                            <a:schemeClr val="tx1"/>
                          </a:solidFill>
                        </a:rPr>
                        <a:t>, P. (2015). </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3">
                        <a:lumMod val="60000"/>
                        <a:lumOff val="40000"/>
                      </a:schemeClr>
                    </a:solidFill>
                  </a:tcPr>
                </a:tc>
                <a:extLst>
                  <a:ext uri="{0D108BD9-81ED-4DB2-BD59-A6C34878D82A}">
                    <a16:rowId xmlns:a16="http://schemas.microsoft.com/office/drawing/2014/main" val="2933796045"/>
                  </a:ext>
                </a:extLst>
              </a:tr>
            </a:tbl>
          </a:graphicData>
        </a:graphic>
      </p:graphicFrame>
      <p:sp>
        <p:nvSpPr>
          <p:cNvPr id="8" name="CuadroTexto 7">
            <a:extLst>
              <a:ext uri="{FF2B5EF4-FFF2-40B4-BE49-F238E27FC236}">
                <a16:creationId xmlns:a16="http://schemas.microsoft.com/office/drawing/2014/main" id="{DE3ACF1D-AAAF-BF45-ADDB-7F1F0364E74B}"/>
              </a:ext>
            </a:extLst>
          </p:cNvPr>
          <p:cNvSpPr txBox="1"/>
          <p:nvPr/>
        </p:nvSpPr>
        <p:spPr>
          <a:xfrm>
            <a:off x="0" y="6896100"/>
            <a:ext cx="12039600" cy="1384995"/>
          </a:xfrm>
          <a:prstGeom prst="rect">
            <a:avLst/>
          </a:prstGeom>
          <a:noFill/>
        </p:spPr>
        <p:txBody>
          <a:bodyPr wrap="square" rtlCol="0">
            <a:spAutoFit/>
          </a:bodyPr>
          <a:lstStyle/>
          <a:p>
            <a:r>
              <a:rPr lang="es-MX" sz="2400" b="1" dirty="0">
                <a:latin typeface="Arial" panose="020B0604020202020204" pitchFamily="34" charset="0"/>
                <a:cs typeface="Arial" panose="020B0604020202020204" pitchFamily="34" charset="0"/>
              </a:rPr>
              <a:t>Referencias:</a:t>
            </a:r>
          </a:p>
          <a:p>
            <a:r>
              <a:rPr lang="es-MX" sz="2000" dirty="0">
                <a:latin typeface="Arial" panose="020B0604020202020204" pitchFamily="34" charset="0"/>
                <a:cs typeface="Arial" panose="020B0604020202020204" pitchFamily="34" charset="0"/>
              </a:rPr>
              <a:t>Metodología en la enseñanza de las matemáticas en Primaria (Trabajo de final de grado en maestro de Educación Primaria). La Rioja: Universidad de la Rioja. Recuperado de http://scielo.sld.cu/scielo.php?script=sci_arttext&amp;pid=S1990-86442019000500226</a:t>
            </a:r>
          </a:p>
        </p:txBody>
      </p:sp>
    </p:spTree>
    <p:extLst>
      <p:ext uri="{BB962C8B-B14F-4D97-AF65-F5344CB8AC3E}">
        <p14:creationId xmlns:p14="http://schemas.microsoft.com/office/powerpoint/2010/main" val="31590539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TotalTime>
  <Words>622</Words>
  <Application>Microsoft Macintosh PowerPoint</Application>
  <PresentationFormat>Personalizado</PresentationFormat>
  <Paragraphs>35</Paragraphs>
  <Slides>3</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3</vt:i4>
      </vt:variant>
    </vt:vector>
  </HeadingPairs>
  <TitlesOfParts>
    <vt:vector size="11" baseType="lpstr">
      <vt:lpstr>Arial</vt:lpstr>
      <vt:lpstr>Open Sans Extra Bold</vt:lpstr>
      <vt:lpstr>Abadi</vt:lpstr>
      <vt:lpstr>Aharoni</vt:lpstr>
      <vt:lpstr>Berlin Sans FB</vt:lpstr>
      <vt:lpstr>Anonymous Pro</vt:lpstr>
      <vt:lpstr>Calibri</vt:lpstr>
      <vt:lpstr>Office Theme</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ESCUELA NORMAL DE EDUCACIÓN PREESCOLAR Licenciatura en Educación preescolar Ciclo escolar 2020 – 2021</dc:title>
  <dc:creator>Mayra Alejandra Gaona Navejar</dc:creator>
  <cp:lastModifiedBy>JORGE EMMANUEL GONZALEZ MACHAIN</cp:lastModifiedBy>
  <cp:revision>10</cp:revision>
  <dcterms:created xsi:type="dcterms:W3CDTF">2006-08-16T00:00:00Z</dcterms:created>
  <dcterms:modified xsi:type="dcterms:W3CDTF">2021-06-07T04:09:26Z</dcterms:modified>
  <dc:identifier>DAEgeHTgUFk</dc:identifier>
</cp:coreProperties>
</file>