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3"/>
  </p:notesMasterIdLst>
  <p:sldIdLst>
    <p:sldId id="307" r:id="rId2"/>
    <p:sldId id="259" r:id="rId3"/>
    <p:sldId id="308" r:id="rId4"/>
    <p:sldId id="309" r:id="rId5"/>
    <p:sldId id="257" r:id="rId6"/>
    <p:sldId id="258" r:id="rId7"/>
    <p:sldId id="310" r:id="rId8"/>
    <p:sldId id="261" r:id="rId9"/>
    <p:sldId id="312" r:id="rId10"/>
    <p:sldId id="311" r:id="rId11"/>
    <p:sldId id="262" r:id="rId12"/>
  </p:sldIdLst>
  <p:sldSz cx="9144000" cy="5143500" type="screen16x9"/>
  <p:notesSz cx="6858000" cy="9144000"/>
  <p:embeddedFontLst>
    <p:embeddedFont>
      <p:font typeface="Jua" pitchFamily="2" charset="-127"/>
      <p:regular r:id="rId14"/>
    </p:embeddedFont>
    <p:embeddedFont>
      <p:font typeface="Calibri" panose="020F0502020204030204" pitchFamily="34" charset="0"/>
      <p:regular r:id="rId15"/>
      <p:bold r:id="rId16"/>
      <p:italic r:id="rId17"/>
      <p:boldItalic r:id="rId18"/>
    </p:embeddedFont>
    <p:embeddedFont>
      <p:font typeface="Quicksand" pitchFamily="2" charset="0"/>
      <p:regular r:id="rId19"/>
      <p:bold r:id="rId20"/>
    </p:embeddedFont>
    <p:embeddedFont>
      <p:font typeface="Quicksand Light" pitchFamily="2"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9D8A02-BF04-4FAB-87E6-C67A6025CFEE}">
  <a:tblStyle styleId="{549D8A02-BF04-4FAB-87E6-C67A6025CF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18" Type="http://schemas.openxmlformats.org/officeDocument/2006/relationships/font" Target="fonts/font5.fntdata"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font" Target="fonts/font8.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4.fntdata"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font" Target="fonts/font3.fntdata" /><Relationship Id="rId20" Type="http://schemas.openxmlformats.org/officeDocument/2006/relationships/font" Target="fonts/font7.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font" Target="fonts/font2.fntdata"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font" Target="fonts/font6.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1.fntdata" /><Relationship Id="rId22" Type="http://schemas.openxmlformats.org/officeDocument/2006/relationships/font" Target="fonts/font9.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952254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583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6"/>
        <p:cNvGrpSpPr/>
        <p:nvPr/>
      </p:nvGrpSpPr>
      <p:grpSpPr>
        <a:xfrm>
          <a:off x="0" y="0"/>
          <a:ext cx="0" cy="0"/>
          <a:chOff x="0" y="0"/>
          <a:chExt cx="0" cy="0"/>
        </a:xfrm>
      </p:grpSpPr>
      <p:sp>
        <p:nvSpPr>
          <p:cNvPr id="4427" name="Google Shape;4427;gb0babbdd12_1_1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8" name="Google Shape;4428;gb0babbdd12_1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25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b0ac4e247a_6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b0ac4e247a_6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33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78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16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32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89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30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4"/>
        <p:cNvGrpSpPr/>
        <p:nvPr/>
      </p:nvGrpSpPr>
      <p:grpSpPr>
        <a:xfrm>
          <a:off x="0" y="0"/>
          <a:ext cx="0" cy="0"/>
          <a:chOff x="0" y="0"/>
          <a:chExt cx="0" cy="0"/>
        </a:xfrm>
      </p:grpSpPr>
      <p:sp>
        <p:nvSpPr>
          <p:cNvPr id="4235" name="Google Shape;4235;gb0babbdd12_1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6" name="Google Shape;4236;gb0babbdd12_1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98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39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676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6"/>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6"/>
          <p:cNvGrpSpPr/>
          <p:nvPr/>
        </p:nvGrpSpPr>
        <p:grpSpPr>
          <a:xfrm>
            <a:off x="8341543" y="2282008"/>
            <a:ext cx="569676" cy="380612"/>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6"/>
          <p:cNvGrpSpPr/>
          <p:nvPr/>
        </p:nvGrpSpPr>
        <p:grpSpPr>
          <a:xfrm>
            <a:off x="8341543" y="1721094"/>
            <a:ext cx="569676" cy="380612"/>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6"/>
          <p:cNvGrpSpPr/>
          <p:nvPr/>
        </p:nvGrpSpPr>
        <p:grpSpPr>
          <a:xfrm>
            <a:off x="8346273" y="1183592"/>
            <a:ext cx="568486" cy="388014"/>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6"/>
          <p:cNvGrpSpPr/>
          <p:nvPr/>
        </p:nvGrpSpPr>
        <p:grpSpPr>
          <a:xfrm>
            <a:off x="8341543" y="606635"/>
            <a:ext cx="569676" cy="388014"/>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6"/>
          <p:cNvGrpSpPr/>
          <p:nvPr/>
        </p:nvGrpSpPr>
        <p:grpSpPr>
          <a:xfrm>
            <a:off x="8341543" y="2842933"/>
            <a:ext cx="569676" cy="380612"/>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6"/>
          <p:cNvGrpSpPr/>
          <p:nvPr/>
        </p:nvGrpSpPr>
        <p:grpSpPr>
          <a:xfrm>
            <a:off x="8341543" y="3403858"/>
            <a:ext cx="569676" cy="380612"/>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726213" y="4500425"/>
            <a:ext cx="291375" cy="281375"/>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6"/>
          <p:cNvGrpSpPr/>
          <p:nvPr/>
        </p:nvGrpSpPr>
        <p:grpSpPr>
          <a:xfrm>
            <a:off x="1514950" y="454750"/>
            <a:ext cx="166675" cy="168575"/>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3" Type="http://schemas.openxmlformats.org/officeDocument/2006/relationships/slide" Target="slide8.xml"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slide" Target="slide6.xml"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slide" Target="slide5.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3" Type="http://schemas.openxmlformats.org/officeDocument/2006/relationships/slide" Target="slide8.xml" /><Relationship Id="rId2" Type="http://schemas.openxmlformats.org/officeDocument/2006/relationships/notesSlide" Target="../notesSlides/notesSlide8.xml" /><Relationship Id="rId1" Type="http://schemas.openxmlformats.org/officeDocument/2006/relationships/slideLayout" Target="../slideLayouts/slideLayout13.xml" /><Relationship Id="rId4" Type="http://schemas.openxmlformats.org/officeDocument/2006/relationships/slide" Target="slide11.xml" /></Relationships>
</file>

<file path=ppt/slides/_rels/slide9.xml.rels><?xml version="1.0" encoding="UTF-8" standalone="yes"?>
<Relationships xmlns="http://schemas.openxmlformats.org/package/2006/relationships"><Relationship Id="rId3" Type="http://schemas.openxmlformats.org/officeDocument/2006/relationships/slide" Target="slide8.xml" /><Relationship Id="rId2" Type="http://schemas.openxmlformats.org/officeDocument/2006/relationships/notesSlide" Target="../notesSlides/notesSlide9.xml" /><Relationship Id="rId1" Type="http://schemas.openxmlformats.org/officeDocument/2006/relationships/slideLayout" Target="../slideLayouts/slideLayout13.xml" /><Relationship Id="rId4" Type="http://schemas.openxmlformats.org/officeDocument/2006/relationships/slide" Target="slide1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6" name="Rectángulo 5">
            <a:extLst>
              <a:ext uri="{FF2B5EF4-FFF2-40B4-BE49-F238E27FC236}">
                <a16:creationId xmlns:a16="http://schemas.microsoft.com/office/drawing/2014/main" id="{6422E2C8-853C-4148-95A5-BAE4C376831E}"/>
              </a:ext>
            </a:extLst>
          </p:cNvPr>
          <p:cNvSpPr/>
          <p:nvPr/>
        </p:nvSpPr>
        <p:spPr>
          <a:xfrm>
            <a:off x="729466" y="219164"/>
            <a:ext cx="7561780" cy="47782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endParaRPr kumimoji="0" lang="es-MX"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kumimoji="0" lang="es-MX"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Ciclo escolar 2020 – 2021</a:t>
            </a:r>
            <a:endParaRPr kumimoji="0" lang="es-MX"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Curso: FORMA ESPACIO Y MEDIDA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rPr>
              <a:t>UNIDAD DE APRENDIZAJE II. ESTRATEGIAS DE ENSEÑANZA Y APRENDIZAJE PARA EL DESARROLLO DE LA UBICACIÓN ESPACIAL Y DEL PENSAMIENTO </a:t>
            </a:r>
            <a:r>
              <a:rPr kumimoji="0" lang="es-MX" sz="800" b="1" i="0" u="none" strike="noStrike" kern="0" cap="none" spc="0" normalizeH="0" baseline="0" noProof="0" dirty="0">
                <a:ln>
                  <a:noFill/>
                </a:ln>
                <a:solidFill>
                  <a:sysClr val="windowText" lastClr="000000"/>
                </a:solidFill>
                <a:effectLst/>
                <a:uLnTx/>
                <a:uFillTx/>
              </a:rPr>
              <a:t>GEOMÉTRICO.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sng" strike="noStrike" kern="0" cap="none" spc="0" normalizeH="0" baseline="0" noProof="0" dirty="0">
                <a:ln>
                  <a:noFill/>
                </a:ln>
                <a:solidFill>
                  <a:sysClr val="windowText" lastClr="000000"/>
                </a:solidFill>
                <a:effectLst/>
                <a:uLnTx/>
                <a:uFillTx/>
              </a:rPr>
              <a:t>Competencias de la unidad de aprendizaje:</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800" b="0" i="0" u="none" strike="noStrike" kern="0" cap="none" spc="0" normalizeH="0" baseline="0" noProof="0" dirty="0">
                <a:ln>
                  <a:noFill/>
                </a:ln>
                <a:solidFill>
                  <a:sysClr val="windowText" lastClr="000000"/>
                </a:solidFill>
                <a:effectLst/>
                <a:uLnTx/>
                <a:uFillTx/>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800" b="0" i="0" u="none" strike="noStrike" kern="0" cap="none" spc="0" normalizeH="0" baseline="0" noProof="0" dirty="0">
                <a:ln>
                  <a:noFill/>
                </a:ln>
                <a:solidFill>
                  <a:sysClr val="windowText" lastClr="000000"/>
                </a:solidFill>
                <a:effectLst/>
                <a:uLnTx/>
                <a:uFillTx/>
              </a:rPr>
              <a:t>Diseña y utiliza los recursos y medios didácticos pertinentes para desarrollar el sentido espacial y el pensamiento geométrico, acorde con los procesos de desarrollo cognitivo y socioemocional de los alumnos. </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800" b="0" i="0" u="none" strike="noStrike" kern="0" cap="none" spc="0" normalizeH="0" baseline="0" noProof="0" dirty="0">
                <a:ln>
                  <a:noFill/>
                </a:ln>
                <a:solidFill>
                  <a:sysClr val="windowText" lastClr="000000"/>
                </a:solidFill>
                <a:effectLst/>
                <a:uLnTx/>
                <a:uFillTx/>
              </a:rPr>
              <a:t>Utiliza los resultados de la investigación para profundizar en el conocimiento y los procesos de aprendizaje de las matemáticas de sus alumnos.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sng" strike="noStrike" kern="0" cap="none" spc="0" normalizeH="0" baseline="0" noProof="0" dirty="0">
                <a:ln>
                  <a:noFill/>
                </a:ln>
                <a:solidFill>
                  <a:sysClr val="windowText" lastClr="000000"/>
                </a:solidFill>
                <a:effectLst/>
                <a:uLnTx/>
                <a:uFillTx/>
              </a:rPr>
              <a:t>Propósito de la unidad de aprendizaje </a:t>
            </a: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800" b="0" i="0" u="none" strike="noStrike" kern="0" cap="none" spc="0" normalizeH="0" baseline="0" noProof="0" dirty="0">
                <a:ln>
                  <a:noFill/>
                </a:ln>
                <a:solidFill>
                  <a:sysClr val="windowText" lastClr="000000"/>
                </a:solidFill>
                <a:effectLst/>
                <a:uLnTx/>
                <a:uFillTx/>
              </a:rPr>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sng" strike="noStrike" kern="0" cap="none" spc="0" normalizeH="0" baseline="0" noProof="0" dirty="0">
                <a:ln>
                  <a:noFill/>
                </a:ln>
                <a:solidFill>
                  <a:sysClr val="windowText" lastClr="000000"/>
                </a:solidFill>
                <a:effectLst/>
                <a:uLnTx/>
                <a:uFillTx/>
              </a:rPr>
              <a:t>Competencias profesionales</a:t>
            </a:r>
            <a:endParaRPr kumimoji="0" lang="es-MX" sz="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s-MX" sz="800" b="0" i="0" u="none" strike="noStrike" kern="0" cap="none" spc="0" normalizeH="0" baseline="0" noProof="0" dirty="0">
                <a:ln>
                  <a:noFill/>
                </a:ln>
                <a:solidFill>
                  <a:sysClr val="windowText" lastClr="000000"/>
                </a:solidFill>
                <a:effectLst/>
                <a:uLnTx/>
                <a:uFillTx/>
              </a:rPr>
              <a:t> Distingue los procesos de aprendizaje de sus alumnos para favorecer su desarrollo cognitivo y socioemocional.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s-MX" sz="800" b="0" i="0" u="none" strike="noStrike" kern="0" cap="none" spc="0" normalizeH="0" baseline="0" noProof="0" dirty="0">
                <a:ln>
                  <a:noFill/>
                </a:ln>
                <a:solidFill>
                  <a:sysClr val="windowText" lastClr="000000"/>
                </a:solidFill>
                <a:effectLst/>
                <a:uLnTx/>
                <a:uFillTx/>
              </a:rPr>
              <a:t> Aplica el plan y programas de estudio para alcanzar los propósitos educativos y contribuir al pleno desenvolvimiento de las capacidades de sus alumnos.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s-MX" sz="800" b="0" i="0" u="none" strike="noStrike" kern="0" cap="none" spc="0" normalizeH="0" baseline="0" noProof="0" dirty="0">
                <a:ln>
                  <a:noFill/>
                </a:ln>
                <a:solidFill>
                  <a:sysClr val="windowText" lastClr="000000"/>
                </a:solidFill>
                <a:effectLst/>
                <a:uLnTx/>
                <a:uFillTx/>
              </a:rPr>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ysClr val="windowText" lastClr="000000"/>
                </a:solidFill>
                <a:effectLst/>
                <a:uLnTx/>
                <a:uFillTx/>
                <a:sym typeface="Symbol" panose="05050102010706020507" pitchFamily="18" charset="2"/>
              </a:rPr>
              <a:t></a:t>
            </a:r>
            <a:r>
              <a:rPr kumimoji="0" lang="es-MX" sz="800" b="0" i="0" u="none" strike="noStrike" kern="0" cap="none" spc="0" normalizeH="0" baseline="0" noProof="0" dirty="0">
                <a:ln>
                  <a:noFill/>
                </a:ln>
                <a:solidFill>
                  <a:sysClr val="windowText" lastClr="000000"/>
                </a:solidFill>
                <a:effectLst/>
                <a:uLnTx/>
                <a:uFillTx/>
              </a:rPr>
              <a:t> Emplea la evaluación para intervenir en los diferentes ámbitos y momentos de la tarea educativa para mejorar los aprendizajes de sus alumnos.</a:t>
            </a:r>
          </a:p>
          <a:p>
            <a:pPr marL="171450" marR="0" lvl="0" indent="-171450" algn="ctr"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s-MX" sz="800" b="0" i="0" u="none" strike="noStrike" kern="0" cap="none" spc="0" normalizeH="0" baseline="0" noProof="0" dirty="0">
                <a:ln>
                  <a:noFill/>
                </a:ln>
                <a:solidFill>
                  <a:sysClr val="windowText" lastClr="000000"/>
                </a:solidFill>
                <a:effectLst/>
                <a:uLnTx/>
                <a:uFillTx/>
              </a:rPr>
              <a:t>Integra recursos de la investigación educativa para enriquecer su práctica profesional, expresando su interés por el conocimiento, la ciencia y la mejora de la educación.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Maestra Rocío Blanco Gómez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Nombre de las alumnas: ­­­­­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Victoria Berenice </a:t>
            </a:r>
            <a:r>
              <a:rPr lang="es-MX" sz="11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Monrreal</a:t>
            </a: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Camacho #15</a:t>
            </a:r>
            <a:endParaRPr kumimoji="0" lang="es-MX"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Ariana Jazmín Morales Saucedo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Daisy Carolina </a:t>
            </a:r>
            <a:r>
              <a:rPr lang="es-MX" sz="110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Perez</a:t>
            </a:r>
            <a:r>
              <a:rPr lang="es-MX" sz="11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Nuncio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Segundo Semestre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Grupo:  A</a:t>
            </a:r>
            <a:endParaRPr kumimoji="0" lang="es-MX" sz="1050" b="0" i="0" u="none" strike="noStrike" kern="0" cap="none" spc="0" normalizeH="0" baseline="0" noProof="0" dirty="0">
              <a:ln>
                <a:noFill/>
              </a:ln>
              <a:solidFill>
                <a:sysClr val="windowText" lastClr="000000"/>
              </a:solidFill>
              <a:effectLst/>
              <a:uLnTx/>
              <a:uFillTx/>
            </a:endParaRPr>
          </a:p>
          <a:p>
            <a:pPr lvl="1" algn="r">
              <a:buClrTx/>
              <a:defRPr/>
            </a:pPr>
            <a:r>
              <a:rPr kumimoji="0" lang="es-MX" sz="1050" b="0" i="0" u="none" strike="noStrike" kern="0" cap="none" spc="0" normalizeH="0" baseline="0" noProof="0" dirty="0">
                <a:ln>
                  <a:noFill/>
                </a:ln>
                <a:solidFill>
                  <a:sysClr val="windowText" lastClr="000000"/>
                </a:solidFill>
                <a:effectLst/>
                <a:uLnTx/>
                <a:uFillTx/>
              </a:rPr>
              <a:t>Saltillo, Coahuila. </a:t>
            </a:r>
            <a:r>
              <a:rPr lang="es-MX" sz="1050" dirty="0">
                <a:solidFill>
                  <a:sysClr val="windowText" lastClr="000000"/>
                </a:solidFill>
              </a:rPr>
              <a:t>Junio</a:t>
            </a:r>
            <a:r>
              <a:rPr kumimoji="0" lang="es-MX" sz="1050" b="0" i="0" u="none" strike="noStrike" kern="0" cap="none" spc="0" normalizeH="0" baseline="0" noProof="0" dirty="0">
                <a:ln>
                  <a:noFill/>
                </a:ln>
                <a:solidFill>
                  <a:sysClr val="windowText" lastClr="000000"/>
                </a:solidFill>
                <a:effectLst/>
                <a:uLnTx/>
                <a:uFillTx/>
              </a:rPr>
              <a:t> 2021</a:t>
            </a:r>
          </a:p>
        </p:txBody>
      </p:sp>
      <p:pic>
        <p:nvPicPr>
          <p:cNvPr id="7" name="2 Imagen">
            <a:extLst>
              <a:ext uri="{FF2B5EF4-FFF2-40B4-BE49-F238E27FC236}">
                <a16:creationId xmlns:a16="http://schemas.microsoft.com/office/drawing/2014/main" id="{9DF902BF-9CF6-422D-A487-2916EC6B0CFD}"/>
              </a:ext>
            </a:extLst>
          </p:cNvPr>
          <p:cNvPicPr/>
          <p:nvPr/>
        </p:nvPicPr>
        <p:blipFill rotWithShape="1">
          <a:blip r:embed="rId3" cstate="print">
            <a:extLst>
              <a:ext uri="{28A0092B-C50C-407E-A947-70E740481C1C}">
                <a14:useLocalDpi xmlns:a14="http://schemas.microsoft.com/office/drawing/2010/main" val="0"/>
              </a:ext>
            </a:extLst>
          </a:blip>
          <a:srcRect r="61027"/>
          <a:stretch/>
        </p:blipFill>
        <p:spPr>
          <a:xfrm>
            <a:off x="1691877" y="157521"/>
            <a:ext cx="727599" cy="838656"/>
          </a:xfrm>
          <a:prstGeom prst="rect">
            <a:avLst/>
          </a:prstGeom>
        </p:spPr>
      </p:pic>
    </p:spTree>
    <p:extLst>
      <p:ext uri="{BB962C8B-B14F-4D97-AF65-F5344CB8AC3E}">
        <p14:creationId xmlns:p14="http://schemas.microsoft.com/office/powerpoint/2010/main" val="111349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9"/>
        <p:cNvGrpSpPr/>
        <p:nvPr/>
      </p:nvGrpSpPr>
      <p:grpSpPr>
        <a:xfrm>
          <a:off x="0" y="0"/>
          <a:ext cx="0" cy="0"/>
          <a:chOff x="0" y="0"/>
          <a:chExt cx="0" cy="0"/>
        </a:xfrm>
      </p:grpSpPr>
      <p:sp>
        <p:nvSpPr>
          <p:cNvPr id="4431" name="Google Shape;4431;p47"/>
          <p:cNvSpPr/>
          <p:nvPr/>
        </p:nvSpPr>
        <p:spPr>
          <a:xfrm>
            <a:off x="2407274" y="4232770"/>
            <a:ext cx="10874" cy="10900"/>
          </a:xfrm>
          <a:custGeom>
            <a:avLst/>
            <a:gdLst/>
            <a:ahLst/>
            <a:cxnLst/>
            <a:rect l="l" t="t" r="r" b="b"/>
            <a:pathLst>
              <a:path w="418" h="419" extrusionOk="0">
                <a:moveTo>
                  <a:pt x="278" y="1"/>
                </a:moveTo>
                <a:lnTo>
                  <a:pt x="0" y="279"/>
                </a:lnTo>
                <a:lnTo>
                  <a:pt x="139" y="418"/>
                </a:lnTo>
                <a:lnTo>
                  <a:pt x="418" y="140"/>
                </a:lnTo>
                <a:lnTo>
                  <a:pt x="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2" name="Google Shape;4432;p47"/>
          <p:cNvGrpSpPr/>
          <p:nvPr/>
        </p:nvGrpSpPr>
        <p:grpSpPr>
          <a:xfrm flipH="1">
            <a:off x="7297653" y="3590241"/>
            <a:ext cx="722905" cy="540722"/>
            <a:chOff x="1288291" y="3777091"/>
            <a:chExt cx="722905" cy="540722"/>
          </a:xfrm>
        </p:grpSpPr>
        <p:sp>
          <p:nvSpPr>
            <p:cNvPr id="4433" name="Google Shape;4433;p47"/>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7"/>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7"/>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7"/>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7"/>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7"/>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7"/>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7"/>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7"/>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7"/>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7"/>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7"/>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7"/>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7"/>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7"/>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7"/>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7"/>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0" name="Google Shape;4450;p47"/>
          <p:cNvGrpSpPr/>
          <p:nvPr/>
        </p:nvGrpSpPr>
        <p:grpSpPr>
          <a:xfrm>
            <a:off x="1083105" y="1627022"/>
            <a:ext cx="1099498" cy="557632"/>
            <a:chOff x="1100281" y="1325671"/>
            <a:chExt cx="1099498" cy="557632"/>
          </a:xfrm>
        </p:grpSpPr>
        <p:sp>
          <p:nvSpPr>
            <p:cNvPr id="4451" name="Google Shape;4451;p47"/>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7"/>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7"/>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7"/>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7"/>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7"/>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7"/>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7"/>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7"/>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7"/>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47"/>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7"/>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7"/>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7"/>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5" name="Google Shape;4465;p47"/>
          <p:cNvGrpSpPr/>
          <p:nvPr/>
        </p:nvGrpSpPr>
        <p:grpSpPr>
          <a:xfrm>
            <a:off x="1152186" y="3281234"/>
            <a:ext cx="658388" cy="564499"/>
            <a:chOff x="1320836" y="2091709"/>
            <a:chExt cx="658388" cy="564499"/>
          </a:xfrm>
        </p:grpSpPr>
        <p:sp>
          <p:nvSpPr>
            <p:cNvPr id="4466" name="Google Shape;4466;p47"/>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7"/>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7"/>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7"/>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7"/>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7"/>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7"/>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7"/>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7"/>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7"/>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7"/>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7"/>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7"/>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7"/>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7"/>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7"/>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7"/>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7"/>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4" name="Google Shape;4484;p47"/>
          <p:cNvGrpSpPr/>
          <p:nvPr/>
        </p:nvGrpSpPr>
        <p:grpSpPr>
          <a:xfrm flipH="1">
            <a:off x="7347706" y="1114196"/>
            <a:ext cx="727327" cy="590593"/>
            <a:chOff x="1286080" y="2919949"/>
            <a:chExt cx="727327" cy="590593"/>
          </a:xfrm>
        </p:grpSpPr>
        <p:sp>
          <p:nvSpPr>
            <p:cNvPr id="4485" name="Google Shape;4485;p47"/>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7"/>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7"/>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7"/>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7"/>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7"/>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7"/>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7"/>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7"/>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7"/>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7"/>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7"/>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7"/>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7"/>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2" name="Google Shape;4512;p47">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7">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164;p34"/>
          <p:cNvSpPr/>
          <p:nvPr/>
        </p:nvSpPr>
        <p:spPr>
          <a:xfrm rot="126755">
            <a:off x="2272590" y="934156"/>
            <a:ext cx="4703897" cy="332806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2333;p29"/>
          <p:cNvSpPr txBox="1">
            <a:spLocks noGrp="1"/>
          </p:cNvSpPr>
          <p:nvPr>
            <p:ph type="title"/>
          </p:nvPr>
        </p:nvSpPr>
        <p:spPr>
          <a:xfrm>
            <a:off x="2418148" y="2458645"/>
            <a:ext cx="4344715"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7200" dirty="0"/>
              <a:t>C</a:t>
            </a:r>
            <a:r>
              <a:rPr lang="en" sz="7200" dirty="0"/>
              <a:t>onclusión </a:t>
            </a:r>
            <a:endParaRPr sz="7200" dirty="0"/>
          </a:p>
        </p:txBody>
      </p:sp>
      <p:sp>
        <p:nvSpPr>
          <p:cNvPr id="99" name="Google Shape;2334;p29"/>
          <p:cNvSpPr txBox="1">
            <a:spLocks/>
          </p:cNvSpPr>
          <p:nvPr/>
        </p:nvSpPr>
        <p:spPr>
          <a:xfrm>
            <a:off x="4074205" y="1025743"/>
            <a:ext cx="1032600" cy="656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300" b="1" dirty="0">
                <a:solidFill>
                  <a:schemeClr val="accent1"/>
                </a:solidFill>
                <a:latin typeface="Jua" panose="020B0604020202020204" charset="-127"/>
                <a:ea typeface="Jua" panose="020B0604020202020204" charset="-127"/>
              </a:rPr>
              <a:t>03</a:t>
            </a:r>
          </a:p>
        </p:txBody>
      </p:sp>
      <p:sp>
        <p:nvSpPr>
          <p:cNvPr id="101" name="Google Shape;3165;p34"/>
          <p:cNvSpPr/>
          <p:nvPr/>
        </p:nvSpPr>
        <p:spPr>
          <a:xfrm rot="-135875">
            <a:off x="2052404" y="643707"/>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02" name="Google Shape;3166;p34"/>
          <p:cNvSpPr/>
          <p:nvPr/>
        </p:nvSpPr>
        <p:spPr>
          <a:xfrm rot="4829593">
            <a:off x="6157893" y="797176"/>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Tree>
    <p:extLst>
      <p:ext uri="{BB962C8B-B14F-4D97-AF65-F5344CB8AC3E}">
        <p14:creationId xmlns:p14="http://schemas.microsoft.com/office/powerpoint/2010/main" val="428153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p:sp>
        <p:nvSpPr>
          <p:cNvPr id="2337" name="Google Shape;2337;p29">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9">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uadroTexto 2">
            <a:extLst>
              <a:ext uri="{FF2B5EF4-FFF2-40B4-BE49-F238E27FC236}">
                <a16:creationId xmlns:a16="http://schemas.microsoft.com/office/drawing/2014/main" id="{A51B9AA4-8F2D-4F09-80CB-339EE02839A3}"/>
              </a:ext>
            </a:extLst>
          </p:cNvPr>
          <p:cNvSpPr txBox="1"/>
          <p:nvPr/>
        </p:nvSpPr>
        <p:spPr>
          <a:xfrm>
            <a:off x="1352208" y="848588"/>
            <a:ext cx="6301659" cy="3416320"/>
          </a:xfrm>
          <a:prstGeom prst="rect">
            <a:avLst/>
          </a:prstGeom>
          <a:noFill/>
        </p:spPr>
        <p:txBody>
          <a:bodyPr wrap="square" rtlCol="0">
            <a:spAutoFit/>
          </a:bodyPr>
          <a:lstStyle/>
          <a:p>
            <a:r>
              <a:rPr lang="es-MX" sz="1200" dirty="0">
                <a:latin typeface="Quicksand" panose="020B0604020202020204" charset="0"/>
              </a:rPr>
              <a:t>A lo largo de la observación se pudo ver la forma en la que la educadora fue integrando las actividades a sus alumnos.</a:t>
            </a:r>
          </a:p>
          <a:p>
            <a:r>
              <a:rPr lang="es-MX" sz="1200" dirty="0">
                <a:latin typeface="Quicksand" panose="020B0604020202020204" charset="0"/>
              </a:rPr>
              <a:t>Como toda secuencia, se inicio con la bienvenida a los alumnos para después realizar algo de activación física. Una vez que esto se concluyó se comenzó con las actividades que se tenían programadas para la sesión.</a:t>
            </a:r>
          </a:p>
          <a:p>
            <a:r>
              <a:rPr lang="es-MX" sz="1200" dirty="0">
                <a:latin typeface="Quicksand" panose="020B0604020202020204" charset="0"/>
              </a:rPr>
              <a:t>El tema central fueron los experimentos por ende se estaba trabajando con el campo de formación académica de exploración del mundo natural y social, pero aunque la actividad no era principalmente de pensamiento matemático, sí se incluían las matemáticas en relación a las medidas de los materiales que se agregarían en las mezclas. Al momento de que los alumnos ponían cierta cantidad de algún material, en un recipiente, se utilizaban las medidas por cucharada, aquí el alumno tenia que ir contando las cucharadas según la medida que se indicara.</a:t>
            </a:r>
          </a:p>
          <a:p>
            <a:r>
              <a:rPr lang="es-MX" sz="1200" dirty="0">
                <a:latin typeface="Quicksand" panose="020B0604020202020204" charset="0"/>
              </a:rPr>
              <a:t>En esta ultima jornada de observación se alcanzó con éxito la competencia de “Utiliza los resultados de la investigación para profundizar en el conocimiento y los procesos de aprendizaje de las matemáticas de sus alumnos” debido a que el método de observación es una forma de ver en primera persona y registrar lo que sucede durante una clase real para así conocer mediante las evaluaciones que se realizan posteriormente como se ampliaron y reforzaron los conocimientos de los alumnos.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26"/>
          <p:cNvSpPr/>
          <p:nvPr/>
        </p:nvSpPr>
        <p:spPr>
          <a:xfrm rot="126755">
            <a:off x="2130001" y="1012294"/>
            <a:ext cx="4703897" cy="332806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6" name="Google Shape;1766;p26"/>
          <p:cNvSpPr/>
          <p:nvPr/>
        </p:nvSpPr>
        <p:spPr>
          <a:xfrm rot="-135875">
            <a:off x="1909815" y="721845"/>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7" name="Google Shape;1767;p26"/>
          <p:cNvSpPr/>
          <p:nvPr/>
        </p:nvSpPr>
        <p:spPr>
          <a:xfrm rot="4829593">
            <a:off x="6015304" y="875314"/>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8" name="Google Shape;1768;p26"/>
          <p:cNvSpPr txBox="1">
            <a:spLocks noGrp="1"/>
          </p:cNvSpPr>
          <p:nvPr>
            <p:ph type="title"/>
          </p:nvPr>
        </p:nvSpPr>
        <p:spPr>
          <a:xfrm>
            <a:off x="2669199" y="2536783"/>
            <a:ext cx="3625499"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S</a:t>
            </a:r>
            <a:r>
              <a:rPr lang="en" dirty="0"/>
              <a:t>ecuencia didáctica</a:t>
            </a:r>
            <a:endParaRPr dirty="0"/>
          </a:p>
        </p:txBody>
      </p:sp>
      <p:sp>
        <p:nvSpPr>
          <p:cNvPr id="1769" name="Google Shape;1769;p26"/>
          <p:cNvSpPr txBox="1">
            <a:spLocks noGrp="1"/>
          </p:cNvSpPr>
          <p:nvPr>
            <p:ph type="title" idx="2"/>
          </p:nvPr>
        </p:nvSpPr>
        <p:spPr>
          <a:xfrm>
            <a:off x="3965650" y="1122450"/>
            <a:ext cx="1032600"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84" name="Google Shape;1784;p26">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1" name="Google Shape;1731;p23"/>
          <p:cNvSpPr txBox="1">
            <a:spLocks noGrp="1"/>
          </p:cNvSpPr>
          <p:nvPr>
            <p:ph type="subTitle" idx="1"/>
          </p:nvPr>
        </p:nvSpPr>
        <p:spPr>
          <a:xfrm>
            <a:off x="1436318" y="3412584"/>
            <a:ext cx="6556976" cy="1440034"/>
          </a:xfrm>
          <a:prstGeom prst="rect">
            <a:avLst/>
          </a:prstGeom>
          <a:solidFill>
            <a:schemeClr val="bg1"/>
          </a:solidFill>
        </p:spPr>
        <p:txBody>
          <a:bodyPr spcFirstLastPara="1" wrap="square" lIns="91425" tIns="91425" rIns="91425" bIns="91425" anchor="ctr" anchorCtr="0">
            <a:noAutofit/>
          </a:bodyPr>
          <a:lstStyle/>
          <a:p>
            <a:pPr marL="0" lvl="0" indent="0" algn="l"/>
            <a:r>
              <a:rPr lang="es-MX" sz="1800" dirty="0">
                <a:solidFill>
                  <a:schemeClr val="accent6">
                    <a:lumMod val="75000"/>
                  </a:schemeClr>
                </a:solidFill>
                <a:latin typeface="Jua" panose="020B0604020202020204" charset="-127"/>
                <a:ea typeface="Jua" panose="020B0604020202020204" charset="-127"/>
              </a:rPr>
              <a:t>O</a:t>
            </a:r>
            <a:r>
              <a:rPr lang="en" sz="1800" dirty="0">
                <a:solidFill>
                  <a:schemeClr val="accent6">
                    <a:lumMod val="75000"/>
                  </a:schemeClr>
                </a:solidFill>
                <a:latin typeface="Jua" panose="020B0604020202020204" charset="-127"/>
                <a:ea typeface="Jua" panose="020B0604020202020204" charset="-127"/>
              </a:rPr>
              <a:t>bjetivo del maestro</a:t>
            </a:r>
            <a:r>
              <a:rPr lang="en" sz="2400" dirty="0">
                <a:solidFill>
                  <a:schemeClr val="accent6">
                    <a:lumMod val="75000"/>
                  </a:schemeClr>
                </a:solidFill>
                <a:latin typeface="Jua" panose="020B0604020202020204" charset="-127"/>
                <a:ea typeface="Jua" panose="020B0604020202020204" charset="-127"/>
              </a:rPr>
              <a:t>:</a:t>
            </a:r>
          </a:p>
          <a:p>
            <a:pPr marL="0" lvl="0" indent="0" algn="l"/>
            <a:r>
              <a:rPr lang="en" sz="1400" dirty="0">
                <a:solidFill>
                  <a:schemeClr val="accent1">
                    <a:lumMod val="90000"/>
                  </a:schemeClr>
                </a:solidFill>
              </a:rPr>
              <a:t>Evalúa capacidades de conteo de los alumnos mediante unidades de medida convencionales para potenciar el pensamiento matemático.</a:t>
            </a:r>
          </a:p>
          <a:p>
            <a:pPr marL="0" lvl="0" indent="0" algn="l"/>
            <a:r>
              <a:rPr lang="es-MX" sz="1800" dirty="0">
                <a:solidFill>
                  <a:schemeClr val="accent6">
                    <a:lumMod val="75000"/>
                  </a:schemeClr>
                </a:solidFill>
                <a:latin typeface="Jua" panose="020B0604020202020204" charset="-127"/>
                <a:ea typeface="Jua" panose="020B0604020202020204" charset="-127"/>
              </a:rPr>
              <a:t>Objetivo del alumno</a:t>
            </a:r>
            <a:r>
              <a:rPr lang="es-MX" sz="2400" dirty="0">
                <a:solidFill>
                  <a:schemeClr val="accent6">
                    <a:lumMod val="75000"/>
                  </a:schemeClr>
                </a:solidFill>
                <a:latin typeface="Jua" panose="020B0604020202020204" charset="-127"/>
                <a:ea typeface="Jua" panose="020B0604020202020204" charset="-127"/>
              </a:rPr>
              <a:t>:</a:t>
            </a:r>
          </a:p>
          <a:p>
            <a:pPr marL="0" lvl="0" indent="0" algn="l"/>
            <a:r>
              <a:rPr lang="es-MX" sz="1400" dirty="0">
                <a:solidFill>
                  <a:schemeClr val="accent1">
                    <a:lumMod val="90000"/>
                  </a:schemeClr>
                </a:solidFill>
              </a:rPr>
              <a:t>Aplica medidas convencionales con ayuda de instrumentos de medición para poder aplicarlo en la vida diaria. </a:t>
            </a:r>
            <a:endParaRPr sz="1400" dirty="0">
              <a:solidFill>
                <a:schemeClr val="accent1">
                  <a:lumMod val="90000"/>
                </a:schemeClr>
              </a:solidFill>
            </a:endParaRPr>
          </a:p>
        </p:txBody>
      </p:sp>
      <p:graphicFrame>
        <p:nvGraphicFramePr>
          <p:cNvPr id="11" name="Tabla 2">
            <a:extLst>
              <a:ext uri="{FF2B5EF4-FFF2-40B4-BE49-F238E27FC236}">
                <a16:creationId xmlns:a16="http://schemas.microsoft.com/office/drawing/2014/main" id="{65D391EB-5881-48B2-B8CB-3A71916F45EE}"/>
              </a:ext>
            </a:extLst>
          </p:cNvPr>
          <p:cNvGraphicFramePr>
            <a:graphicFrameLocks noGrp="1"/>
          </p:cNvGraphicFramePr>
          <p:nvPr>
            <p:extLst>
              <p:ext uri="{D42A27DB-BD31-4B8C-83A1-F6EECF244321}">
                <p14:modId xmlns:p14="http://schemas.microsoft.com/office/powerpoint/2010/main" val="825104313"/>
              </p:ext>
            </p:extLst>
          </p:nvPr>
        </p:nvGraphicFramePr>
        <p:xfrm>
          <a:off x="1436318" y="1010899"/>
          <a:ext cx="6497443" cy="2232660"/>
        </p:xfrm>
        <a:graphic>
          <a:graphicData uri="http://schemas.openxmlformats.org/drawingml/2006/table">
            <a:tbl>
              <a:tblPr firstRow="1" bandRow="1"/>
              <a:tblGrid>
                <a:gridCol w="1061275">
                  <a:extLst>
                    <a:ext uri="{9D8B030D-6E8A-4147-A177-3AD203B41FA5}">
                      <a16:colId xmlns:a16="http://schemas.microsoft.com/office/drawing/2014/main" val="2901910462"/>
                    </a:ext>
                  </a:extLst>
                </a:gridCol>
                <a:gridCol w="1537702">
                  <a:extLst>
                    <a:ext uri="{9D8B030D-6E8A-4147-A177-3AD203B41FA5}">
                      <a16:colId xmlns:a16="http://schemas.microsoft.com/office/drawing/2014/main" val="4018500389"/>
                    </a:ext>
                  </a:extLst>
                </a:gridCol>
                <a:gridCol w="1949233">
                  <a:extLst>
                    <a:ext uri="{9D8B030D-6E8A-4147-A177-3AD203B41FA5}">
                      <a16:colId xmlns:a16="http://schemas.microsoft.com/office/drawing/2014/main" val="751541934"/>
                    </a:ext>
                  </a:extLst>
                </a:gridCol>
                <a:gridCol w="1949233">
                  <a:extLst>
                    <a:ext uri="{9D8B030D-6E8A-4147-A177-3AD203B41FA5}">
                      <a16:colId xmlns:a16="http://schemas.microsoft.com/office/drawing/2014/main" val="3038269294"/>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1" i="0" u="none" strike="noStrike" kern="0" cap="none" spc="0" normalizeH="0" baseline="0" noProof="0" dirty="0">
                          <a:ln>
                            <a:noFill/>
                          </a:ln>
                          <a:solidFill>
                            <a:srgbClr val="000000"/>
                          </a:solidFill>
                          <a:effectLst/>
                          <a:uLnTx/>
                          <a:uFillTx/>
                          <a:latin typeface="Quicksand" panose="020B0604020202020204" charset="0"/>
                          <a:cs typeface="Arial"/>
                          <a:sym typeface="Arial"/>
                        </a:rPr>
                        <a:t>Campo de Formación Académico: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000000"/>
                          </a:solidFill>
                          <a:effectLst/>
                          <a:uLnTx/>
                          <a:uFillTx/>
                          <a:latin typeface="Quicksand" panose="020B0604020202020204" charset="0"/>
                          <a:cs typeface="Arial"/>
                          <a:sym typeface="Arial"/>
                        </a:rPr>
                        <a:t>Pensamiento Matemático</a:t>
                      </a:r>
                    </a:p>
                  </a:txBody>
                  <a:tcPr>
                    <a:solidFill>
                      <a:schemeClr val="accent3"/>
                    </a:solidFill>
                  </a:tcPr>
                </a:tc>
                <a:tc hMerge="1">
                  <a:txBody>
                    <a:bodyPr/>
                    <a:lstStyle/>
                    <a:p>
                      <a:endParaRPr lang="es-MX" dirty="0"/>
                    </a:p>
                  </a:txBody>
                  <a:tcPr>
                    <a:solidFill>
                      <a:schemeClr val="accent3"/>
                    </a:solidFill>
                  </a:tcPr>
                </a:tc>
                <a:tc hMerge="1">
                  <a:txBody>
                    <a:bodyPr/>
                    <a:lstStyle/>
                    <a:p>
                      <a:endParaRPr lang="es-MX" dirty="0"/>
                    </a:p>
                  </a:txBody>
                  <a:tcPr>
                    <a:solidFill>
                      <a:schemeClr val="accent3"/>
                    </a:solidFill>
                  </a:tcPr>
                </a:tc>
                <a:tc hMerge="1">
                  <a:txBody>
                    <a:bodyPr/>
                    <a:lstStyle/>
                    <a:p>
                      <a:endParaRPr lang="es-MX"/>
                    </a:p>
                  </a:txBody>
                  <a:tcPr/>
                </a:tc>
                <a:extLst>
                  <a:ext uri="{0D108BD9-81ED-4DB2-BD59-A6C34878D82A}">
                    <a16:rowId xmlns:a16="http://schemas.microsoft.com/office/drawing/2014/main" val="1300956170"/>
                  </a:ext>
                </a:extLst>
              </a:tr>
              <a:tr h="37084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Aprendizaje esperado: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no convencionales para medir la capacidad con distintos propósitos.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Énfasis: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convencionales para medir sustancias en experimentos</a:t>
                      </a:r>
                      <a:endPar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endParaRPr>
                    </a:p>
                  </a:txBody>
                  <a:tcPr>
                    <a:solidFill>
                      <a:schemeClr val="accent4">
                        <a:lumMod val="40000"/>
                        <a:lumOff val="60000"/>
                      </a:schemeClr>
                    </a:solidFill>
                  </a:tcPr>
                </a:tc>
                <a:tc hMerge="1">
                  <a:txBody>
                    <a:bodyPr/>
                    <a:lstStyle/>
                    <a:p>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Organizador curricular 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Forma espacio y medida </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sym typeface="Arial"/>
                        </a:rPr>
                        <a:t>Organizador curricular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Magnitudes y medidas </a:t>
                      </a:r>
                    </a:p>
                  </a:txBody>
                  <a:tcPr>
                    <a:solidFill>
                      <a:schemeClr val="accent2"/>
                    </a:solidFill>
                  </a:tcPr>
                </a:tc>
                <a:extLst>
                  <a:ext uri="{0D108BD9-81ED-4DB2-BD59-A6C34878D82A}">
                    <a16:rowId xmlns:a16="http://schemas.microsoft.com/office/drawing/2014/main" val="77362193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1" i="0" u="none" strike="noStrike" kern="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sym typeface="Arial"/>
                        </a:rPr>
                        <a:t>Grado: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1° y 2° de preescolar</a:t>
                      </a:r>
                    </a:p>
                  </a:txBody>
                  <a:tcPr>
                    <a:solidFill>
                      <a:srgbClr val="99CCFF"/>
                    </a:solidFill>
                  </a:tcPr>
                </a:tc>
                <a:tc>
                  <a:txBody>
                    <a:bodyPr/>
                    <a:lstStyle/>
                    <a:p>
                      <a:r>
                        <a:rPr lang="es-MX" sz="1100" b="1" dirty="0">
                          <a:latin typeface="Quicksand" panose="020B0604020202020204" charset="0"/>
                          <a:cs typeface="Times New Roman" panose="02020603050405020304" pitchFamily="18" charset="0"/>
                        </a:rPr>
                        <a:t>Tema: </a:t>
                      </a:r>
                    </a:p>
                    <a:p>
                      <a:r>
                        <a:rPr lang="es-MX" sz="1050" b="0" dirty="0">
                          <a:latin typeface="Quicksand" panose="020B0604020202020204" charset="0"/>
                          <a:cs typeface="Times New Roman" panose="02020603050405020304" pitchFamily="18" charset="0"/>
                        </a:rPr>
                        <a:t>Magnitudes y medidas</a:t>
                      </a:r>
                    </a:p>
                  </a:txBody>
                  <a:tcPr>
                    <a:solidFill>
                      <a:schemeClr val="accent2">
                        <a:lumMod val="9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100" b="1" dirty="0">
                          <a:latin typeface="Quicksand" panose="020B0604020202020204" charset="0"/>
                          <a:cs typeface="Times New Roman" panose="02020603050405020304" pitchFamily="18" charset="0"/>
                        </a:rPr>
                        <a:t>Propósito: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050" b="0" i="0" dirty="0">
                          <a:latin typeface="Quicksand" panose="020B0604020202020204" charset="0"/>
                        </a:rPr>
                        <a:t>Propiciar que los niños pongan en juego sus capacidades de conteo mediante la realización de un experimento</a:t>
                      </a:r>
                    </a:p>
                  </a:txBody>
                  <a:tcPr>
                    <a:solidFill>
                      <a:schemeClr val="accent6">
                        <a:lumMod val="90000"/>
                      </a:schemeClr>
                    </a:solidFill>
                  </a:tcPr>
                </a:tc>
                <a:tc hMerge="1">
                  <a:txBody>
                    <a:bodyPr/>
                    <a:lstStyle/>
                    <a:p>
                      <a:endParaRPr lang="es-MX"/>
                    </a:p>
                  </a:txBody>
                  <a:tcPr/>
                </a:tc>
                <a:extLst>
                  <a:ext uri="{0D108BD9-81ED-4DB2-BD59-A6C34878D82A}">
                    <a16:rowId xmlns:a16="http://schemas.microsoft.com/office/drawing/2014/main" val="1431690460"/>
                  </a:ext>
                </a:extLst>
              </a:tr>
            </a:tbl>
          </a:graphicData>
        </a:graphic>
      </p:graphicFrame>
    </p:spTree>
    <p:extLst>
      <p:ext uri="{BB962C8B-B14F-4D97-AF65-F5344CB8AC3E}">
        <p14:creationId xmlns:p14="http://schemas.microsoft.com/office/powerpoint/2010/main" val="335257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graphicFrame>
        <p:nvGraphicFramePr>
          <p:cNvPr id="40" name="Tabla 2">
            <a:extLst>
              <a:ext uri="{FF2B5EF4-FFF2-40B4-BE49-F238E27FC236}">
                <a16:creationId xmlns:a16="http://schemas.microsoft.com/office/drawing/2014/main" id="{93EB0B3B-1666-4B36-A087-4872323B62B4}"/>
              </a:ext>
            </a:extLst>
          </p:cNvPr>
          <p:cNvGraphicFramePr>
            <a:graphicFrameLocks noGrp="1"/>
          </p:cNvGraphicFramePr>
          <p:nvPr>
            <p:extLst>
              <p:ext uri="{D42A27DB-BD31-4B8C-83A1-F6EECF244321}">
                <p14:modId xmlns:p14="http://schemas.microsoft.com/office/powerpoint/2010/main" val="1238782376"/>
              </p:ext>
            </p:extLst>
          </p:nvPr>
        </p:nvGraphicFramePr>
        <p:xfrm>
          <a:off x="1093119" y="415164"/>
          <a:ext cx="7033738" cy="4480560"/>
        </p:xfrm>
        <a:graphic>
          <a:graphicData uri="http://schemas.openxmlformats.org/drawingml/2006/table">
            <a:tbl>
              <a:tblPr firstRow="1" bandRow="1"/>
              <a:tblGrid>
                <a:gridCol w="2632089">
                  <a:extLst>
                    <a:ext uri="{9D8B030D-6E8A-4147-A177-3AD203B41FA5}">
                      <a16:colId xmlns:a16="http://schemas.microsoft.com/office/drawing/2014/main" val="3615334436"/>
                    </a:ext>
                  </a:extLst>
                </a:gridCol>
                <a:gridCol w="1175564">
                  <a:extLst>
                    <a:ext uri="{9D8B030D-6E8A-4147-A177-3AD203B41FA5}">
                      <a16:colId xmlns:a16="http://schemas.microsoft.com/office/drawing/2014/main" val="930799234"/>
                    </a:ext>
                  </a:extLst>
                </a:gridCol>
                <a:gridCol w="1075136">
                  <a:extLst>
                    <a:ext uri="{9D8B030D-6E8A-4147-A177-3AD203B41FA5}">
                      <a16:colId xmlns:a16="http://schemas.microsoft.com/office/drawing/2014/main" val="3094470507"/>
                    </a:ext>
                  </a:extLst>
                </a:gridCol>
                <a:gridCol w="1246823">
                  <a:extLst>
                    <a:ext uri="{9D8B030D-6E8A-4147-A177-3AD203B41FA5}">
                      <a16:colId xmlns:a16="http://schemas.microsoft.com/office/drawing/2014/main" val="4227631751"/>
                    </a:ext>
                  </a:extLst>
                </a:gridCol>
                <a:gridCol w="904126">
                  <a:extLst>
                    <a:ext uri="{9D8B030D-6E8A-4147-A177-3AD203B41FA5}">
                      <a16:colId xmlns:a16="http://schemas.microsoft.com/office/drawing/2014/main" val="3534505241"/>
                    </a:ext>
                  </a:extLst>
                </a:gridCol>
              </a:tblGrid>
              <a:tr h="373398">
                <a:tc>
                  <a:txBody>
                    <a:bodyPr/>
                    <a:lstStyle/>
                    <a:p>
                      <a:pPr algn="ctr"/>
                      <a:r>
                        <a:rPr lang="es-MX" sz="1600" b="1" dirty="0">
                          <a:solidFill>
                            <a:schemeClr val="accent6"/>
                          </a:solidFill>
                          <a:latin typeface="Jua" panose="020B0604020202020204" charset="-127"/>
                          <a:ea typeface="Jua" panose="020B0604020202020204" charset="-127"/>
                        </a:rPr>
                        <a:t>Actividad</a:t>
                      </a:r>
                    </a:p>
                  </a:txBody>
                  <a:tcPr>
                    <a:solidFill>
                      <a:schemeClr val="bg1">
                        <a:lumMod val="75000"/>
                      </a:schemeClr>
                    </a:solidFill>
                  </a:tcPr>
                </a:tc>
                <a:tc>
                  <a:txBody>
                    <a:bodyPr/>
                    <a:lstStyle/>
                    <a:p>
                      <a:pPr algn="ctr"/>
                      <a:r>
                        <a:rPr lang="es-MX" sz="1200" b="1" dirty="0">
                          <a:solidFill>
                            <a:schemeClr val="accent6"/>
                          </a:solidFill>
                          <a:latin typeface="Jua" panose="020B0604020202020204" charset="-127"/>
                          <a:ea typeface="Jua" panose="020B0604020202020204" charset="-127"/>
                        </a:rPr>
                        <a:t>Aprendizaje esperado</a:t>
                      </a:r>
                    </a:p>
                  </a:txBody>
                  <a:tcPr>
                    <a:solidFill>
                      <a:schemeClr val="accent2">
                        <a:lumMod val="90000"/>
                      </a:schemeClr>
                    </a:solidFill>
                  </a:tcPr>
                </a:tc>
                <a:tc>
                  <a:txBody>
                    <a:bodyPr/>
                    <a:lstStyle/>
                    <a:p>
                      <a:pPr algn="ctr"/>
                      <a:r>
                        <a:rPr lang="es-MX" sz="1200" b="1" dirty="0">
                          <a:solidFill>
                            <a:schemeClr val="accent6"/>
                          </a:solidFill>
                          <a:latin typeface="Jua" panose="020B0604020202020204" charset="-127"/>
                          <a:ea typeface="Jua" panose="020B0604020202020204" charset="-127"/>
                        </a:rPr>
                        <a:t>Organización</a:t>
                      </a:r>
                    </a:p>
                  </a:txBody>
                  <a:tcPr>
                    <a:solidFill>
                      <a:schemeClr val="accent6">
                        <a:lumMod val="90000"/>
                      </a:schemeClr>
                    </a:solidFill>
                  </a:tcPr>
                </a:tc>
                <a:tc>
                  <a:txBody>
                    <a:bodyPr/>
                    <a:lstStyle/>
                    <a:p>
                      <a:pPr algn="ctr"/>
                      <a:r>
                        <a:rPr lang="es-MX" sz="1200" b="1" dirty="0">
                          <a:solidFill>
                            <a:schemeClr val="accent6"/>
                          </a:solidFill>
                          <a:latin typeface="Jua" panose="020B0604020202020204" charset="-127"/>
                          <a:ea typeface="Jua" panose="020B0604020202020204" charset="-127"/>
                        </a:rPr>
                        <a:t>Materiales</a:t>
                      </a:r>
                    </a:p>
                  </a:txBody>
                  <a:tcPr>
                    <a:solidFill>
                      <a:schemeClr val="accent3"/>
                    </a:solidFill>
                  </a:tcPr>
                </a:tc>
                <a:tc>
                  <a:txBody>
                    <a:bodyPr/>
                    <a:lstStyle/>
                    <a:p>
                      <a:pPr algn="ctr"/>
                      <a:r>
                        <a:rPr lang="es-MX" sz="1200" b="1" dirty="0">
                          <a:solidFill>
                            <a:schemeClr val="accent6"/>
                          </a:solidFill>
                          <a:latin typeface="Jua" panose="020B0604020202020204" charset="-127"/>
                          <a:ea typeface="Jua" panose="020B0604020202020204" charset="-127"/>
                        </a:rPr>
                        <a:t>Tiempo</a:t>
                      </a:r>
                    </a:p>
                  </a:txBody>
                  <a:tcPr>
                    <a:solidFill>
                      <a:schemeClr val="bg2">
                        <a:lumMod val="60000"/>
                        <a:lumOff val="40000"/>
                      </a:schemeClr>
                    </a:solidFill>
                  </a:tcPr>
                </a:tc>
                <a:extLst>
                  <a:ext uri="{0D108BD9-81ED-4DB2-BD59-A6C34878D82A}">
                    <a16:rowId xmlns:a16="http://schemas.microsoft.com/office/drawing/2014/main" val="2272529850"/>
                  </a:ext>
                </a:extLst>
              </a:tr>
              <a:tr h="1046149">
                <a:tc>
                  <a:txBody>
                    <a:bodyPr/>
                    <a:lstStyle/>
                    <a:p>
                      <a:r>
                        <a:rPr lang="es-ES" sz="1100" b="1" i="0" u="none" strike="noStrike" cap="none" dirty="0">
                          <a:solidFill>
                            <a:schemeClr val="accent1">
                              <a:lumMod val="90000"/>
                            </a:schemeClr>
                          </a:solidFill>
                          <a:effectLst/>
                          <a:latin typeface="Quicksand" panose="020B0604020202020204" charset="0"/>
                          <a:ea typeface="Arial"/>
                          <a:cs typeface="Times New Roman" panose="02020603050405020304" pitchFamily="18" charset="0"/>
                          <a:sym typeface="Arial"/>
                        </a:rPr>
                        <a:t>Inicio:</a:t>
                      </a:r>
                    </a:p>
                    <a:p>
                      <a:r>
                        <a:rPr lang="es-ES" sz="1050" b="0" i="0" u="none" strike="noStrike" cap="none" dirty="0">
                          <a:solidFill>
                            <a:schemeClr val="tx1"/>
                          </a:solidFill>
                          <a:effectLst/>
                          <a:latin typeface="Quicksand" panose="020B0604020202020204" charset="0"/>
                          <a:ea typeface="Arial"/>
                          <a:cs typeface="Times New Roman" panose="02020603050405020304" pitchFamily="18" charset="0"/>
                          <a:sym typeface="Arial"/>
                        </a:rPr>
                        <a:t>Para empezar con la clase se inicia</a:t>
                      </a: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 con una clase de yoga, empiezan a hacer estiramientos con su profesor de educación física para posteriormente pasar al desarrollo</a:t>
                      </a:r>
                      <a:endParaRPr lang="es-ES" sz="1050" b="0" i="0" u="none" strike="noStrike" cap="none" dirty="0">
                        <a:solidFill>
                          <a:schemeClr val="tx1"/>
                        </a:solidFill>
                        <a:effectLst/>
                        <a:latin typeface="Quicksand" panose="020B0604020202020204" charset="0"/>
                        <a:ea typeface="Arial"/>
                        <a:cs typeface="Times New Roman" panose="02020603050405020304" pitchFamily="18" charset="0"/>
                        <a:sym typeface="Aria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no convencionales para medir la capacidad con distintos propósitos.</a:t>
                      </a:r>
                    </a:p>
                    <a:p>
                      <a:endParaRPr lang="es-MX" sz="1050" dirty="0">
                        <a:latin typeface="Quicksand" panose="020B0604020202020204" charset="0"/>
                        <a:cs typeface="Times New Roman" panose="02020603050405020304" pitchFamily="18" charset="0"/>
                      </a:endParaRPr>
                    </a:p>
                  </a:txBody>
                  <a:tcPr>
                    <a:solidFill>
                      <a:schemeClr val="accent2"/>
                    </a:solidFill>
                  </a:tcPr>
                </a:tc>
                <a:tc>
                  <a:txBody>
                    <a:bodyPr/>
                    <a:lstStyle/>
                    <a:p>
                      <a:r>
                        <a:rPr lang="es-MX" sz="1050" dirty="0">
                          <a:latin typeface="Quicksand" panose="020B0604020202020204" charset="0"/>
                          <a:cs typeface="Times New Roman" panose="02020603050405020304" pitchFamily="18" charset="0"/>
                        </a:rPr>
                        <a:t>Grupal</a:t>
                      </a:r>
                    </a:p>
                  </a:txBody>
                  <a:tcPr>
                    <a:solidFill>
                      <a:schemeClr val="accent6"/>
                    </a:solidFill>
                  </a:tcPr>
                </a:tc>
                <a:tc>
                  <a:txBody>
                    <a:bodyPr/>
                    <a:lstStyle/>
                    <a:p>
                      <a:pPr marL="171450" lvl="0" indent="-171450">
                        <a:buFont typeface="Arial" panose="020B0604020202020204" pitchFamily="34" charset="0"/>
                        <a:buChar char="•"/>
                      </a:pPr>
                      <a:r>
                        <a:rPr lang="es-MX" sz="1050" b="0" i="0" u="none" strike="noStrike" cap="none" dirty="0">
                          <a:solidFill>
                            <a:srgbClr val="000000"/>
                          </a:solidFill>
                          <a:effectLst/>
                          <a:latin typeface="Quicksand" panose="020B0604020202020204" charset="0"/>
                          <a:ea typeface="Arial"/>
                          <a:cs typeface="Times New Roman" panose="02020603050405020304" pitchFamily="18" charset="0"/>
                          <a:sym typeface="Arial"/>
                        </a:rPr>
                        <a:t>Música</a:t>
                      </a: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 para ambientar</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Bocinas</a:t>
                      </a:r>
                    </a:p>
                  </a:txBody>
                  <a:tcPr>
                    <a:solidFill>
                      <a:schemeClr val="accent3">
                        <a:lumMod val="20000"/>
                        <a:lumOff val="80000"/>
                      </a:schemeClr>
                    </a:solidFill>
                  </a:tcPr>
                </a:tc>
                <a:tc>
                  <a:txBody>
                    <a:bodyPr/>
                    <a:lstStyle/>
                    <a:p>
                      <a:r>
                        <a:rPr lang="es-MX" sz="1050" dirty="0">
                          <a:latin typeface="Quicksand" panose="020B0604020202020204" charset="0"/>
                          <a:cs typeface="Times New Roman" panose="02020603050405020304" pitchFamily="18" charset="0"/>
                        </a:rPr>
                        <a:t>10 minutos</a:t>
                      </a:r>
                    </a:p>
                  </a:txBody>
                  <a:tcPr>
                    <a:solidFill>
                      <a:schemeClr val="bg2">
                        <a:lumMod val="20000"/>
                        <a:lumOff val="80000"/>
                      </a:schemeClr>
                    </a:solidFill>
                  </a:tcPr>
                </a:tc>
                <a:extLst>
                  <a:ext uri="{0D108BD9-81ED-4DB2-BD59-A6C34878D82A}">
                    <a16:rowId xmlns:a16="http://schemas.microsoft.com/office/drawing/2014/main" val="4106257451"/>
                  </a:ext>
                </a:extLst>
              </a:tr>
              <a:tr h="104614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a:solidFill>
                            <a:schemeClr val="accent1">
                              <a:lumMod val="90000"/>
                            </a:schemeClr>
                          </a:solidFill>
                          <a:effectLst/>
                          <a:latin typeface="Quicksand" panose="020B0604020202020204" charset="0"/>
                          <a:ea typeface="Arial"/>
                          <a:cs typeface="Times New Roman" panose="02020603050405020304" pitchFamily="18" charset="0"/>
                          <a:sym typeface="Arial"/>
                        </a:rPr>
                        <a:t>Desarrollo: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dirty="0">
                          <a:solidFill>
                            <a:schemeClr val="tx1"/>
                          </a:solidFill>
                          <a:effectLst/>
                          <a:latin typeface="Quicksand" panose="020B0604020202020204" charset="0"/>
                          <a:ea typeface="Arial"/>
                          <a:cs typeface="Times New Roman" panose="02020603050405020304" pitchFamily="18" charset="0"/>
                          <a:sym typeface="Arial"/>
                        </a:rPr>
                        <a:t>Hacer la</a:t>
                      </a: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 siguiente pregunta: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¿Saben qué es un experimento?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Dar explicación de lo que es un experimento.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Realizar tres experimentos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Comenzar con el experimento del limón y bicarbonato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Se corta un parte pequeña del limón, la parte mas grande se exprime dentro de un vaso, después se hace un hoyo en la misma parte del limón para posteriormente ponerlo en el plato y agregar 1 cucharada de bicarbonato.</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no convencionales para medir la capacidad con distintos propósitos.</a:t>
                      </a:r>
                    </a:p>
                    <a:p>
                      <a:endParaRPr lang="es-MX" sz="1050" dirty="0">
                        <a:latin typeface="Quicksand" panose="020B0604020202020204" charset="0"/>
                        <a:cs typeface="Times New Roman" panose="02020603050405020304" pitchFamily="18" charset="0"/>
                      </a:endParaRPr>
                    </a:p>
                  </a:txBody>
                  <a:tcPr>
                    <a:solidFill>
                      <a:schemeClr val="accent2"/>
                    </a:solidFill>
                  </a:tcPr>
                </a:tc>
                <a:tc>
                  <a:txBody>
                    <a:bodyPr/>
                    <a:lstStyle/>
                    <a:p>
                      <a:r>
                        <a:rPr lang="es-MX" sz="1050" dirty="0">
                          <a:latin typeface="Quicksand" panose="020B0604020202020204" charset="0"/>
                          <a:cs typeface="Times New Roman" panose="02020603050405020304" pitchFamily="18" charset="0"/>
                        </a:rPr>
                        <a:t>Individual </a:t>
                      </a:r>
                    </a:p>
                  </a:txBody>
                  <a:tcPr>
                    <a:solidFill>
                      <a:schemeClr val="accent6"/>
                    </a:solidFill>
                  </a:tcPr>
                </a:tc>
                <a:tc>
                  <a:txBody>
                    <a:bodyPr/>
                    <a:lstStyle/>
                    <a:p>
                      <a:pPr marL="0" lvl="0" indent="0">
                        <a:buFont typeface="Arial" panose="020B0604020202020204" pitchFamily="34" charset="0"/>
                        <a:buNone/>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Para el primer experimento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Limón</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Bicarbonato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Plato hondo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Vaso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Cuchara</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Cuchillo </a:t>
                      </a:r>
                    </a:p>
                    <a:p>
                      <a:pPr marL="0" lvl="0" indent="0">
                        <a:buFont typeface="Arial" panose="020B0604020202020204" pitchFamily="34" charset="0"/>
                        <a:buNone/>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Para el segundo experimento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Vaso transparente </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Agua</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Aceite</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Cuchara </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Sal </a:t>
                      </a:r>
                    </a:p>
                  </a:txBody>
                  <a:tcPr>
                    <a:solidFill>
                      <a:schemeClr val="accent3">
                        <a:lumMod val="20000"/>
                        <a:lumOff val="80000"/>
                      </a:schemeClr>
                    </a:solidFill>
                  </a:tcPr>
                </a:tc>
                <a:tc>
                  <a:txBody>
                    <a:bodyPr/>
                    <a:lstStyle/>
                    <a:p>
                      <a:r>
                        <a:rPr lang="es-MX" sz="1050" dirty="0">
                          <a:latin typeface="Quicksand" panose="020B0604020202020204" charset="0"/>
                          <a:cs typeface="Times New Roman" panose="02020603050405020304" pitchFamily="18" charset="0"/>
                        </a:rPr>
                        <a:t>45 minutos</a:t>
                      </a:r>
                    </a:p>
                  </a:txBody>
                  <a:tcPr>
                    <a:solidFill>
                      <a:schemeClr val="bg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337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aphicFrame>
        <p:nvGraphicFramePr>
          <p:cNvPr id="6" name="Tabla 2">
            <a:extLst>
              <a:ext uri="{FF2B5EF4-FFF2-40B4-BE49-F238E27FC236}">
                <a16:creationId xmlns:a16="http://schemas.microsoft.com/office/drawing/2014/main" id="{93EB0B3B-1666-4B36-A087-4872323B62B4}"/>
              </a:ext>
            </a:extLst>
          </p:cNvPr>
          <p:cNvGraphicFramePr>
            <a:graphicFrameLocks noGrp="1"/>
          </p:cNvGraphicFramePr>
          <p:nvPr>
            <p:extLst>
              <p:ext uri="{D42A27DB-BD31-4B8C-83A1-F6EECF244321}">
                <p14:modId xmlns:p14="http://schemas.microsoft.com/office/powerpoint/2010/main" val="4180637646"/>
              </p:ext>
            </p:extLst>
          </p:nvPr>
        </p:nvGraphicFramePr>
        <p:xfrm>
          <a:off x="1000652" y="836402"/>
          <a:ext cx="7033738" cy="3611880"/>
        </p:xfrm>
        <a:graphic>
          <a:graphicData uri="http://schemas.openxmlformats.org/drawingml/2006/table">
            <a:tbl>
              <a:tblPr firstRow="1" bandRow="1"/>
              <a:tblGrid>
                <a:gridCol w="2632089">
                  <a:extLst>
                    <a:ext uri="{9D8B030D-6E8A-4147-A177-3AD203B41FA5}">
                      <a16:colId xmlns:a16="http://schemas.microsoft.com/office/drawing/2014/main" val="3615334436"/>
                    </a:ext>
                  </a:extLst>
                </a:gridCol>
                <a:gridCol w="1175564">
                  <a:extLst>
                    <a:ext uri="{9D8B030D-6E8A-4147-A177-3AD203B41FA5}">
                      <a16:colId xmlns:a16="http://schemas.microsoft.com/office/drawing/2014/main" val="930799234"/>
                    </a:ext>
                  </a:extLst>
                </a:gridCol>
                <a:gridCol w="1075136">
                  <a:extLst>
                    <a:ext uri="{9D8B030D-6E8A-4147-A177-3AD203B41FA5}">
                      <a16:colId xmlns:a16="http://schemas.microsoft.com/office/drawing/2014/main" val="3094470507"/>
                    </a:ext>
                  </a:extLst>
                </a:gridCol>
                <a:gridCol w="1246823">
                  <a:extLst>
                    <a:ext uri="{9D8B030D-6E8A-4147-A177-3AD203B41FA5}">
                      <a16:colId xmlns:a16="http://schemas.microsoft.com/office/drawing/2014/main" val="4227631751"/>
                    </a:ext>
                  </a:extLst>
                </a:gridCol>
                <a:gridCol w="904126">
                  <a:extLst>
                    <a:ext uri="{9D8B030D-6E8A-4147-A177-3AD203B41FA5}">
                      <a16:colId xmlns:a16="http://schemas.microsoft.com/office/drawing/2014/main" val="3534505241"/>
                    </a:ext>
                  </a:extLst>
                </a:gridCol>
              </a:tblGrid>
              <a:tr h="1046149">
                <a:tc>
                  <a:txBody>
                    <a:bodyPr/>
                    <a:lstStyle/>
                    <a:p>
                      <a:r>
                        <a:rPr lang="es-ES" sz="1050" b="0" i="0" u="none" strike="noStrike" cap="none" dirty="0">
                          <a:solidFill>
                            <a:schemeClr val="tx1"/>
                          </a:solidFill>
                          <a:effectLst/>
                          <a:latin typeface="Quicksand" panose="020B0604020202020204" charset="0"/>
                          <a:ea typeface="Arial"/>
                          <a:cs typeface="Times New Roman" panose="02020603050405020304" pitchFamily="18" charset="0"/>
                          <a:sym typeface="Arial"/>
                        </a:rPr>
                        <a:t>Preguntar</a:t>
                      </a: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¿Qué crees que suceda cuando agregues el jugo del limón al bicarbonato?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Agregar el jugo de limón que teníamos en el vaso y ver lo que sucede</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¿Por qué crees que pasa eso?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Explicar porque sucede esa reacción al combinar los ingredientes.</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Realizar el segundo experimento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Llenar con agua solo la mitad del vaso, agregar 5 cucharadas de aceite y mezclar.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¿Por qué el agua y el aceite no se mesclan?</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Explicar el por qué no se juntan</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Después agregar 4 cucharadas de sal y mezclar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¿Qué sucedió ahora?</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endParaRPr>
                    </a:p>
                  </a:txBody>
                  <a:tcPr>
                    <a:solidFill>
                      <a:schemeClr val="accent2"/>
                    </a:solidFill>
                  </a:tcPr>
                </a:tc>
                <a:tc>
                  <a:txBody>
                    <a:bodyPr/>
                    <a:lstStyle/>
                    <a:p>
                      <a:endParaRPr lang="es-MX" sz="1050" dirty="0">
                        <a:latin typeface="Quicksand" panose="020B0604020202020204" charset="0"/>
                        <a:cs typeface="Times New Roman" panose="02020603050405020304" pitchFamily="18" charset="0"/>
                      </a:endParaRPr>
                    </a:p>
                  </a:txBody>
                  <a:tcPr>
                    <a:solidFill>
                      <a:schemeClr val="accent6"/>
                    </a:solidFill>
                  </a:tcPr>
                </a:tc>
                <a:tc>
                  <a:txBody>
                    <a:bodyPr/>
                    <a:lstStyle/>
                    <a:p>
                      <a:pPr marL="0" lvl="0" indent="0">
                        <a:buFont typeface="Arial" panose="020B0604020202020204" pitchFamily="34" charset="0"/>
                        <a:buNone/>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Para el tercer experimento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Agua </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Jabón liquido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Plato hondo</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Cuchara </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Calcetín</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Boca de botella</a:t>
                      </a:r>
                    </a:p>
                    <a:p>
                      <a:pPr marL="171450" lvl="0" indent="-171450">
                        <a:buFont typeface="Arial" panose="020B0604020202020204" pitchFamily="34" charset="0"/>
                        <a:buChar char="•"/>
                      </a:pPr>
                      <a:endPar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endParaRPr>
                    </a:p>
                  </a:txBody>
                  <a:tcPr>
                    <a:solidFill>
                      <a:schemeClr val="accent3">
                        <a:lumMod val="20000"/>
                        <a:lumOff val="80000"/>
                      </a:schemeClr>
                    </a:solidFill>
                  </a:tcPr>
                </a:tc>
                <a:tc>
                  <a:txBody>
                    <a:bodyPr/>
                    <a:lstStyle/>
                    <a:p>
                      <a:endParaRPr lang="es-MX" sz="1050" dirty="0">
                        <a:latin typeface="Quicksand" panose="020B0604020202020204" charset="0"/>
                        <a:cs typeface="Times New Roman" panose="02020603050405020304" pitchFamily="18" charset="0"/>
                      </a:endParaRPr>
                    </a:p>
                  </a:txBody>
                  <a:tcPr>
                    <a:solidFill>
                      <a:schemeClr val="bg2">
                        <a:lumMod val="20000"/>
                        <a:lumOff val="80000"/>
                      </a:schemeClr>
                    </a:solidFill>
                  </a:tcPr>
                </a:tc>
                <a:extLst>
                  <a:ext uri="{0D108BD9-81ED-4DB2-BD59-A6C34878D82A}">
                    <a16:rowId xmlns:a16="http://schemas.microsoft.com/office/drawing/2014/main" val="410625745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graphicFrame>
        <p:nvGraphicFramePr>
          <p:cNvPr id="40" name="Tabla 2">
            <a:extLst>
              <a:ext uri="{FF2B5EF4-FFF2-40B4-BE49-F238E27FC236}">
                <a16:creationId xmlns:a16="http://schemas.microsoft.com/office/drawing/2014/main" id="{93EB0B3B-1666-4B36-A087-4872323B62B4}"/>
              </a:ext>
            </a:extLst>
          </p:cNvPr>
          <p:cNvGraphicFramePr>
            <a:graphicFrameLocks noGrp="1"/>
          </p:cNvGraphicFramePr>
          <p:nvPr>
            <p:extLst>
              <p:ext uri="{D42A27DB-BD31-4B8C-83A1-F6EECF244321}">
                <p14:modId xmlns:p14="http://schemas.microsoft.com/office/powerpoint/2010/main" val="615555960"/>
              </p:ext>
            </p:extLst>
          </p:nvPr>
        </p:nvGraphicFramePr>
        <p:xfrm>
          <a:off x="723250" y="877498"/>
          <a:ext cx="7033738" cy="2903220"/>
        </p:xfrm>
        <a:graphic>
          <a:graphicData uri="http://schemas.openxmlformats.org/drawingml/2006/table">
            <a:tbl>
              <a:tblPr firstRow="1" bandRow="1"/>
              <a:tblGrid>
                <a:gridCol w="2632089">
                  <a:extLst>
                    <a:ext uri="{9D8B030D-6E8A-4147-A177-3AD203B41FA5}">
                      <a16:colId xmlns:a16="http://schemas.microsoft.com/office/drawing/2014/main" val="3615334436"/>
                    </a:ext>
                  </a:extLst>
                </a:gridCol>
                <a:gridCol w="1175564">
                  <a:extLst>
                    <a:ext uri="{9D8B030D-6E8A-4147-A177-3AD203B41FA5}">
                      <a16:colId xmlns:a16="http://schemas.microsoft.com/office/drawing/2014/main" val="930799234"/>
                    </a:ext>
                  </a:extLst>
                </a:gridCol>
                <a:gridCol w="1075136">
                  <a:extLst>
                    <a:ext uri="{9D8B030D-6E8A-4147-A177-3AD203B41FA5}">
                      <a16:colId xmlns:a16="http://schemas.microsoft.com/office/drawing/2014/main" val="3094470507"/>
                    </a:ext>
                  </a:extLst>
                </a:gridCol>
                <a:gridCol w="1246823">
                  <a:extLst>
                    <a:ext uri="{9D8B030D-6E8A-4147-A177-3AD203B41FA5}">
                      <a16:colId xmlns:a16="http://schemas.microsoft.com/office/drawing/2014/main" val="4227631751"/>
                    </a:ext>
                  </a:extLst>
                </a:gridCol>
                <a:gridCol w="904126">
                  <a:extLst>
                    <a:ext uri="{9D8B030D-6E8A-4147-A177-3AD203B41FA5}">
                      <a16:colId xmlns:a16="http://schemas.microsoft.com/office/drawing/2014/main" val="3534505241"/>
                    </a:ext>
                  </a:extLst>
                </a:gridCol>
              </a:tblGrid>
              <a:tr h="1046149">
                <a:tc>
                  <a:txBody>
                    <a:bodyPr/>
                    <a:lstStyle/>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Realizar el tercer y ultimo experimento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Agregar al plato un poco de agua y después añadir 4 cucharadas de jabón liquido y mezclar con el dedo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Poner el calcetín en la boca de la botella y meterlo en plato con agua y jabón </a:t>
                      </a:r>
                      <a:r>
                        <a:rPr lang="es-ES" sz="1050" b="0" i="0" u="none" strike="noStrike" cap="none" baseline="0">
                          <a:solidFill>
                            <a:schemeClr val="tx1"/>
                          </a:solidFill>
                          <a:effectLst/>
                          <a:latin typeface="Quicksand" panose="020B0604020202020204" charset="0"/>
                          <a:ea typeface="Arial"/>
                          <a:cs typeface="Times New Roman" panose="02020603050405020304" pitchFamily="18" charset="0"/>
                          <a:sym typeface="Arial"/>
                        </a:rPr>
                        <a:t>para después </a:t>
                      </a:r>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soplar y ver lo que sucede</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¿Qué sucedió?</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endParaRPr>
                    </a:p>
                  </a:txBody>
                  <a:tcPr>
                    <a:solidFill>
                      <a:schemeClr val="accent2"/>
                    </a:solidFill>
                  </a:tcPr>
                </a:tc>
                <a:tc>
                  <a:txBody>
                    <a:bodyPr/>
                    <a:lstStyle/>
                    <a:p>
                      <a:endParaRPr lang="es-MX" sz="1050" dirty="0">
                        <a:latin typeface="Quicksand" panose="020B0604020202020204" charset="0"/>
                        <a:cs typeface="Times New Roman" panose="02020603050405020304" pitchFamily="18" charset="0"/>
                      </a:endParaRPr>
                    </a:p>
                  </a:txBody>
                  <a:tcPr>
                    <a:solidFill>
                      <a:schemeClr val="accent6"/>
                    </a:solidFill>
                  </a:tcPr>
                </a:tc>
                <a:tc>
                  <a:txBody>
                    <a:bodyPr/>
                    <a:lstStyle/>
                    <a:p>
                      <a:pPr marL="171450" lvl="0" indent="-171450">
                        <a:buFont typeface="Arial" panose="020B0604020202020204" pitchFamily="34" charset="0"/>
                        <a:buChar char="•"/>
                      </a:pPr>
                      <a:endPar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endParaRPr>
                    </a:p>
                  </a:txBody>
                  <a:tcPr>
                    <a:solidFill>
                      <a:schemeClr val="accent3">
                        <a:lumMod val="20000"/>
                        <a:lumOff val="80000"/>
                      </a:schemeClr>
                    </a:solidFill>
                  </a:tcPr>
                </a:tc>
                <a:tc>
                  <a:txBody>
                    <a:bodyPr/>
                    <a:lstStyle/>
                    <a:p>
                      <a:endParaRPr lang="es-MX" sz="1050" dirty="0">
                        <a:latin typeface="Quicksand" panose="020B0604020202020204" charset="0"/>
                        <a:cs typeface="Times New Roman" panose="02020603050405020304" pitchFamily="18" charset="0"/>
                      </a:endParaRPr>
                    </a:p>
                  </a:txBody>
                  <a:tcPr>
                    <a:solidFill>
                      <a:schemeClr val="bg2">
                        <a:lumMod val="20000"/>
                        <a:lumOff val="80000"/>
                      </a:schemeClr>
                    </a:solidFill>
                  </a:tcPr>
                </a:tc>
                <a:extLst>
                  <a:ext uri="{0D108BD9-81ED-4DB2-BD59-A6C34878D82A}">
                    <a16:rowId xmlns:a16="http://schemas.microsoft.com/office/drawing/2014/main" val="4106257451"/>
                  </a:ext>
                </a:extLst>
              </a:tr>
              <a:tr h="104614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50" b="1" i="0" u="none" strike="noStrike" cap="none" dirty="0">
                          <a:solidFill>
                            <a:schemeClr val="accent1">
                              <a:lumMod val="90000"/>
                            </a:schemeClr>
                          </a:solidFill>
                          <a:effectLst/>
                          <a:latin typeface="Quicksand" panose="020B0604020202020204" charset="0"/>
                          <a:ea typeface="Arial"/>
                          <a:cs typeface="Times New Roman" panose="02020603050405020304" pitchFamily="18" charset="0"/>
                          <a:sym typeface="Arial"/>
                        </a:rPr>
                        <a:t>Cierre:</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Preguntar a los niños cual fue el experimento que más les gustó</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Dibujar en una hoja su experimento favorito</a:t>
                      </a:r>
                    </a:p>
                    <a:p>
                      <a:r>
                        <a:rPr lang="es-ES" sz="1050" b="0" i="0" u="none" strike="noStrike" cap="none" baseline="0" dirty="0">
                          <a:solidFill>
                            <a:schemeClr val="tx1"/>
                          </a:solidFill>
                          <a:effectLst/>
                          <a:latin typeface="Quicksand" panose="020B0604020202020204" charset="0"/>
                          <a:ea typeface="Arial"/>
                          <a:cs typeface="Times New Roman" panose="02020603050405020304" pitchFamily="18" charset="0"/>
                          <a:sym typeface="Arial"/>
                        </a:rPr>
                        <a:t>Escribir por qué les gustó</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0" u="none" strike="noStrike" kern="0" cap="none" spc="0" normalizeH="0" baseline="0" noProof="0" dirty="0">
                          <a:ln>
                            <a:noFill/>
                          </a:ln>
                          <a:solidFill>
                            <a:srgbClr val="434343">
                              <a:lumMod val="50000"/>
                            </a:srgbClr>
                          </a:solidFill>
                          <a:effectLst/>
                          <a:uLnTx/>
                          <a:uFillTx/>
                          <a:latin typeface="Quicksand" panose="020B0604020202020204" charset="0"/>
                          <a:ea typeface="+mn-ea"/>
                          <a:cs typeface="Times New Roman" panose="02020603050405020304" pitchFamily="18" charset="0"/>
                          <a:sym typeface="Arial"/>
                        </a:rPr>
                        <a:t>Usa unidades no convencionales para medir la capacidad con distintos propósitos.</a:t>
                      </a:r>
                    </a:p>
                  </a:txBody>
                  <a:tcPr>
                    <a:solidFill>
                      <a:schemeClr val="accent2"/>
                    </a:solidFill>
                  </a:tcPr>
                </a:tc>
                <a:tc>
                  <a:txBody>
                    <a:bodyPr/>
                    <a:lstStyle/>
                    <a:p>
                      <a:r>
                        <a:rPr lang="es-MX" sz="1050" dirty="0">
                          <a:latin typeface="Quicksand" panose="020B0604020202020204" charset="0"/>
                          <a:cs typeface="Times New Roman" panose="02020603050405020304" pitchFamily="18" charset="0"/>
                        </a:rPr>
                        <a:t>Individual </a:t>
                      </a:r>
                    </a:p>
                  </a:txBody>
                  <a:tcPr>
                    <a:solidFill>
                      <a:schemeClr val="accent6"/>
                    </a:solidFill>
                  </a:tcPr>
                </a:tc>
                <a:tc>
                  <a:txBody>
                    <a:bodyPr/>
                    <a:lstStyle/>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Hoja</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Lápiz</a:t>
                      </a:r>
                    </a:p>
                    <a:p>
                      <a:pPr marL="171450" lvl="0" indent="-171450">
                        <a:buFont typeface="Arial" panose="020B0604020202020204" pitchFamily="34" charset="0"/>
                        <a:buChar char="•"/>
                      </a:pPr>
                      <a:r>
                        <a:rPr lang="es-MX" sz="1050" b="0" i="0" u="none" strike="noStrike" cap="none" baseline="0" dirty="0">
                          <a:solidFill>
                            <a:srgbClr val="000000"/>
                          </a:solidFill>
                          <a:effectLst/>
                          <a:latin typeface="Quicksand" panose="020B0604020202020204" charset="0"/>
                          <a:ea typeface="Arial"/>
                          <a:cs typeface="Times New Roman" panose="02020603050405020304" pitchFamily="18" charset="0"/>
                          <a:sym typeface="Arial"/>
                        </a:rPr>
                        <a:t>Colores</a:t>
                      </a:r>
                    </a:p>
                  </a:txBody>
                  <a:tcPr>
                    <a:solidFill>
                      <a:schemeClr val="accent3">
                        <a:lumMod val="20000"/>
                        <a:lumOff val="80000"/>
                      </a:schemeClr>
                    </a:solidFill>
                  </a:tcPr>
                </a:tc>
                <a:tc>
                  <a:txBody>
                    <a:bodyPr/>
                    <a:lstStyle/>
                    <a:p>
                      <a:r>
                        <a:rPr lang="es-MX" sz="1050" dirty="0">
                          <a:latin typeface="Quicksand" panose="020B0604020202020204" charset="0"/>
                          <a:cs typeface="Times New Roman" panose="02020603050405020304" pitchFamily="18" charset="0"/>
                        </a:rPr>
                        <a:t>10 minutos</a:t>
                      </a:r>
                    </a:p>
                  </a:txBody>
                  <a:tcPr>
                    <a:solidFill>
                      <a:schemeClr val="bg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7"/>
        <p:cNvGrpSpPr/>
        <p:nvPr/>
      </p:nvGrpSpPr>
      <p:grpSpPr>
        <a:xfrm>
          <a:off x="0" y="0"/>
          <a:ext cx="0" cy="0"/>
          <a:chOff x="0" y="0"/>
          <a:chExt cx="0" cy="0"/>
        </a:xfrm>
      </p:grpSpPr>
      <p:sp>
        <p:nvSpPr>
          <p:cNvPr id="4253" name="Google Shape;4253;p45">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5">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5" name="Google Shape;4255;p45"/>
          <p:cNvGrpSpPr/>
          <p:nvPr/>
        </p:nvGrpSpPr>
        <p:grpSpPr>
          <a:xfrm>
            <a:off x="7178308" y="1252836"/>
            <a:ext cx="813514" cy="721348"/>
            <a:chOff x="7019708" y="1127036"/>
            <a:chExt cx="813514" cy="721348"/>
          </a:xfrm>
        </p:grpSpPr>
        <p:sp>
          <p:nvSpPr>
            <p:cNvPr id="4256" name="Google Shape;4256;p45"/>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45"/>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5"/>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9" name="Google Shape;4259;p45"/>
          <p:cNvGrpSpPr/>
          <p:nvPr/>
        </p:nvGrpSpPr>
        <p:grpSpPr>
          <a:xfrm>
            <a:off x="1183768" y="2945507"/>
            <a:ext cx="839600" cy="663244"/>
            <a:chOff x="1370468" y="1128882"/>
            <a:chExt cx="839600" cy="663244"/>
          </a:xfrm>
        </p:grpSpPr>
        <p:sp>
          <p:nvSpPr>
            <p:cNvPr id="4260" name="Google Shape;4260;p45"/>
            <p:cNvSpPr/>
            <p:nvPr/>
          </p:nvSpPr>
          <p:spPr>
            <a:xfrm>
              <a:off x="1454119" y="1311028"/>
              <a:ext cx="501307" cy="345445"/>
            </a:xfrm>
            <a:custGeom>
              <a:avLst/>
              <a:gdLst/>
              <a:ahLst/>
              <a:cxnLst/>
              <a:rect l="l" t="t" r="r" b="b"/>
              <a:pathLst>
                <a:path w="17661" h="12170" extrusionOk="0">
                  <a:moveTo>
                    <a:pt x="9855" y="1"/>
                  </a:moveTo>
                  <a:cubicBezTo>
                    <a:pt x="9739" y="1"/>
                    <a:pt x="9623" y="4"/>
                    <a:pt x="9506" y="12"/>
                  </a:cubicBezTo>
                  <a:cubicBezTo>
                    <a:pt x="7778" y="108"/>
                    <a:pt x="5762" y="742"/>
                    <a:pt x="4014" y="2662"/>
                  </a:cubicBezTo>
                  <a:cubicBezTo>
                    <a:pt x="1" y="7021"/>
                    <a:pt x="5570" y="11053"/>
                    <a:pt x="7317" y="11879"/>
                  </a:cubicBezTo>
                  <a:cubicBezTo>
                    <a:pt x="7697" y="12058"/>
                    <a:pt x="8346" y="12169"/>
                    <a:pt x="9119" y="12169"/>
                  </a:cubicBezTo>
                  <a:cubicBezTo>
                    <a:pt x="12323" y="12169"/>
                    <a:pt x="17660" y="10261"/>
                    <a:pt x="14844" y="3392"/>
                  </a:cubicBezTo>
                  <a:cubicBezTo>
                    <a:pt x="14006" y="1350"/>
                    <a:pt x="12025" y="1"/>
                    <a:pt x="9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5"/>
            <p:cNvSpPr/>
            <p:nvPr/>
          </p:nvSpPr>
          <p:spPr>
            <a:xfrm>
              <a:off x="1656901" y="1346793"/>
              <a:ext cx="227165" cy="385695"/>
            </a:xfrm>
            <a:custGeom>
              <a:avLst/>
              <a:gdLst/>
              <a:ahLst/>
              <a:cxnLst/>
              <a:rect l="l" t="t" r="r" b="b"/>
              <a:pathLst>
                <a:path w="8003" h="13588" extrusionOk="0">
                  <a:moveTo>
                    <a:pt x="5876" y="0"/>
                  </a:moveTo>
                  <a:lnTo>
                    <a:pt x="5876" y="0"/>
                  </a:lnTo>
                  <a:cubicBezTo>
                    <a:pt x="5876" y="0"/>
                    <a:pt x="0" y="5377"/>
                    <a:pt x="173" y="11022"/>
                  </a:cubicBezTo>
                  <a:cubicBezTo>
                    <a:pt x="231" y="12731"/>
                    <a:pt x="1061" y="13587"/>
                    <a:pt x="2104" y="13587"/>
                  </a:cubicBezTo>
                  <a:cubicBezTo>
                    <a:pt x="4495" y="13587"/>
                    <a:pt x="8002" y="9080"/>
                    <a:pt x="5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45"/>
            <p:cNvSpPr/>
            <p:nvPr/>
          </p:nvSpPr>
          <p:spPr>
            <a:xfrm>
              <a:off x="1684151" y="1346793"/>
              <a:ext cx="245956" cy="398923"/>
            </a:xfrm>
            <a:custGeom>
              <a:avLst/>
              <a:gdLst/>
              <a:ahLst/>
              <a:cxnLst/>
              <a:rect l="l" t="t" r="r" b="b"/>
              <a:pathLst>
                <a:path w="8665" h="14054" extrusionOk="0">
                  <a:moveTo>
                    <a:pt x="4916" y="0"/>
                  </a:moveTo>
                  <a:cubicBezTo>
                    <a:pt x="4916" y="0"/>
                    <a:pt x="0" y="6280"/>
                    <a:pt x="1114" y="11810"/>
                  </a:cubicBezTo>
                  <a:cubicBezTo>
                    <a:pt x="1420" y="13327"/>
                    <a:pt x="2233" y="14054"/>
                    <a:pt x="3145" y="14054"/>
                  </a:cubicBezTo>
                  <a:cubicBezTo>
                    <a:pt x="5558" y="14054"/>
                    <a:pt x="8664" y="8973"/>
                    <a:pt x="4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45"/>
            <p:cNvSpPr/>
            <p:nvPr/>
          </p:nvSpPr>
          <p:spPr>
            <a:xfrm>
              <a:off x="1787160" y="1346793"/>
              <a:ext cx="277208" cy="379564"/>
            </a:xfrm>
            <a:custGeom>
              <a:avLst/>
              <a:gdLst/>
              <a:ahLst/>
              <a:cxnLst/>
              <a:rect l="l" t="t" r="r" b="b"/>
              <a:pathLst>
                <a:path w="9766" h="13372" extrusionOk="0">
                  <a:moveTo>
                    <a:pt x="1287" y="0"/>
                  </a:moveTo>
                  <a:cubicBezTo>
                    <a:pt x="1287" y="0"/>
                    <a:pt x="1" y="7873"/>
                    <a:pt x="3649" y="12175"/>
                  </a:cubicBezTo>
                  <a:cubicBezTo>
                    <a:pt x="4347" y="13001"/>
                    <a:pt x="5075" y="13372"/>
                    <a:pt x="5723" y="13372"/>
                  </a:cubicBezTo>
                  <a:cubicBezTo>
                    <a:pt x="8462" y="13372"/>
                    <a:pt x="9765" y="6755"/>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5"/>
            <p:cNvSpPr/>
            <p:nvPr/>
          </p:nvSpPr>
          <p:spPr>
            <a:xfrm>
              <a:off x="1823692" y="1346793"/>
              <a:ext cx="306927" cy="328670"/>
            </a:xfrm>
            <a:custGeom>
              <a:avLst/>
              <a:gdLst/>
              <a:ahLst/>
              <a:cxnLst/>
              <a:rect l="l" t="t" r="r" b="b"/>
              <a:pathLst>
                <a:path w="10813" h="11579" extrusionOk="0">
                  <a:moveTo>
                    <a:pt x="0" y="0"/>
                  </a:moveTo>
                  <a:lnTo>
                    <a:pt x="0" y="0"/>
                  </a:lnTo>
                  <a:cubicBezTo>
                    <a:pt x="0" y="0"/>
                    <a:pt x="1075" y="7912"/>
                    <a:pt x="5818" y="10965"/>
                  </a:cubicBezTo>
                  <a:cubicBezTo>
                    <a:pt x="6476" y="11388"/>
                    <a:pt x="7079" y="11578"/>
                    <a:pt x="7597" y="11578"/>
                  </a:cubicBezTo>
                  <a:cubicBezTo>
                    <a:pt x="10812" y="11578"/>
                    <a:pt x="10734" y="425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5"/>
            <p:cNvSpPr/>
            <p:nvPr/>
          </p:nvSpPr>
          <p:spPr>
            <a:xfrm>
              <a:off x="1823692" y="1346793"/>
              <a:ext cx="386377" cy="265116"/>
            </a:xfrm>
            <a:custGeom>
              <a:avLst/>
              <a:gdLst/>
              <a:ahLst/>
              <a:cxnLst/>
              <a:rect l="l" t="t" r="r" b="b"/>
              <a:pathLst>
                <a:path w="13612" h="9340" extrusionOk="0">
                  <a:moveTo>
                    <a:pt x="0" y="0"/>
                  </a:moveTo>
                  <a:cubicBezTo>
                    <a:pt x="0" y="0"/>
                    <a:pt x="3053" y="7374"/>
                    <a:pt x="8411" y="9121"/>
                  </a:cubicBezTo>
                  <a:cubicBezTo>
                    <a:pt x="8870" y="9271"/>
                    <a:pt x="9287" y="9340"/>
                    <a:pt x="9657" y="9340"/>
                  </a:cubicBezTo>
                  <a:cubicBezTo>
                    <a:pt x="13612" y="9340"/>
                    <a:pt x="12170" y="14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5"/>
            <p:cNvSpPr/>
            <p:nvPr/>
          </p:nvSpPr>
          <p:spPr>
            <a:xfrm>
              <a:off x="1464366" y="1346793"/>
              <a:ext cx="359354" cy="288789"/>
            </a:xfrm>
            <a:custGeom>
              <a:avLst/>
              <a:gdLst/>
              <a:ahLst/>
              <a:cxnLst/>
              <a:rect l="l" t="t" r="r" b="b"/>
              <a:pathLst>
                <a:path w="12660" h="10174" extrusionOk="0">
                  <a:moveTo>
                    <a:pt x="12659" y="0"/>
                  </a:moveTo>
                  <a:cubicBezTo>
                    <a:pt x="945" y="2491"/>
                    <a:pt x="1" y="10174"/>
                    <a:pt x="3642" y="10174"/>
                  </a:cubicBezTo>
                  <a:cubicBezTo>
                    <a:pt x="4072" y="10174"/>
                    <a:pt x="4565" y="10067"/>
                    <a:pt x="5113" y="9832"/>
                  </a:cubicBezTo>
                  <a:cubicBezTo>
                    <a:pt x="10297" y="7624"/>
                    <a:pt x="12659" y="0"/>
                    <a:pt x="1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5"/>
            <p:cNvSpPr/>
            <p:nvPr/>
          </p:nvSpPr>
          <p:spPr>
            <a:xfrm>
              <a:off x="1416708" y="1346793"/>
              <a:ext cx="407013" cy="243657"/>
            </a:xfrm>
            <a:custGeom>
              <a:avLst/>
              <a:gdLst/>
              <a:ahLst/>
              <a:cxnLst/>
              <a:rect l="l" t="t" r="r" b="b"/>
              <a:pathLst>
                <a:path w="14339" h="8584" extrusionOk="0">
                  <a:moveTo>
                    <a:pt x="14338" y="0"/>
                  </a:moveTo>
                  <a:lnTo>
                    <a:pt x="14338" y="0"/>
                  </a:lnTo>
                  <a:cubicBezTo>
                    <a:pt x="1880" y="537"/>
                    <a:pt x="0" y="8583"/>
                    <a:pt x="4251" y="8583"/>
                  </a:cubicBezTo>
                  <a:cubicBezTo>
                    <a:pt x="4560" y="8583"/>
                    <a:pt x="4902" y="8540"/>
                    <a:pt x="5275" y="8449"/>
                  </a:cubicBezTo>
                  <a:cubicBezTo>
                    <a:pt x="10747" y="7124"/>
                    <a:pt x="14338" y="0"/>
                    <a:pt x="14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5"/>
            <p:cNvSpPr/>
            <p:nvPr/>
          </p:nvSpPr>
          <p:spPr>
            <a:xfrm>
              <a:off x="1370468" y="1282558"/>
              <a:ext cx="453252" cy="158644"/>
            </a:xfrm>
            <a:custGeom>
              <a:avLst/>
              <a:gdLst/>
              <a:ahLst/>
              <a:cxnLst/>
              <a:rect l="l" t="t" r="r" b="b"/>
              <a:pathLst>
                <a:path w="15968" h="5589" extrusionOk="0">
                  <a:moveTo>
                    <a:pt x="7612" y="1"/>
                  </a:moveTo>
                  <a:cubicBezTo>
                    <a:pt x="1785" y="1"/>
                    <a:pt x="0" y="4227"/>
                    <a:pt x="3946" y="5297"/>
                  </a:cubicBezTo>
                  <a:cubicBezTo>
                    <a:pt x="4708" y="5501"/>
                    <a:pt x="5492" y="5589"/>
                    <a:pt x="6276" y="5589"/>
                  </a:cubicBezTo>
                  <a:cubicBezTo>
                    <a:pt x="11107" y="5589"/>
                    <a:pt x="15967" y="2263"/>
                    <a:pt x="15967" y="2263"/>
                  </a:cubicBezTo>
                  <a:cubicBezTo>
                    <a:pt x="12655" y="618"/>
                    <a:pt x="9838" y="1"/>
                    <a:pt x="7612" y="1"/>
                  </a:cubicBez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5"/>
            <p:cNvSpPr/>
            <p:nvPr/>
          </p:nvSpPr>
          <p:spPr>
            <a:xfrm>
              <a:off x="1391984" y="1203307"/>
              <a:ext cx="431736" cy="168976"/>
            </a:xfrm>
            <a:custGeom>
              <a:avLst/>
              <a:gdLst/>
              <a:ahLst/>
              <a:cxnLst/>
              <a:rect l="l" t="t" r="r" b="b"/>
              <a:pathLst>
                <a:path w="15210" h="5953" extrusionOk="0">
                  <a:moveTo>
                    <a:pt x="5085" y="1"/>
                  </a:moveTo>
                  <a:cubicBezTo>
                    <a:pt x="1434" y="1"/>
                    <a:pt x="1" y="2672"/>
                    <a:pt x="2824" y="4441"/>
                  </a:cubicBezTo>
                  <a:cubicBezTo>
                    <a:pt x="4670" y="5598"/>
                    <a:pt x="6937" y="5953"/>
                    <a:pt x="9025" y="5953"/>
                  </a:cubicBezTo>
                  <a:cubicBezTo>
                    <a:pt x="12344" y="5953"/>
                    <a:pt x="15209" y="5055"/>
                    <a:pt x="15209" y="5055"/>
                  </a:cubicBezTo>
                  <a:cubicBezTo>
                    <a:pt x="11221" y="1287"/>
                    <a:pt x="7619" y="1"/>
                    <a:pt x="5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5"/>
            <p:cNvSpPr/>
            <p:nvPr/>
          </p:nvSpPr>
          <p:spPr>
            <a:xfrm>
              <a:off x="1434108" y="1128882"/>
              <a:ext cx="389613" cy="218167"/>
            </a:xfrm>
            <a:custGeom>
              <a:avLst/>
              <a:gdLst/>
              <a:ahLst/>
              <a:cxnLst/>
              <a:rect l="l" t="t" r="r" b="b"/>
              <a:pathLst>
                <a:path w="13726" h="7686" extrusionOk="0">
                  <a:moveTo>
                    <a:pt x="3666" y="1"/>
                  </a:moveTo>
                  <a:cubicBezTo>
                    <a:pt x="1154" y="1"/>
                    <a:pt x="0" y="1894"/>
                    <a:pt x="1916" y="3933"/>
                  </a:cubicBezTo>
                  <a:cubicBezTo>
                    <a:pt x="5193" y="7422"/>
                    <a:pt x="11420" y="7686"/>
                    <a:pt x="13224" y="7686"/>
                  </a:cubicBezTo>
                  <a:cubicBezTo>
                    <a:pt x="13544" y="7686"/>
                    <a:pt x="13725" y="7677"/>
                    <a:pt x="13725" y="7677"/>
                  </a:cubicBezTo>
                  <a:cubicBezTo>
                    <a:pt x="10165" y="1951"/>
                    <a:pt x="6216" y="1"/>
                    <a:pt x="3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5"/>
            <p:cNvSpPr/>
            <p:nvPr/>
          </p:nvSpPr>
          <p:spPr>
            <a:xfrm>
              <a:off x="1739729" y="1294025"/>
              <a:ext cx="170651" cy="141102"/>
            </a:xfrm>
            <a:custGeom>
              <a:avLst/>
              <a:gdLst/>
              <a:ahLst/>
              <a:cxnLst/>
              <a:rect l="l" t="t" r="r" b="b"/>
              <a:pathLst>
                <a:path w="6012" h="4971" extrusionOk="0">
                  <a:moveTo>
                    <a:pt x="2691" y="1"/>
                  </a:moveTo>
                  <a:cubicBezTo>
                    <a:pt x="1337" y="1"/>
                    <a:pt x="1" y="1206"/>
                    <a:pt x="1" y="1206"/>
                  </a:cubicBezTo>
                  <a:lnTo>
                    <a:pt x="4494" y="4970"/>
                  </a:lnTo>
                  <a:cubicBezTo>
                    <a:pt x="4494" y="4970"/>
                    <a:pt x="6011" y="1802"/>
                    <a:pt x="3784" y="323"/>
                  </a:cubicBezTo>
                  <a:cubicBezTo>
                    <a:pt x="3436" y="92"/>
                    <a:pt x="3063" y="1"/>
                    <a:pt x="2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5"/>
            <p:cNvSpPr/>
            <p:nvPr/>
          </p:nvSpPr>
          <p:spPr>
            <a:xfrm>
              <a:off x="1672712" y="1336972"/>
              <a:ext cx="429522" cy="455153"/>
            </a:xfrm>
            <a:custGeom>
              <a:avLst/>
              <a:gdLst/>
              <a:ahLst/>
              <a:cxnLst/>
              <a:rect l="l" t="t" r="r" b="b"/>
              <a:pathLst>
                <a:path w="15132" h="16035" extrusionOk="0">
                  <a:moveTo>
                    <a:pt x="5549" y="1"/>
                  </a:moveTo>
                  <a:lnTo>
                    <a:pt x="5549" y="1"/>
                  </a:lnTo>
                  <a:cubicBezTo>
                    <a:pt x="5549" y="1"/>
                    <a:pt x="0" y="8027"/>
                    <a:pt x="5722" y="16035"/>
                  </a:cubicBezTo>
                  <a:cubicBezTo>
                    <a:pt x="5722" y="16035"/>
                    <a:pt x="15131" y="10562"/>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45"/>
            <p:cNvSpPr/>
            <p:nvPr/>
          </p:nvSpPr>
          <p:spPr>
            <a:xfrm>
              <a:off x="1768625" y="1490565"/>
              <a:ext cx="77434" cy="69032"/>
            </a:xfrm>
            <a:custGeom>
              <a:avLst/>
              <a:gdLst/>
              <a:ahLst/>
              <a:cxnLst/>
              <a:rect l="l" t="t" r="r" b="b"/>
              <a:pathLst>
                <a:path w="2728" h="2432" extrusionOk="0">
                  <a:moveTo>
                    <a:pt x="1366" y="0"/>
                  </a:moveTo>
                  <a:cubicBezTo>
                    <a:pt x="1232" y="0"/>
                    <a:pt x="1095" y="23"/>
                    <a:pt x="961" y="72"/>
                  </a:cubicBezTo>
                  <a:cubicBezTo>
                    <a:pt x="327" y="303"/>
                    <a:pt x="0" y="994"/>
                    <a:pt x="231" y="1628"/>
                  </a:cubicBezTo>
                  <a:cubicBezTo>
                    <a:pt x="411" y="2123"/>
                    <a:pt x="874" y="2431"/>
                    <a:pt x="1370" y="2431"/>
                  </a:cubicBezTo>
                  <a:cubicBezTo>
                    <a:pt x="1508" y="2431"/>
                    <a:pt x="1648" y="2407"/>
                    <a:pt x="1786" y="2357"/>
                  </a:cubicBezTo>
                  <a:cubicBezTo>
                    <a:pt x="2401" y="2127"/>
                    <a:pt x="2727" y="1436"/>
                    <a:pt x="2516" y="802"/>
                  </a:cubicBezTo>
                  <a:cubicBezTo>
                    <a:pt x="2334" y="318"/>
                    <a:pt x="1867" y="0"/>
                    <a:pt x="1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45"/>
            <p:cNvSpPr/>
            <p:nvPr/>
          </p:nvSpPr>
          <p:spPr>
            <a:xfrm>
              <a:off x="1865112" y="1466782"/>
              <a:ext cx="38172" cy="33937"/>
            </a:xfrm>
            <a:custGeom>
              <a:avLst/>
              <a:gdLst/>
              <a:ahLst/>
              <a:cxnLst/>
              <a:rect l="l" t="t" r="r" b="b"/>
              <a:pathLst>
                <a:path w="2862" h="2544" extrusionOk="0">
                  <a:moveTo>
                    <a:pt x="1416" y="1"/>
                  </a:moveTo>
                  <a:cubicBezTo>
                    <a:pt x="1277" y="1"/>
                    <a:pt x="1136" y="24"/>
                    <a:pt x="999" y="72"/>
                  </a:cubicBezTo>
                  <a:cubicBezTo>
                    <a:pt x="346" y="322"/>
                    <a:pt x="0" y="1032"/>
                    <a:pt x="231" y="1704"/>
                  </a:cubicBezTo>
                  <a:cubicBezTo>
                    <a:pt x="413" y="2220"/>
                    <a:pt x="906" y="2544"/>
                    <a:pt x="1436" y="2544"/>
                  </a:cubicBezTo>
                  <a:cubicBezTo>
                    <a:pt x="1578" y="2544"/>
                    <a:pt x="1722" y="2521"/>
                    <a:pt x="1863" y="2472"/>
                  </a:cubicBezTo>
                  <a:cubicBezTo>
                    <a:pt x="2516" y="2223"/>
                    <a:pt x="2862" y="1512"/>
                    <a:pt x="2631" y="840"/>
                  </a:cubicBezTo>
                  <a:cubicBezTo>
                    <a:pt x="2434" y="325"/>
                    <a:pt x="1937" y="1"/>
                    <a:pt x="1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45"/>
            <p:cNvSpPr/>
            <p:nvPr/>
          </p:nvSpPr>
          <p:spPr>
            <a:xfrm>
              <a:off x="1816059" y="1408198"/>
              <a:ext cx="52342" cy="46466"/>
            </a:xfrm>
            <a:custGeom>
              <a:avLst/>
              <a:gdLst/>
              <a:ahLst/>
              <a:cxnLst/>
              <a:rect l="l" t="t" r="r" b="b"/>
              <a:pathLst>
                <a:path w="1844" h="1637" extrusionOk="0">
                  <a:moveTo>
                    <a:pt x="933" y="1"/>
                  </a:moveTo>
                  <a:cubicBezTo>
                    <a:pt x="840" y="1"/>
                    <a:pt x="746" y="17"/>
                    <a:pt x="653" y="51"/>
                  </a:cubicBezTo>
                  <a:cubicBezTo>
                    <a:pt x="211" y="204"/>
                    <a:pt x="0" y="665"/>
                    <a:pt x="154" y="1088"/>
                  </a:cubicBezTo>
                  <a:cubicBezTo>
                    <a:pt x="274" y="1432"/>
                    <a:pt x="581" y="1637"/>
                    <a:pt x="911" y="1637"/>
                  </a:cubicBezTo>
                  <a:cubicBezTo>
                    <a:pt x="1004" y="1637"/>
                    <a:pt x="1098" y="1620"/>
                    <a:pt x="1191" y="1587"/>
                  </a:cubicBezTo>
                  <a:cubicBezTo>
                    <a:pt x="1632" y="1433"/>
                    <a:pt x="1844" y="972"/>
                    <a:pt x="1690" y="550"/>
                  </a:cubicBezTo>
                  <a:cubicBezTo>
                    <a:pt x="1570" y="205"/>
                    <a:pt x="1263"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45"/>
            <p:cNvSpPr/>
            <p:nvPr/>
          </p:nvSpPr>
          <p:spPr>
            <a:xfrm>
              <a:off x="1849300" y="1530622"/>
              <a:ext cx="88873" cy="78807"/>
            </a:xfrm>
            <a:custGeom>
              <a:avLst/>
              <a:gdLst/>
              <a:ahLst/>
              <a:cxnLst/>
              <a:rect l="l" t="t" r="r" b="b"/>
              <a:pathLst>
                <a:path w="3476" h="3082" extrusionOk="0">
                  <a:moveTo>
                    <a:pt x="1731" y="1"/>
                  </a:moveTo>
                  <a:cubicBezTo>
                    <a:pt x="1558" y="1"/>
                    <a:pt x="1382" y="30"/>
                    <a:pt x="1210" y="92"/>
                  </a:cubicBezTo>
                  <a:cubicBezTo>
                    <a:pt x="423" y="380"/>
                    <a:pt x="0" y="1263"/>
                    <a:pt x="288" y="2069"/>
                  </a:cubicBezTo>
                  <a:cubicBezTo>
                    <a:pt x="515" y="2688"/>
                    <a:pt x="1109" y="3082"/>
                    <a:pt x="1735" y="3082"/>
                  </a:cubicBezTo>
                  <a:cubicBezTo>
                    <a:pt x="1906" y="3082"/>
                    <a:pt x="2079" y="3053"/>
                    <a:pt x="2247" y="2991"/>
                  </a:cubicBezTo>
                  <a:cubicBezTo>
                    <a:pt x="3053" y="2703"/>
                    <a:pt x="3476" y="1820"/>
                    <a:pt x="3188" y="1013"/>
                  </a:cubicBezTo>
                  <a:cubicBezTo>
                    <a:pt x="2961" y="394"/>
                    <a:pt x="2367" y="1"/>
                    <a:pt x="1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45"/>
            <p:cNvSpPr/>
            <p:nvPr/>
          </p:nvSpPr>
          <p:spPr>
            <a:xfrm>
              <a:off x="1781164" y="1587706"/>
              <a:ext cx="52347" cy="46417"/>
            </a:xfrm>
            <a:custGeom>
              <a:avLst/>
              <a:gdLst/>
              <a:ahLst/>
              <a:cxnLst/>
              <a:rect l="l" t="t" r="r" b="b"/>
              <a:pathLst>
                <a:path w="2766" h="2453" extrusionOk="0">
                  <a:moveTo>
                    <a:pt x="1397" y="1"/>
                  </a:moveTo>
                  <a:cubicBezTo>
                    <a:pt x="1258" y="1"/>
                    <a:pt x="1117" y="25"/>
                    <a:pt x="980" y="74"/>
                  </a:cubicBezTo>
                  <a:cubicBezTo>
                    <a:pt x="346" y="305"/>
                    <a:pt x="0" y="996"/>
                    <a:pt x="231" y="1649"/>
                  </a:cubicBezTo>
                  <a:cubicBezTo>
                    <a:pt x="411" y="2145"/>
                    <a:pt x="885" y="2453"/>
                    <a:pt x="1387" y="2453"/>
                  </a:cubicBezTo>
                  <a:cubicBezTo>
                    <a:pt x="1526" y="2453"/>
                    <a:pt x="1668" y="2429"/>
                    <a:pt x="1805" y="2379"/>
                  </a:cubicBezTo>
                  <a:cubicBezTo>
                    <a:pt x="2439" y="2148"/>
                    <a:pt x="2766" y="1457"/>
                    <a:pt x="2554" y="823"/>
                  </a:cubicBezTo>
                  <a:cubicBezTo>
                    <a:pt x="2374" y="312"/>
                    <a:pt x="1899" y="1"/>
                    <a:pt x="1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45"/>
            <p:cNvSpPr/>
            <p:nvPr/>
          </p:nvSpPr>
          <p:spPr>
            <a:xfrm>
              <a:off x="1806216" y="1639959"/>
              <a:ext cx="110673" cy="98269"/>
            </a:xfrm>
            <a:custGeom>
              <a:avLst/>
              <a:gdLst/>
              <a:ahLst/>
              <a:cxnLst/>
              <a:rect l="l" t="t" r="r" b="b"/>
              <a:pathLst>
                <a:path w="3899" h="3462" extrusionOk="0">
                  <a:moveTo>
                    <a:pt x="1946" y="0"/>
                  </a:moveTo>
                  <a:cubicBezTo>
                    <a:pt x="1753" y="0"/>
                    <a:pt x="1556" y="33"/>
                    <a:pt x="1364" y="103"/>
                  </a:cubicBezTo>
                  <a:cubicBezTo>
                    <a:pt x="480" y="429"/>
                    <a:pt x="0" y="1408"/>
                    <a:pt x="327" y="2311"/>
                  </a:cubicBezTo>
                  <a:cubicBezTo>
                    <a:pt x="585" y="3024"/>
                    <a:pt x="1251" y="3462"/>
                    <a:pt x="1965" y="3462"/>
                  </a:cubicBezTo>
                  <a:cubicBezTo>
                    <a:pt x="2154" y="3462"/>
                    <a:pt x="2346" y="3431"/>
                    <a:pt x="2535" y="3367"/>
                  </a:cubicBezTo>
                  <a:cubicBezTo>
                    <a:pt x="3437" y="3041"/>
                    <a:pt x="3898" y="2042"/>
                    <a:pt x="3591" y="1159"/>
                  </a:cubicBezTo>
                  <a:cubicBezTo>
                    <a:pt x="3334" y="449"/>
                    <a:pt x="2661" y="0"/>
                    <a:pt x="1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5"/>
            <p:cNvSpPr/>
            <p:nvPr/>
          </p:nvSpPr>
          <p:spPr>
            <a:xfrm>
              <a:off x="1823692" y="1207252"/>
              <a:ext cx="28357" cy="91059"/>
            </a:xfrm>
            <a:custGeom>
              <a:avLst/>
              <a:gdLst/>
              <a:ahLst/>
              <a:cxnLst/>
              <a:rect l="l" t="t" r="r" b="b"/>
              <a:pathLst>
                <a:path w="999" h="3208" extrusionOk="0">
                  <a:moveTo>
                    <a:pt x="845" y="1"/>
                  </a:moveTo>
                  <a:lnTo>
                    <a:pt x="0" y="3169"/>
                  </a:lnTo>
                  <a:lnTo>
                    <a:pt x="134" y="3207"/>
                  </a:lnTo>
                  <a:lnTo>
                    <a:pt x="999" y="39"/>
                  </a:lnTo>
                  <a:lnTo>
                    <a:pt x="8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45"/>
            <p:cNvSpPr/>
            <p:nvPr/>
          </p:nvSpPr>
          <p:spPr>
            <a:xfrm>
              <a:off x="1840041" y="1199078"/>
              <a:ext cx="19642" cy="17457"/>
            </a:xfrm>
            <a:custGeom>
              <a:avLst/>
              <a:gdLst/>
              <a:ahLst/>
              <a:cxnLst/>
              <a:rect l="l" t="t" r="r" b="b"/>
              <a:pathLst>
                <a:path w="692" h="615" extrusionOk="0">
                  <a:moveTo>
                    <a:pt x="353" y="1"/>
                  </a:moveTo>
                  <a:cubicBezTo>
                    <a:pt x="319" y="1"/>
                    <a:pt x="284" y="7"/>
                    <a:pt x="250" y="20"/>
                  </a:cubicBezTo>
                  <a:cubicBezTo>
                    <a:pt x="77" y="77"/>
                    <a:pt x="0" y="250"/>
                    <a:pt x="58" y="423"/>
                  </a:cubicBezTo>
                  <a:cubicBezTo>
                    <a:pt x="102" y="542"/>
                    <a:pt x="216" y="615"/>
                    <a:pt x="337" y="615"/>
                  </a:cubicBezTo>
                  <a:cubicBezTo>
                    <a:pt x="372" y="615"/>
                    <a:pt x="407" y="609"/>
                    <a:pt x="442" y="596"/>
                  </a:cubicBezTo>
                  <a:cubicBezTo>
                    <a:pt x="615" y="538"/>
                    <a:pt x="691" y="365"/>
                    <a:pt x="634" y="212"/>
                  </a:cubicBezTo>
                  <a:cubicBezTo>
                    <a:pt x="589" y="77"/>
                    <a:pt x="474" y="1"/>
                    <a:pt x="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45"/>
            <p:cNvSpPr/>
            <p:nvPr/>
          </p:nvSpPr>
          <p:spPr>
            <a:xfrm>
              <a:off x="1859656" y="1252498"/>
              <a:ext cx="68152" cy="69231"/>
            </a:xfrm>
            <a:custGeom>
              <a:avLst/>
              <a:gdLst/>
              <a:ahLst/>
              <a:cxnLst/>
              <a:rect l="l" t="t" r="r" b="b"/>
              <a:pathLst>
                <a:path w="2401" h="2439" extrusionOk="0">
                  <a:moveTo>
                    <a:pt x="2285" y="0"/>
                  </a:moveTo>
                  <a:lnTo>
                    <a:pt x="0" y="2343"/>
                  </a:lnTo>
                  <a:lnTo>
                    <a:pt x="96" y="2439"/>
                  </a:lnTo>
                  <a:lnTo>
                    <a:pt x="2401" y="96"/>
                  </a:lnTo>
                  <a:lnTo>
                    <a:pt x="2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45"/>
            <p:cNvSpPr/>
            <p:nvPr/>
          </p:nvSpPr>
          <p:spPr>
            <a:xfrm>
              <a:off x="1916880" y="1245203"/>
              <a:ext cx="19103" cy="17741"/>
            </a:xfrm>
            <a:custGeom>
              <a:avLst/>
              <a:gdLst/>
              <a:ahLst/>
              <a:cxnLst/>
              <a:rect l="l" t="t" r="r" b="b"/>
              <a:pathLst>
                <a:path w="673" h="625" extrusionOk="0">
                  <a:moveTo>
                    <a:pt x="318" y="0"/>
                  </a:moveTo>
                  <a:cubicBezTo>
                    <a:pt x="174" y="0"/>
                    <a:pt x="53" y="107"/>
                    <a:pt x="20" y="257"/>
                  </a:cubicBezTo>
                  <a:cubicBezTo>
                    <a:pt x="1" y="430"/>
                    <a:pt x="116" y="584"/>
                    <a:pt x="269" y="622"/>
                  </a:cubicBezTo>
                  <a:cubicBezTo>
                    <a:pt x="282" y="624"/>
                    <a:pt x="295" y="624"/>
                    <a:pt x="307" y="624"/>
                  </a:cubicBezTo>
                  <a:cubicBezTo>
                    <a:pt x="467" y="624"/>
                    <a:pt x="617" y="514"/>
                    <a:pt x="634" y="353"/>
                  </a:cubicBezTo>
                  <a:cubicBezTo>
                    <a:pt x="673" y="200"/>
                    <a:pt x="558" y="27"/>
                    <a:pt x="385" y="8"/>
                  </a:cubicBezTo>
                  <a:cubicBezTo>
                    <a:pt x="362" y="3"/>
                    <a:pt x="340"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45"/>
            <p:cNvSpPr/>
            <p:nvPr/>
          </p:nvSpPr>
          <p:spPr>
            <a:xfrm>
              <a:off x="1395249" y="1287099"/>
              <a:ext cx="435000" cy="205252"/>
            </a:xfrm>
            <a:custGeom>
              <a:avLst/>
              <a:gdLst/>
              <a:ahLst/>
              <a:cxnLst/>
              <a:rect l="l" t="t" r="r" b="b"/>
              <a:pathLst>
                <a:path w="15325" h="7231" extrusionOk="0">
                  <a:moveTo>
                    <a:pt x="8315" y="0"/>
                  </a:moveTo>
                  <a:cubicBezTo>
                    <a:pt x="1419" y="0"/>
                    <a:pt x="1" y="6558"/>
                    <a:pt x="1" y="6558"/>
                  </a:cubicBezTo>
                  <a:cubicBezTo>
                    <a:pt x="1504" y="7032"/>
                    <a:pt x="2919" y="7230"/>
                    <a:pt x="4235" y="7230"/>
                  </a:cubicBezTo>
                  <a:cubicBezTo>
                    <a:pt x="11139" y="7230"/>
                    <a:pt x="15324" y="1758"/>
                    <a:pt x="15324" y="1758"/>
                  </a:cubicBezTo>
                  <a:cubicBezTo>
                    <a:pt x="12518" y="495"/>
                    <a:pt x="10210" y="0"/>
                    <a:pt x="8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45"/>
            <p:cNvSpPr/>
            <p:nvPr/>
          </p:nvSpPr>
          <p:spPr>
            <a:xfrm>
              <a:off x="1588211" y="1381167"/>
              <a:ext cx="69799" cy="68720"/>
            </a:xfrm>
            <a:custGeom>
              <a:avLst/>
              <a:gdLst/>
              <a:ahLst/>
              <a:cxnLst/>
              <a:rect l="l" t="t" r="r" b="b"/>
              <a:pathLst>
                <a:path w="2459" h="2421" extrusionOk="0">
                  <a:moveTo>
                    <a:pt x="1233" y="0"/>
                  </a:moveTo>
                  <a:cubicBezTo>
                    <a:pt x="577" y="0"/>
                    <a:pt x="39" y="530"/>
                    <a:pt x="20" y="1172"/>
                  </a:cubicBezTo>
                  <a:cubicBezTo>
                    <a:pt x="1" y="1844"/>
                    <a:pt x="539" y="2401"/>
                    <a:pt x="1191" y="2420"/>
                  </a:cubicBezTo>
                  <a:cubicBezTo>
                    <a:pt x="1204" y="2420"/>
                    <a:pt x="1216" y="2421"/>
                    <a:pt x="1228" y="2421"/>
                  </a:cubicBezTo>
                  <a:cubicBezTo>
                    <a:pt x="1883" y="2421"/>
                    <a:pt x="2421" y="1909"/>
                    <a:pt x="2440" y="1249"/>
                  </a:cubicBezTo>
                  <a:cubicBezTo>
                    <a:pt x="2459" y="577"/>
                    <a:pt x="1940" y="20"/>
                    <a:pt x="1268" y="1"/>
                  </a:cubicBezTo>
                  <a:cubicBezTo>
                    <a:pt x="1257" y="0"/>
                    <a:pt x="1245" y="0"/>
                    <a:pt x="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45"/>
            <p:cNvSpPr/>
            <p:nvPr/>
          </p:nvSpPr>
          <p:spPr>
            <a:xfrm>
              <a:off x="1642984" y="1307752"/>
              <a:ext cx="73091" cy="72041"/>
            </a:xfrm>
            <a:custGeom>
              <a:avLst/>
              <a:gdLst/>
              <a:ahLst/>
              <a:cxnLst/>
              <a:rect l="l" t="t" r="r" b="b"/>
              <a:pathLst>
                <a:path w="2575" h="2538" extrusionOk="0">
                  <a:moveTo>
                    <a:pt x="1257" y="0"/>
                  </a:moveTo>
                  <a:cubicBezTo>
                    <a:pt x="578" y="0"/>
                    <a:pt x="39" y="544"/>
                    <a:pt x="20" y="1231"/>
                  </a:cubicBezTo>
                  <a:cubicBezTo>
                    <a:pt x="1" y="1922"/>
                    <a:pt x="539" y="2518"/>
                    <a:pt x="1249" y="2537"/>
                  </a:cubicBezTo>
                  <a:cubicBezTo>
                    <a:pt x="1261" y="2537"/>
                    <a:pt x="1272" y="2537"/>
                    <a:pt x="1284" y="2537"/>
                  </a:cubicBezTo>
                  <a:cubicBezTo>
                    <a:pt x="1960" y="2537"/>
                    <a:pt x="2536" y="1988"/>
                    <a:pt x="2555" y="1308"/>
                  </a:cubicBezTo>
                  <a:cubicBezTo>
                    <a:pt x="2574" y="597"/>
                    <a:pt x="2017" y="21"/>
                    <a:pt x="1326" y="2"/>
                  </a:cubicBezTo>
                  <a:cubicBezTo>
                    <a:pt x="1303" y="1"/>
                    <a:pt x="1280" y="0"/>
                    <a:pt x="1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45"/>
            <p:cNvSpPr/>
            <p:nvPr/>
          </p:nvSpPr>
          <p:spPr>
            <a:xfrm>
              <a:off x="1743636" y="1314336"/>
              <a:ext cx="47431" cy="46381"/>
            </a:xfrm>
            <a:custGeom>
              <a:avLst/>
              <a:gdLst/>
              <a:ahLst/>
              <a:cxnLst/>
              <a:rect l="l" t="t" r="r" b="b"/>
              <a:pathLst>
                <a:path w="1671" h="1634" extrusionOk="0">
                  <a:moveTo>
                    <a:pt x="830" y="0"/>
                  </a:moveTo>
                  <a:cubicBezTo>
                    <a:pt x="384" y="0"/>
                    <a:pt x="19" y="358"/>
                    <a:pt x="19" y="788"/>
                  </a:cubicBezTo>
                  <a:cubicBezTo>
                    <a:pt x="0" y="1249"/>
                    <a:pt x="346" y="1633"/>
                    <a:pt x="807" y="1633"/>
                  </a:cubicBezTo>
                  <a:cubicBezTo>
                    <a:pt x="818" y="1634"/>
                    <a:pt x="830" y="1634"/>
                    <a:pt x="841" y="1634"/>
                  </a:cubicBezTo>
                  <a:cubicBezTo>
                    <a:pt x="1286" y="1634"/>
                    <a:pt x="1633" y="1276"/>
                    <a:pt x="1652" y="846"/>
                  </a:cubicBezTo>
                  <a:cubicBezTo>
                    <a:pt x="1671" y="385"/>
                    <a:pt x="1306" y="20"/>
                    <a:pt x="864" y="1"/>
                  </a:cubicBezTo>
                  <a:cubicBezTo>
                    <a:pt x="853" y="1"/>
                    <a:pt x="841"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45"/>
            <p:cNvSpPr/>
            <p:nvPr/>
          </p:nvSpPr>
          <p:spPr>
            <a:xfrm>
              <a:off x="1505096" y="1313734"/>
              <a:ext cx="88873" cy="87284"/>
            </a:xfrm>
            <a:custGeom>
              <a:avLst/>
              <a:gdLst/>
              <a:ahLst/>
              <a:cxnLst/>
              <a:rect l="l" t="t" r="r" b="b"/>
              <a:pathLst>
                <a:path w="3131" h="3075" extrusionOk="0">
                  <a:moveTo>
                    <a:pt x="1543" y="0"/>
                  </a:moveTo>
                  <a:cubicBezTo>
                    <a:pt x="712" y="0"/>
                    <a:pt x="57" y="658"/>
                    <a:pt x="19" y="1480"/>
                  </a:cubicBezTo>
                  <a:cubicBezTo>
                    <a:pt x="0" y="2344"/>
                    <a:pt x="672" y="3055"/>
                    <a:pt x="1517" y="3074"/>
                  </a:cubicBezTo>
                  <a:cubicBezTo>
                    <a:pt x="1529" y="3074"/>
                    <a:pt x="1541" y="3074"/>
                    <a:pt x="1553" y="3074"/>
                  </a:cubicBezTo>
                  <a:cubicBezTo>
                    <a:pt x="2382" y="3074"/>
                    <a:pt x="3073" y="2428"/>
                    <a:pt x="3111" y="1576"/>
                  </a:cubicBezTo>
                  <a:cubicBezTo>
                    <a:pt x="3130" y="731"/>
                    <a:pt x="2458" y="21"/>
                    <a:pt x="1613" y="2"/>
                  </a:cubicBezTo>
                  <a:cubicBezTo>
                    <a:pt x="1590" y="1"/>
                    <a:pt x="1566" y="0"/>
                    <a:pt x="1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45"/>
            <p:cNvSpPr/>
            <p:nvPr/>
          </p:nvSpPr>
          <p:spPr>
            <a:xfrm>
              <a:off x="1491729" y="1424171"/>
              <a:ext cx="70338" cy="69827"/>
            </a:xfrm>
            <a:custGeom>
              <a:avLst/>
              <a:gdLst/>
              <a:ahLst/>
              <a:cxnLst/>
              <a:rect l="l" t="t" r="r" b="b"/>
              <a:pathLst>
                <a:path w="2478" h="2460" extrusionOk="0">
                  <a:moveTo>
                    <a:pt x="1233" y="1"/>
                  </a:moveTo>
                  <a:cubicBezTo>
                    <a:pt x="577" y="1"/>
                    <a:pt x="39" y="531"/>
                    <a:pt x="20" y="1192"/>
                  </a:cubicBezTo>
                  <a:cubicBezTo>
                    <a:pt x="1" y="1864"/>
                    <a:pt x="519" y="2440"/>
                    <a:pt x="1211" y="2459"/>
                  </a:cubicBezTo>
                  <a:cubicBezTo>
                    <a:pt x="1222" y="2459"/>
                    <a:pt x="1234" y="2459"/>
                    <a:pt x="1245" y="2459"/>
                  </a:cubicBezTo>
                  <a:cubicBezTo>
                    <a:pt x="1902" y="2459"/>
                    <a:pt x="2440" y="1929"/>
                    <a:pt x="2459" y="1268"/>
                  </a:cubicBezTo>
                  <a:cubicBezTo>
                    <a:pt x="2478" y="596"/>
                    <a:pt x="1959" y="20"/>
                    <a:pt x="1268" y="1"/>
                  </a:cubicBezTo>
                  <a:cubicBezTo>
                    <a:pt x="1257" y="1"/>
                    <a:pt x="1245" y="1"/>
                    <a:pt x="1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45"/>
            <p:cNvSpPr/>
            <p:nvPr/>
          </p:nvSpPr>
          <p:spPr>
            <a:xfrm>
              <a:off x="1448127" y="1385858"/>
              <a:ext cx="38727" cy="38317"/>
            </a:xfrm>
            <a:custGeom>
              <a:avLst/>
              <a:gdLst/>
              <a:ahLst/>
              <a:cxnLst/>
              <a:rect l="l" t="t" r="r" b="b"/>
              <a:pathLst>
                <a:path w="3496" h="3459" extrusionOk="0">
                  <a:moveTo>
                    <a:pt x="1770" y="1"/>
                  </a:moveTo>
                  <a:cubicBezTo>
                    <a:pt x="826" y="1"/>
                    <a:pt x="39" y="743"/>
                    <a:pt x="20" y="1691"/>
                  </a:cubicBezTo>
                  <a:cubicBezTo>
                    <a:pt x="1" y="2632"/>
                    <a:pt x="750" y="3438"/>
                    <a:pt x="1691" y="3457"/>
                  </a:cubicBezTo>
                  <a:cubicBezTo>
                    <a:pt x="1714" y="3458"/>
                    <a:pt x="1738" y="3459"/>
                    <a:pt x="1761" y="3459"/>
                  </a:cubicBezTo>
                  <a:cubicBezTo>
                    <a:pt x="2690" y="3459"/>
                    <a:pt x="3458" y="2723"/>
                    <a:pt x="3477" y="1787"/>
                  </a:cubicBezTo>
                  <a:cubicBezTo>
                    <a:pt x="3496" y="827"/>
                    <a:pt x="2747" y="39"/>
                    <a:pt x="1806" y="1"/>
                  </a:cubicBezTo>
                  <a:cubicBezTo>
                    <a:pt x="1794" y="1"/>
                    <a:pt x="1782" y="1"/>
                    <a:pt x="1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0" name="Google Shape;4290;p45"/>
          <p:cNvGrpSpPr/>
          <p:nvPr/>
        </p:nvGrpSpPr>
        <p:grpSpPr>
          <a:xfrm>
            <a:off x="7797069" y="2889707"/>
            <a:ext cx="273760" cy="333929"/>
            <a:chOff x="7165238" y="1982873"/>
            <a:chExt cx="582716" cy="710789"/>
          </a:xfrm>
        </p:grpSpPr>
        <p:sp>
          <p:nvSpPr>
            <p:cNvPr id="4291" name="Google Shape;4291;p45"/>
            <p:cNvSpPr/>
            <p:nvPr/>
          </p:nvSpPr>
          <p:spPr>
            <a:xfrm>
              <a:off x="7165238" y="1982873"/>
              <a:ext cx="582716" cy="710789"/>
            </a:xfrm>
            <a:custGeom>
              <a:avLst/>
              <a:gdLst/>
              <a:ahLst/>
              <a:cxnLst/>
              <a:rect l="l" t="t" r="r" b="b"/>
              <a:pathLst>
                <a:path w="20529" h="25041" extrusionOk="0">
                  <a:moveTo>
                    <a:pt x="14384" y="0"/>
                  </a:moveTo>
                  <a:lnTo>
                    <a:pt x="14384" y="0"/>
                  </a:lnTo>
                  <a:cubicBezTo>
                    <a:pt x="7797" y="5742"/>
                    <a:pt x="8815" y="10830"/>
                    <a:pt x="8815" y="10830"/>
                  </a:cubicBezTo>
                  <a:cubicBezTo>
                    <a:pt x="5561" y="5853"/>
                    <a:pt x="1438" y="5644"/>
                    <a:pt x="767" y="5644"/>
                  </a:cubicBezTo>
                  <a:cubicBezTo>
                    <a:pt x="706" y="5644"/>
                    <a:pt x="673" y="5646"/>
                    <a:pt x="673" y="5646"/>
                  </a:cubicBezTo>
                  <a:cubicBezTo>
                    <a:pt x="1211" y="12674"/>
                    <a:pt x="7317" y="14172"/>
                    <a:pt x="7317" y="14172"/>
                  </a:cubicBezTo>
                  <a:cubicBezTo>
                    <a:pt x="6857" y="14086"/>
                    <a:pt x="6417" y="14048"/>
                    <a:pt x="5999" y="14048"/>
                  </a:cubicBezTo>
                  <a:cubicBezTo>
                    <a:pt x="2085" y="14048"/>
                    <a:pt x="1" y="17417"/>
                    <a:pt x="1" y="17417"/>
                  </a:cubicBezTo>
                  <a:cubicBezTo>
                    <a:pt x="961" y="17755"/>
                    <a:pt x="1835" y="17892"/>
                    <a:pt x="2620" y="17892"/>
                  </a:cubicBezTo>
                  <a:cubicBezTo>
                    <a:pt x="5658" y="17892"/>
                    <a:pt x="7372" y="15839"/>
                    <a:pt x="7673" y="15446"/>
                  </a:cubicBezTo>
                  <a:lnTo>
                    <a:pt x="7673" y="15446"/>
                  </a:lnTo>
                  <a:cubicBezTo>
                    <a:pt x="3429" y="21209"/>
                    <a:pt x="4763" y="25040"/>
                    <a:pt x="4763" y="25040"/>
                  </a:cubicBezTo>
                  <a:cubicBezTo>
                    <a:pt x="8911" y="23005"/>
                    <a:pt x="9737" y="16322"/>
                    <a:pt x="9737" y="16322"/>
                  </a:cubicBezTo>
                  <a:cubicBezTo>
                    <a:pt x="9890" y="24541"/>
                    <a:pt x="14095" y="24810"/>
                    <a:pt x="14095" y="24810"/>
                  </a:cubicBezTo>
                  <a:cubicBezTo>
                    <a:pt x="15035" y="19115"/>
                    <a:pt x="11149" y="15909"/>
                    <a:pt x="11138" y="15900"/>
                  </a:cubicBezTo>
                  <a:lnTo>
                    <a:pt x="11138" y="15900"/>
                  </a:lnTo>
                  <a:cubicBezTo>
                    <a:pt x="14226" y="18439"/>
                    <a:pt x="16398" y="19160"/>
                    <a:pt x="17870" y="19160"/>
                  </a:cubicBezTo>
                  <a:cubicBezTo>
                    <a:pt x="19804" y="19160"/>
                    <a:pt x="20528" y="17916"/>
                    <a:pt x="20528" y="17916"/>
                  </a:cubicBezTo>
                  <a:cubicBezTo>
                    <a:pt x="17283" y="15286"/>
                    <a:pt x="12080" y="14172"/>
                    <a:pt x="12079" y="14172"/>
                  </a:cubicBezTo>
                  <a:lnTo>
                    <a:pt x="12079" y="14172"/>
                  </a:lnTo>
                  <a:cubicBezTo>
                    <a:pt x="12558" y="14254"/>
                    <a:pt x="13012" y="14292"/>
                    <a:pt x="13442" y="14292"/>
                  </a:cubicBezTo>
                  <a:cubicBezTo>
                    <a:pt x="18837" y="14292"/>
                    <a:pt x="20451" y="8296"/>
                    <a:pt x="20451" y="8296"/>
                  </a:cubicBezTo>
                  <a:cubicBezTo>
                    <a:pt x="20237" y="8285"/>
                    <a:pt x="20026" y="8280"/>
                    <a:pt x="19820" y="8280"/>
                  </a:cubicBezTo>
                  <a:cubicBezTo>
                    <a:pt x="15294" y="8280"/>
                    <a:pt x="12770" y="10721"/>
                    <a:pt x="11869" y="11812"/>
                  </a:cubicBezTo>
                  <a:lnTo>
                    <a:pt x="11869" y="11812"/>
                  </a:lnTo>
                  <a:cubicBezTo>
                    <a:pt x="17415" y="4189"/>
                    <a:pt x="14384" y="1"/>
                    <a:pt x="14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45"/>
            <p:cNvSpPr/>
            <p:nvPr/>
          </p:nvSpPr>
          <p:spPr>
            <a:xfrm>
              <a:off x="7235576" y="2054261"/>
              <a:ext cx="451321" cy="556005"/>
            </a:xfrm>
            <a:custGeom>
              <a:avLst/>
              <a:gdLst/>
              <a:ahLst/>
              <a:cxnLst/>
              <a:rect l="l" t="t" r="r" b="b"/>
              <a:pathLst>
                <a:path w="15900" h="19588" extrusionOk="0">
                  <a:moveTo>
                    <a:pt x="10945" y="1"/>
                  </a:moveTo>
                  <a:cubicBezTo>
                    <a:pt x="8526" y="2708"/>
                    <a:pt x="6510" y="11004"/>
                    <a:pt x="6510" y="11004"/>
                  </a:cubicBezTo>
                  <a:cubicBezTo>
                    <a:pt x="5780" y="9237"/>
                    <a:pt x="1" y="4648"/>
                    <a:pt x="0" y="4648"/>
                  </a:cubicBezTo>
                  <a:lnTo>
                    <a:pt x="0" y="4648"/>
                  </a:lnTo>
                  <a:cubicBezTo>
                    <a:pt x="1171" y="7931"/>
                    <a:pt x="6145" y="11599"/>
                    <a:pt x="6145" y="11599"/>
                  </a:cubicBezTo>
                  <a:cubicBezTo>
                    <a:pt x="4186" y="12329"/>
                    <a:pt x="96" y="14153"/>
                    <a:pt x="96" y="14153"/>
                  </a:cubicBezTo>
                  <a:cubicBezTo>
                    <a:pt x="157" y="14155"/>
                    <a:pt x="218" y="14156"/>
                    <a:pt x="279" y="14156"/>
                  </a:cubicBezTo>
                  <a:cubicBezTo>
                    <a:pt x="3134" y="14156"/>
                    <a:pt x="6336" y="12003"/>
                    <a:pt x="6337" y="12002"/>
                  </a:cubicBezTo>
                  <a:lnTo>
                    <a:pt x="6337" y="12002"/>
                  </a:lnTo>
                  <a:cubicBezTo>
                    <a:pt x="5396" y="13250"/>
                    <a:pt x="3745" y="19357"/>
                    <a:pt x="3745" y="19357"/>
                  </a:cubicBezTo>
                  <a:cubicBezTo>
                    <a:pt x="5646" y="16419"/>
                    <a:pt x="7067" y="12117"/>
                    <a:pt x="7067" y="12117"/>
                  </a:cubicBezTo>
                  <a:cubicBezTo>
                    <a:pt x="7585" y="15036"/>
                    <a:pt x="10427" y="19587"/>
                    <a:pt x="10427" y="19587"/>
                  </a:cubicBezTo>
                  <a:cubicBezTo>
                    <a:pt x="10254" y="16092"/>
                    <a:pt x="7412" y="11907"/>
                    <a:pt x="7412" y="11906"/>
                  </a:cubicBezTo>
                  <a:lnTo>
                    <a:pt x="7412" y="11906"/>
                  </a:lnTo>
                  <a:cubicBezTo>
                    <a:pt x="12002" y="14307"/>
                    <a:pt x="15900" y="15286"/>
                    <a:pt x="15900" y="15286"/>
                  </a:cubicBezTo>
                  <a:cubicBezTo>
                    <a:pt x="13576" y="13538"/>
                    <a:pt x="7374" y="11311"/>
                    <a:pt x="7374" y="11311"/>
                  </a:cubicBezTo>
                  <a:cubicBezTo>
                    <a:pt x="11387" y="11100"/>
                    <a:pt x="15477" y="7336"/>
                    <a:pt x="15477" y="7336"/>
                  </a:cubicBezTo>
                  <a:lnTo>
                    <a:pt x="15477" y="7336"/>
                  </a:lnTo>
                  <a:cubicBezTo>
                    <a:pt x="13557" y="7413"/>
                    <a:pt x="7623" y="10639"/>
                    <a:pt x="7623" y="10639"/>
                  </a:cubicBezTo>
                  <a:cubicBezTo>
                    <a:pt x="9524" y="6683"/>
                    <a:pt x="10945" y="1"/>
                    <a:pt x="10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45"/>
            <p:cNvSpPr/>
            <p:nvPr/>
          </p:nvSpPr>
          <p:spPr>
            <a:xfrm>
              <a:off x="7396462" y="2309385"/>
              <a:ext cx="119189" cy="115243"/>
            </a:xfrm>
            <a:custGeom>
              <a:avLst/>
              <a:gdLst/>
              <a:ahLst/>
              <a:cxnLst/>
              <a:rect l="l" t="t" r="r" b="b"/>
              <a:pathLst>
                <a:path w="4199" h="4060" extrusionOk="0">
                  <a:moveTo>
                    <a:pt x="1722" y="0"/>
                  </a:moveTo>
                  <a:cubicBezTo>
                    <a:pt x="837" y="0"/>
                    <a:pt x="0" y="677"/>
                    <a:pt x="35" y="2169"/>
                  </a:cubicBezTo>
                  <a:cubicBezTo>
                    <a:pt x="35" y="2169"/>
                    <a:pt x="170" y="3744"/>
                    <a:pt x="1610" y="4032"/>
                  </a:cubicBezTo>
                  <a:cubicBezTo>
                    <a:pt x="1701" y="4050"/>
                    <a:pt x="1792" y="4059"/>
                    <a:pt x="1881" y="4059"/>
                  </a:cubicBezTo>
                  <a:cubicBezTo>
                    <a:pt x="3195" y="4059"/>
                    <a:pt x="4199" y="2157"/>
                    <a:pt x="3300" y="844"/>
                  </a:cubicBezTo>
                  <a:cubicBezTo>
                    <a:pt x="2910" y="295"/>
                    <a:pt x="2305"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4" name="Google Shape;4294;p45"/>
          <p:cNvGrpSpPr/>
          <p:nvPr/>
        </p:nvGrpSpPr>
        <p:grpSpPr>
          <a:xfrm>
            <a:off x="7299582" y="3946770"/>
            <a:ext cx="771249" cy="760888"/>
            <a:chOff x="1320057" y="1923520"/>
            <a:chExt cx="771249" cy="760888"/>
          </a:xfrm>
        </p:grpSpPr>
        <p:sp>
          <p:nvSpPr>
            <p:cNvPr id="4295" name="Google Shape;4295;p45"/>
            <p:cNvSpPr/>
            <p:nvPr/>
          </p:nvSpPr>
          <p:spPr>
            <a:xfrm>
              <a:off x="1833476"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45"/>
            <p:cNvSpPr/>
            <p:nvPr/>
          </p:nvSpPr>
          <p:spPr>
            <a:xfrm>
              <a:off x="1823144"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45"/>
            <p:cNvSpPr/>
            <p:nvPr/>
          </p:nvSpPr>
          <p:spPr>
            <a:xfrm>
              <a:off x="1804589"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45"/>
            <p:cNvSpPr/>
            <p:nvPr/>
          </p:nvSpPr>
          <p:spPr>
            <a:xfrm>
              <a:off x="1794256"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45"/>
            <p:cNvSpPr/>
            <p:nvPr/>
          </p:nvSpPr>
          <p:spPr>
            <a:xfrm>
              <a:off x="1865105" y="2199251"/>
              <a:ext cx="38178" cy="117230"/>
            </a:xfrm>
            <a:custGeom>
              <a:avLst/>
              <a:gdLst/>
              <a:ahLst/>
              <a:cxnLst/>
              <a:rect l="l" t="t" r="r" b="b"/>
              <a:pathLst>
                <a:path w="1345" h="4130" extrusionOk="0">
                  <a:moveTo>
                    <a:pt x="1172" y="1"/>
                  </a:moveTo>
                  <a:lnTo>
                    <a:pt x="0" y="4091"/>
                  </a:lnTo>
                  <a:lnTo>
                    <a:pt x="173" y="4129"/>
                  </a:lnTo>
                  <a:lnTo>
                    <a:pt x="1345" y="39"/>
                  </a:lnTo>
                  <a:lnTo>
                    <a:pt x="1172"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5"/>
            <p:cNvSpPr/>
            <p:nvPr/>
          </p:nvSpPr>
          <p:spPr>
            <a:xfrm>
              <a:off x="1887984" y="2184122"/>
              <a:ext cx="26199" cy="23219"/>
            </a:xfrm>
            <a:custGeom>
              <a:avLst/>
              <a:gdLst/>
              <a:ahLst/>
              <a:cxnLst/>
              <a:rect l="l" t="t" r="r" b="b"/>
              <a:pathLst>
                <a:path w="923" h="818" extrusionOk="0">
                  <a:moveTo>
                    <a:pt x="459" y="0"/>
                  </a:moveTo>
                  <a:cubicBezTo>
                    <a:pt x="273" y="0"/>
                    <a:pt x="106" y="112"/>
                    <a:pt x="59" y="303"/>
                  </a:cubicBezTo>
                  <a:cubicBezTo>
                    <a:pt x="1" y="514"/>
                    <a:pt x="116" y="745"/>
                    <a:pt x="347" y="802"/>
                  </a:cubicBezTo>
                  <a:cubicBezTo>
                    <a:pt x="383" y="812"/>
                    <a:pt x="420" y="817"/>
                    <a:pt x="456" y="817"/>
                  </a:cubicBezTo>
                  <a:cubicBezTo>
                    <a:pt x="632" y="817"/>
                    <a:pt x="798" y="705"/>
                    <a:pt x="846" y="514"/>
                  </a:cubicBezTo>
                  <a:cubicBezTo>
                    <a:pt x="923" y="303"/>
                    <a:pt x="788" y="73"/>
                    <a:pt x="577" y="15"/>
                  </a:cubicBezTo>
                  <a:cubicBezTo>
                    <a:pt x="537" y="5"/>
                    <a:pt x="498" y="0"/>
                    <a:pt x="459" y="0"/>
                  </a:cubicBezTo>
                  <a:close/>
                </a:path>
              </a:pathLst>
            </a:custGeom>
            <a:solidFill>
              <a:srgbClr val="4D2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5"/>
            <p:cNvSpPr/>
            <p:nvPr/>
          </p:nvSpPr>
          <p:spPr>
            <a:xfrm>
              <a:off x="1320057" y="2000840"/>
              <a:ext cx="461682" cy="552855"/>
            </a:xfrm>
            <a:custGeom>
              <a:avLst/>
              <a:gdLst/>
              <a:ahLst/>
              <a:cxnLst/>
              <a:rect l="l" t="t" r="r" b="b"/>
              <a:pathLst>
                <a:path w="16265" h="19477" extrusionOk="0">
                  <a:moveTo>
                    <a:pt x="4919" y="1"/>
                  </a:moveTo>
                  <a:cubicBezTo>
                    <a:pt x="4444" y="1"/>
                    <a:pt x="3934" y="129"/>
                    <a:pt x="3360" y="385"/>
                  </a:cubicBezTo>
                  <a:cubicBezTo>
                    <a:pt x="0" y="1902"/>
                    <a:pt x="4666" y="11503"/>
                    <a:pt x="4666" y="11503"/>
                  </a:cubicBezTo>
                  <a:cubicBezTo>
                    <a:pt x="4666" y="11503"/>
                    <a:pt x="1440" y="14057"/>
                    <a:pt x="1440" y="16803"/>
                  </a:cubicBezTo>
                  <a:cubicBezTo>
                    <a:pt x="1440" y="18822"/>
                    <a:pt x="3018" y="19477"/>
                    <a:pt x="5008" y="19477"/>
                  </a:cubicBezTo>
                  <a:cubicBezTo>
                    <a:pt x="8224" y="19477"/>
                    <a:pt x="12518" y="17768"/>
                    <a:pt x="12981" y="17341"/>
                  </a:cubicBezTo>
                  <a:cubicBezTo>
                    <a:pt x="13730" y="16649"/>
                    <a:pt x="16264" y="11561"/>
                    <a:pt x="16264" y="11561"/>
                  </a:cubicBezTo>
                  <a:lnTo>
                    <a:pt x="16264" y="11561"/>
                  </a:lnTo>
                  <a:cubicBezTo>
                    <a:pt x="16264" y="11561"/>
                    <a:pt x="16208" y="11574"/>
                    <a:pt x="16100" y="11574"/>
                  </a:cubicBezTo>
                  <a:cubicBezTo>
                    <a:pt x="15556" y="11574"/>
                    <a:pt x="13706" y="11239"/>
                    <a:pt x="11253" y="7183"/>
                  </a:cubicBezTo>
                  <a:cubicBezTo>
                    <a:pt x="8352" y="2395"/>
                    <a:pt x="6971" y="1"/>
                    <a:pt x="4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5"/>
            <p:cNvSpPr/>
            <p:nvPr/>
          </p:nvSpPr>
          <p:spPr>
            <a:xfrm>
              <a:off x="1352274" y="1923520"/>
              <a:ext cx="501421" cy="450896"/>
            </a:xfrm>
            <a:custGeom>
              <a:avLst/>
              <a:gdLst/>
              <a:ahLst/>
              <a:cxnLst/>
              <a:rect l="l" t="t" r="r" b="b"/>
              <a:pathLst>
                <a:path w="17665" h="15885" extrusionOk="0">
                  <a:moveTo>
                    <a:pt x="4348" y="1"/>
                  </a:moveTo>
                  <a:cubicBezTo>
                    <a:pt x="4278" y="1"/>
                    <a:pt x="4210" y="6"/>
                    <a:pt x="4146" y="17"/>
                  </a:cubicBezTo>
                  <a:cubicBezTo>
                    <a:pt x="1410" y="490"/>
                    <a:pt x="0" y="4413"/>
                    <a:pt x="723" y="4413"/>
                  </a:cubicBezTo>
                  <a:cubicBezTo>
                    <a:pt x="853" y="4413"/>
                    <a:pt x="1051" y="4287"/>
                    <a:pt x="1323" y="3992"/>
                  </a:cubicBezTo>
                  <a:cubicBezTo>
                    <a:pt x="1953" y="3308"/>
                    <a:pt x="2655" y="2896"/>
                    <a:pt x="3398" y="2896"/>
                  </a:cubicBezTo>
                  <a:cubicBezTo>
                    <a:pt x="4761" y="2896"/>
                    <a:pt x="6263" y="4281"/>
                    <a:pt x="7717" y="7910"/>
                  </a:cubicBezTo>
                  <a:cubicBezTo>
                    <a:pt x="10740" y="15485"/>
                    <a:pt x="14102" y="15884"/>
                    <a:pt x="14777" y="15884"/>
                  </a:cubicBezTo>
                  <a:cubicBezTo>
                    <a:pt x="14857" y="15884"/>
                    <a:pt x="14899" y="15879"/>
                    <a:pt x="14899" y="15879"/>
                  </a:cubicBezTo>
                  <a:lnTo>
                    <a:pt x="17664" y="13075"/>
                  </a:lnTo>
                  <a:cubicBezTo>
                    <a:pt x="17664" y="13075"/>
                    <a:pt x="7780" y="1"/>
                    <a:pt x="4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5"/>
            <p:cNvSpPr/>
            <p:nvPr/>
          </p:nvSpPr>
          <p:spPr>
            <a:xfrm>
              <a:off x="1394709" y="2486508"/>
              <a:ext cx="20749" cy="20182"/>
            </a:xfrm>
            <a:custGeom>
              <a:avLst/>
              <a:gdLst/>
              <a:ahLst/>
              <a:cxnLst/>
              <a:rect l="l" t="t" r="r" b="b"/>
              <a:pathLst>
                <a:path w="731" h="711" extrusionOk="0">
                  <a:moveTo>
                    <a:pt x="366" y="0"/>
                  </a:moveTo>
                  <a:cubicBezTo>
                    <a:pt x="174" y="0"/>
                    <a:pt x="1" y="154"/>
                    <a:pt x="1" y="365"/>
                  </a:cubicBezTo>
                  <a:cubicBezTo>
                    <a:pt x="1" y="557"/>
                    <a:pt x="174" y="711"/>
                    <a:pt x="366" y="711"/>
                  </a:cubicBezTo>
                  <a:cubicBezTo>
                    <a:pt x="558" y="711"/>
                    <a:pt x="730" y="557"/>
                    <a:pt x="730" y="365"/>
                  </a:cubicBezTo>
                  <a:cubicBezTo>
                    <a:pt x="730" y="154"/>
                    <a:pt x="558" y="0"/>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5"/>
            <p:cNvSpPr/>
            <p:nvPr/>
          </p:nvSpPr>
          <p:spPr>
            <a:xfrm>
              <a:off x="1439416" y="2493576"/>
              <a:ext cx="31082" cy="31110"/>
            </a:xfrm>
            <a:custGeom>
              <a:avLst/>
              <a:gdLst/>
              <a:ahLst/>
              <a:cxnLst/>
              <a:rect l="l" t="t" r="r" b="b"/>
              <a:pathLst>
                <a:path w="1095" h="1096" extrusionOk="0">
                  <a:moveTo>
                    <a:pt x="538" y="1"/>
                  </a:moveTo>
                  <a:cubicBezTo>
                    <a:pt x="250" y="1"/>
                    <a:pt x="0" y="250"/>
                    <a:pt x="0" y="539"/>
                  </a:cubicBezTo>
                  <a:cubicBezTo>
                    <a:pt x="0" y="846"/>
                    <a:pt x="250" y="1095"/>
                    <a:pt x="538" y="1095"/>
                  </a:cubicBezTo>
                  <a:cubicBezTo>
                    <a:pt x="845" y="1095"/>
                    <a:pt x="1095" y="846"/>
                    <a:pt x="1095" y="539"/>
                  </a:cubicBezTo>
                  <a:cubicBezTo>
                    <a:pt x="1095" y="250"/>
                    <a:pt x="845"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5"/>
            <p:cNvSpPr/>
            <p:nvPr/>
          </p:nvSpPr>
          <p:spPr>
            <a:xfrm>
              <a:off x="1497179" y="2480490"/>
              <a:ext cx="44735" cy="44735"/>
            </a:xfrm>
            <a:custGeom>
              <a:avLst/>
              <a:gdLst/>
              <a:ahLst/>
              <a:cxnLst/>
              <a:rect l="l" t="t" r="r" b="b"/>
              <a:pathLst>
                <a:path w="1576" h="1576" extrusionOk="0">
                  <a:moveTo>
                    <a:pt x="788" y="1"/>
                  </a:moveTo>
                  <a:cubicBezTo>
                    <a:pt x="346" y="1"/>
                    <a:pt x="1" y="347"/>
                    <a:pt x="1" y="788"/>
                  </a:cubicBezTo>
                  <a:cubicBezTo>
                    <a:pt x="1" y="1230"/>
                    <a:pt x="346" y="1576"/>
                    <a:pt x="788" y="1576"/>
                  </a:cubicBezTo>
                  <a:cubicBezTo>
                    <a:pt x="1230" y="1576"/>
                    <a:pt x="1575" y="1230"/>
                    <a:pt x="1575" y="788"/>
                  </a:cubicBezTo>
                  <a:cubicBezTo>
                    <a:pt x="1575" y="347"/>
                    <a:pt x="1230"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5"/>
            <p:cNvSpPr/>
            <p:nvPr/>
          </p:nvSpPr>
          <p:spPr>
            <a:xfrm>
              <a:off x="1576231" y="2477765"/>
              <a:ext cx="26739" cy="26199"/>
            </a:xfrm>
            <a:custGeom>
              <a:avLst/>
              <a:gdLst/>
              <a:ahLst/>
              <a:cxnLst/>
              <a:rect l="l" t="t" r="r" b="b"/>
              <a:pathLst>
                <a:path w="942" h="923" extrusionOk="0">
                  <a:moveTo>
                    <a:pt x="480" y="1"/>
                  </a:moveTo>
                  <a:cubicBezTo>
                    <a:pt x="211" y="1"/>
                    <a:pt x="0" y="212"/>
                    <a:pt x="0" y="462"/>
                  </a:cubicBezTo>
                  <a:cubicBezTo>
                    <a:pt x="0" y="731"/>
                    <a:pt x="211" y="923"/>
                    <a:pt x="480" y="923"/>
                  </a:cubicBezTo>
                  <a:cubicBezTo>
                    <a:pt x="730" y="923"/>
                    <a:pt x="941" y="731"/>
                    <a:pt x="941" y="462"/>
                  </a:cubicBezTo>
                  <a:cubicBezTo>
                    <a:pt x="941" y="212"/>
                    <a:pt x="730" y="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5"/>
            <p:cNvSpPr/>
            <p:nvPr/>
          </p:nvSpPr>
          <p:spPr>
            <a:xfrm>
              <a:off x="1628006" y="2465787"/>
              <a:ext cx="13653" cy="13653"/>
            </a:xfrm>
            <a:custGeom>
              <a:avLst/>
              <a:gdLst/>
              <a:ahLst/>
              <a:cxnLst/>
              <a:rect l="l" t="t" r="r" b="b"/>
              <a:pathLst>
                <a:path w="481" h="481" extrusionOk="0">
                  <a:moveTo>
                    <a:pt x="231" y="1"/>
                  </a:moveTo>
                  <a:cubicBezTo>
                    <a:pt x="96" y="1"/>
                    <a:pt x="0" y="116"/>
                    <a:pt x="0" y="250"/>
                  </a:cubicBezTo>
                  <a:cubicBezTo>
                    <a:pt x="0" y="365"/>
                    <a:pt x="96" y="481"/>
                    <a:pt x="231" y="481"/>
                  </a:cubicBezTo>
                  <a:cubicBezTo>
                    <a:pt x="365" y="481"/>
                    <a:pt x="480" y="365"/>
                    <a:pt x="480" y="250"/>
                  </a:cubicBezTo>
                  <a:cubicBezTo>
                    <a:pt x="480" y="116"/>
                    <a:pt x="365"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5"/>
            <p:cNvSpPr/>
            <p:nvPr/>
          </p:nvSpPr>
          <p:spPr>
            <a:xfrm>
              <a:off x="1761529" y="2068425"/>
              <a:ext cx="329777" cy="495034"/>
            </a:xfrm>
            <a:custGeom>
              <a:avLst/>
              <a:gdLst/>
              <a:ahLst/>
              <a:cxnLst/>
              <a:rect l="l" t="t" r="r" b="b"/>
              <a:pathLst>
                <a:path w="11618" h="17440" extrusionOk="0">
                  <a:moveTo>
                    <a:pt x="7875" y="1"/>
                  </a:moveTo>
                  <a:cubicBezTo>
                    <a:pt x="7868" y="1"/>
                    <a:pt x="7862" y="1"/>
                    <a:pt x="7855" y="1"/>
                  </a:cubicBezTo>
                  <a:cubicBezTo>
                    <a:pt x="6280" y="59"/>
                    <a:pt x="6203" y="2325"/>
                    <a:pt x="5858" y="6587"/>
                  </a:cubicBezTo>
                  <a:cubicBezTo>
                    <a:pt x="5560" y="10256"/>
                    <a:pt x="3898" y="10511"/>
                    <a:pt x="3440" y="10511"/>
                  </a:cubicBezTo>
                  <a:cubicBezTo>
                    <a:pt x="3366" y="10511"/>
                    <a:pt x="3323" y="10505"/>
                    <a:pt x="3323" y="10505"/>
                  </a:cubicBezTo>
                  <a:cubicBezTo>
                    <a:pt x="3323" y="10505"/>
                    <a:pt x="1" y="14249"/>
                    <a:pt x="1057" y="15440"/>
                  </a:cubicBezTo>
                  <a:cubicBezTo>
                    <a:pt x="1864" y="16350"/>
                    <a:pt x="3199" y="17439"/>
                    <a:pt x="5009" y="17439"/>
                  </a:cubicBezTo>
                  <a:cubicBezTo>
                    <a:pt x="5567" y="17439"/>
                    <a:pt x="6171" y="17335"/>
                    <a:pt x="6818" y="17091"/>
                  </a:cubicBezTo>
                  <a:cubicBezTo>
                    <a:pt x="9564" y="16073"/>
                    <a:pt x="7106" y="12502"/>
                    <a:pt x="7106" y="12502"/>
                  </a:cubicBezTo>
                  <a:cubicBezTo>
                    <a:pt x="11618" y="8735"/>
                    <a:pt x="9448" y="1"/>
                    <a:pt x="78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5"/>
            <p:cNvSpPr/>
            <p:nvPr/>
          </p:nvSpPr>
          <p:spPr>
            <a:xfrm>
              <a:off x="1837317" y="1976883"/>
              <a:ext cx="225121" cy="416720"/>
            </a:xfrm>
            <a:custGeom>
              <a:avLst/>
              <a:gdLst/>
              <a:ahLst/>
              <a:cxnLst/>
              <a:rect l="l" t="t" r="r" b="b"/>
              <a:pathLst>
                <a:path w="7931" h="14681" extrusionOk="0">
                  <a:moveTo>
                    <a:pt x="2650" y="0"/>
                  </a:moveTo>
                  <a:lnTo>
                    <a:pt x="653" y="6452"/>
                  </a:lnTo>
                  <a:lnTo>
                    <a:pt x="0" y="14517"/>
                  </a:lnTo>
                  <a:cubicBezTo>
                    <a:pt x="0" y="14517"/>
                    <a:pt x="440" y="14680"/>
                    <a:pt x="1030" y="14680"/>
                  </a:cubicBezTo>
                  <a:cubicBezTo>
                    <a:pt x="1996" y="14680"/>
                    <a:pt x="3367" y="14244"/>
                    <a:pt x="3879" y="11944"/>
                  </a:cubicBezTo>
                  <a:cubicBezTo>
                    <a:pt x="4705" y="8238"/>
                    <a:pt x="3130" y="3764"/>
                    <a:pt x="5530" y="3226"/>
                  </a:cubicBezTo>
                  <a:cubicBezTo>
                    <a:pt x="7931" y="2669"/>
                    <a:pt x="2650" y="0"/>
                    <a:pt x="2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5"/>
            <p:cNvSpPr/>
            <p:nvPr/>
          </p:nvSpPr>
          <p:spPr>
            <a:xfrm>
              <a:off x="1828574" y="2503397"/>
              <a:ext cx="19103" cy="19103"/>
            </a:xfrm>
            <a:custGeom>
              <a:avLst/>
              <a:gdLst/>
              <a:ahLst/>
              <a:cxnLst/>
              <a:rect l="l" t="t" r="r" b="b"/>
              <a:pathLst>
                <a:path w="673" h="673" extrusionOk="0">
                  <a:moveTo>
                    <a:pt x="347" y="0"/>
                  </a:moveTo>
                  <a:cubicBezTo>
                    <a:pt x="154" y="0"/>
                    <a:pt x="1" y="154"/>
                    <a:pt x="1" y="346"/>
                  </a:cubicBezTo>
                  <a:cubicBezTo>
                    <a:pt x="1" y="519"/>
                    <a:pt x="154" y="673"/>
                    <a:pt x="347" y="673"/>
                  </a:cubicBezTo>
                  <a:cubicBezTo>
                    <a:pt x="519" y="673"/>
                    <a:pt x="673" y="519"/>
                    <a:pt x="673" y="346"/>
                  </a:cubicBezTo>
                  <a:cubicBezTo>
                    <a:pt x="673" y="154"/>
                    <a:pt x="519"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5"/>
            <p:cNvSpPr/>
            <p:nvPr/>
          </p:nvSpPr>
          <p:spPr>
            <a:xfrm>
              <a:off x="1862380" y="2519747"/>
              <a:ext cx="26739" cy="27278"/>
            </a:xfrm>
            <a:custGeom>
              <a:avLst/>
              <a:gdLst/>
              <a:ahLst/>
              <a:cxnLst/>
              <a:rect l="l" t="t" r="r" b="b"/>
              <a:pathLst>
                <a:path w="942" h="961" extrusionOk="0">
                  <a:moveTo>
                    <a:pt x="461" y="1"/>
                  </a:moveTo>
                  <a:cubicBezTo>
                    <a:pt x="212" y="1"/>
                    <a:pt x="0" y="212"/>
                    <a:pt x="0" y="481"/>
                  </a:cubicBezTo>
                  <a:cubicBezTo>
                    <a:pt x="0" y="749"/>
                    <a:pt x="212" y="961"/>
                    <a:pt x="461" y="961"/>
                  </a:cubicBezTo>
                  <a:cubicBezTo>
                    <a:pt x="730" y="961"/>
                    <a:pt x="941" y="749"/>
                    <a:pt x="941" y="481"/>
                  </a:cubicBezTo>
                  <a:cubicBezTo>
                    <a:pt x="941" y="212"/>
                    <a:pt x="730" y="1"/>
                    <a:pt x="4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5"/>
            <p:cNvSpPr/>
            <p:nvPr/>
          </p:nvSpPr>
          <p:spPr>
            <a:xfrm>
              <a:off x="1908165" y="2520286"/>
              <a:ext cx="28357" cy="28385"/>
            </a:xfrm>
            <a:custGeom>
              <a:avLst/>
              <a:gdLst/>
              <a:ahLst/>
              <a:cxnLst/>
              <a:rect l="l" t="t" r="r" b="b"/>
              <a:pathLst>
                <a:path w="999" h="1000" extrusionOk="0">
                  <a:moveTo>
                    <a:pt x="500" y="1"/>
                  </a:moveTo>
                  <a:cubicBezTo>
                    <a:pt x="231" y="1"/>
                    <a:pt x="0" y="231"/>
                    <a:pt x="0" y="500"/>
                  </a:cubicBezTo>
                  <a:cubicBezTo>
                    <a:pt x="0" y="788"/>
                    <a:pt x="231" y="999"/>
                    <a:pt x="500" y="999"/>
                  </a:cubicBezTo>
                  <a:cubicBezTo>
                    <a:pt x="788" y="999"/>
                    <a:pt x="999" y="788"/>
                    <a:pt x="999" y="500"/>
                  </a:cubicBezTo>
                  <a:cubicBezTo>
                    <a:pt x="999" y="231"/>
                    <a:pt x="788"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45"/>
            <p:cNvSpPr/>
            <p:nvPr/>
          </p:nvSpPr>
          <p:spPr>
            <a:xfrm>
              <a:off x="1953411" y="2511032"/>
              <a:ext cx="14192" cy="14192"/>
            </a:xfrm>
            <a:custGeom>
              <a:avLst/>
              <a:gdLst/>
              <a:ahLst/>
              <a:cxnLst/>
              <a:rect l="l" t="t" r="r" b="b"/>
              <a:pathLst>
                <a:path w="500" h="500" extrusionOk="0">
                  <a:moveTo>
                    <a:pt x="250" y="0"/>
                  </a:moveTo>
                  <a:cubicBezTo>
                    <a:pt x="115" y="0"/>
                    <a:pt x="0" y="116"/>
                    <a:pt x="0" y="250"/>
                  </a:cubicBezTo>
                  <a:cubicBezTo>
                    <a:pt x="0" y="384"/>
                    <a:pt x="115" y="500"/>
                    <a:pt x="250" y="500"/>
                  </a:cubicBezTo>
                  <a:cubicBezTo>
                    <a:pt x="384" y="500"/>
                    <a:pt x="499" y="384"/>
                    <a:pt x="499" y="250"/>
                  </a:cubicBezTo>
                  <a:cubicBezTo>
                    <a:pt x="499" y="116"/>
                    <a:pt x="38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45"/>
            <p:cNvSpPr/>
            <p:nvPr/>
          </p:nvSpPr>
          <p:spPr>
            <a:xfrm>
              <a:off x="1572939" y="2288437"/>
              <a:ext cx="331423" cy="395971"/>
            </a:xfrm>
            <a:custGeom>
              <a:avLst/>
              <a:gdLst/>
              <a:ahLst/>
              <a:cxnLst/>
              <a:rect l="l" t="t" r="r" b="b"/>
              <a:pathLst>
                <a:path w="11676" h="13950" extrusionOk="0">
                  <a:moveTo>
                    <a:pt x="9047" y="0"/>
                  </a:moveTo>
                  <a:cubicBezTo>
                    <a:pt x="8052" y="0"/>
                    <a:pt x="6221" y="718"/>
                    <a:pt x="3784" y="4751"/>
                  </a:cubicBezTo>
                  <a:cubicBezTo>
                    <a:pt x="1" y="10991"/>
                    <a:pt x="903" y="13872"/>
                    <a:pt x="2075" y="13949"/>
                  </a:cubicBezTo>
                  <a:cubicBezTo>
                    <a:pt x="2082" y="13949"/>
                    <a:pt x="2089" y="13949"/>
                    <a:pt x="2096" y="13949"/>
                  </a:cubicBezTo>
                  <a:cubicBezTo>
                    <a:pt x="3285" y="13949"/>
                    <a:pt x="8115" y="9184"/>
                    <a:pt x="9890" y="5557"/>
                  </a:cubicBezTo>
                  <a:cubicBezTo>
                    <a:pt x="11676" y="1928"/>
                    <a:pt x="10946" y="411"/>
                    <a:pt x="9890" y="219"/>
                  </a:cubicBezTo>
                  <a:cubicBezTo>
                    <a:pt x="9890" y="219"/>
                    <a:pt x="9596" y="0"/>
                    <a:pt x="90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5" name="Google Shape;4315;p45"/>
          <p:cNvGrpSpPr/>
          <p:nvPr/>
        </p:nvGrpSpPr>
        <p:grpSpPr>
          <a:xfrm>
            <a:off x="1589857" y="715224"/>
            <a:ext cx="500130" cy="456556"/>
            <a:chOff x="7132879" y="2876092"/>
            <a:chExt cx="652145" cy="595404"/>
          </a:xfrm>
        </p:grpSpPr>
        <p:sp>
          <p:nvSpPr>
            <p:cNvPr id="4316" name="Google Shape;4316;p45"/>
            <p:cNvSpPr/>
            <p:nvPr/>
          </p:nvSpPr>
          <p:spPr>
            <a:xfrm>
              <a:off x="7132879" y="2876092"/>
              <a:ext cx="652145" cy="595404"/>
            </a:xfrm>
            <a:custGeom>
              <a:avLst/>
              <a:gdLst/>
              <a:ahLst/>
              <a:cxnLst/>
              <a:rect l="l" t="t" r="r" b="b"/>
              <a:pathLst>
                <a:path w="22975" h="20976" extrusionOk="0">
                  <a:moveTo>
                    <a:pt x="8902" y="1"/>
                  </a:moveTo>
                  <a:cubicBezTo>
                    <a:pt x="8790" y="1"/>
                    <a:pt x="8673" y="8"/>
                    <a:pt x="8553" y="24"/>
                  </a:cubicBezTo>
                  <a:cubicBezTo>
                    <a:pt x="2831" y="773"/>
                    <a:pt x="8745" y="10470"/>
                    <a:pt x="8745" y="10470"/>
                  </a:cubicBezTo>
                  <a:cubicBezTo>
                    <a:pt x="8745" y="10470"/>
                    <a:pt x="6771" y="10074"/>
                    <a:pt x="4739" y="10074"/>
                  </a:cubicBezTo>
                  <a:cubicBezTo>
                    <a:pt x="2408" y="10074"/>
                    <a:pt x="1" y="10595"/>
                    <a:pt x="411" y="12832"/>
                  </a:cubicBezTo>
                  <a:cubicBezTo>
                    <a:pt x="684" y="14325"/>
                    <a:pt x="1886" y="14806"/>
                    <a:pt x="3322" y="14806"/>
                  </a:cubicBezTo>
                  <a:cubicBezTo>
                    <a:pt x="5933" y="14806"/>
                    <a:pt x="9321" y="13216"/>
                    <a:pt x="9321" y="13216"/>
                  </a:cubicBezTo>
                  <a:lnTo>
                    <a:pt x="9321" y="13216"/>
                  </a:lnTo>
                  <a:cubicBezTo>
                    <a:pt x="9321" y="13216"/>
                    <a:pt x="2543" y="20263"/>
                    <a:pt x="7958" y="20935"/>
                  </a:cubicBezTo>
                  <a:cubicBezTo>
                    <a:pt x="8176" y="20962"/>
                    <a:pt x="8384" y="20975"/>
                    <a:pt x="8581" y="20975"/>
                  </a:cubicBezTo>
                  <a:cubicBezTo>
                    <a:pt x="13292" y="20975"/>
                    <a:pt x="12125" y="13581"/>
                    <a:pt x="12125" y="13581"/>
                  </a:cubicBezTo>
                  <a:lnTo>
                    <a:pt x="12125" y="13581"/>
                  </a:lnTo>
                  <a:cubicBezTo>
                    <a:pt x="12125" y="13581"/>
                    <a:pt x="16178" y="18870"/>
                    <a:pt x="18733" y="18870"/>
                  </a:cubicBezTo>
                  <a:cubicBezTo>
                    <a:pt x="19363" y="18870"/>
                    <a:pt x="19902" y="18549"/>
                    <a:pt x="20266" y="17748"/>
                  </a:cubicBezTo>
                  <a:cubicBezTo>
                    <a:pt x="22129" y="13677"/>
                    <a:pt x="13776" y="11449"/>
                    <a:pt x="13776" y="11449"/>
                  </a:cubicBezTo>
                  <a:cubicBezTo>
                    <a:pt x="13776" y="11449"/>
                    <a:pt x="22974" y="8838"/>
                    <a:pt x="19479" y="5631"/>
                  </a:cubicBezTo>
                  <a:cubicBezTo>
                    <a:pt x="18808" y="5016"/>
                    <a:pt x="18130" y="4768"/>
                    <a:pt x="17471" y="4768"/>
                  </a:cubicBezTo>
                  <a:cubicBezTo>
                    <a:pt x="14718" y="4768"/>
                    <a:pt x="12317" y="9107"/>
                    <a:pt x="12317" y="9107"/>
                  </a:cubicBezTo>
                  <a:cubicBezTo>
                    <a:pt x="12317" y="9107"/>
                    <a:pt x="12806" y="1"/>
                    <a:pt x="8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5"/>
            <p:cNvSpPr/>
            <p:nvPr/>
          </p:nvSpPr>
          <p:spPr>
            <a:xfrm>
              <a:off x="7179771" y="2937460"/>
              <a:ext cx="512576" cy="487257"/>
            </a:xfrm>
            <a:custGeom>
              <a:avLst/>
              <a:gdLst/>
              <a:ahLst/>
              <a:cxnLst/>
              <a:rect l="l" t="t" r="r" b="b"/>
              <a:pathLst>
                <a:path w="18058" h="17166" extrusionOk="0">
                  <a:moveTo>
                    <a:pt x="6929" y="1"/>
                  </a:moveTo>
                  <a:cubicBezTo>
                    <a:pt x="6863" y="1"/>
                    <a:pt x="6796" y="11"/>
                    <a:pt x="6728" y="32"/>
                  </a:cubicBezTo>
                  <a:cubicBezTo>
                    <a:pt x="4616" y="685"/>
                    <a:pt x="9109" y="9518"/>
                    <a:pt x="9109" y="9518"/>
                  </a:cubicBezTo>
                  <a:cubicBezTo>
                    <a:pt x="9109" y="9518"/>
                    <a:pt x="6816" y="9323"/>
                    <a:pt x="4577" y="9323"/>
                  </a:cubicBezTo>
                  <a:cubicBezTo>
                    <a:pt x="2259" y="9323"/>
                    <a:pt x="0" y="9532"/>
                    <a:pt x="411" y="10382"/>
                  </a:cubicBezTo>
                  <a:cubicBezTo>
                    <a:pt x="675" y="10930"/>
                    <a:pt x="1671" y="11115"/>
                    <a:pt x="2889" y="11115"/>
                  </a:cubicBezTo>
                  <a:cubicBezTo>
                    <a:pt x="5380" y="11115"/>
                    <a:pt x="8802" y="10344"/>
                    <a:pt x="8802" y="10343"/>
                  </a:cubicBezTo>
                  <a:lnTo>
                    <a:pt x="8802" y="10343"/>
                  </a:lnTo>
                  <a:cubicBezTo>
                    <a:pt x="8802" y="10344"/>
                    <a:pt x="4712" y="16949"/>
                    <a:pt x="6939" y="17160"/>
                  </a:cubicBezTo>
                  <a:cubicBezTo>
                    <a:pt x="6973" y="17163"/>
                    <a:pt x="7006" y="17165"/>
                    <a:pt x="7039" y="17165"/>
                  </a:cubicBezTo>
                  <a:cubicBezTo>
                    <a:pt x="9188" y="17165"/>
                    <a:pt x="9877" y="10439"/>
                    <a:pt x="9877" y="10439"/>
                  </a:cubicBezTo>
                  <a:cubicBezTo>
                    <a:pt x="9877" y="10439"/>
                    <a:pt x="15177" y="14654"/>
                    <a:pt x="16980" y="14654"/>
                  </a:cubicBezTo>
                  <a:cubicBezTo>
                    <a:pt x="17296" y="14654"/>
                    <a:pt x="17504" y="14525"/>
                    <a:pt x="17558" y="14222"/>
                  </a:cubicBezTo>
                  <a:cubicBezTo>
                    <a:pt x="17904" y="12206"/>
                    <a:pt x="10377" y="9518"/>
                    <a:pt x="10377" y="9518"/>
                  </a:cubicBezTo>
                  <a:cubicBezTo>
                    <a:pt x="10377" y="9518"/>
                    <a:pt x="18058" y="4736"/>
                    <a:pt x="15926" y="4103"/>
                  </a:cubicBezTo>
                  <a:cubicBezTo>
                    <a:pt x="15817" y="4070"/>
                    <a:pt x="15702" y="4054"/>
                    <a:pt x="15584" y="4054"/>
                  </a:cubicBezTo>
                  <a:cubicBezTo>
                    <a:pt x="13417" y="4054"/>
                    <a:pt x="9877" y="9268"/>
                    <a:pt x="9877" y="9268"/>
                  </a:cubicBezTo>
                  <a:cubicBezTo>
                    <a:pt x="9877" y="9268"/>
                    <a:pt x="8924" y="1"/>
                    <a:pt x="6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5"/>
            <p:cNvSpPr/>
            <p:nvPr/>
          </p:nvSpPr>
          <p:spPr>
            <a:xfrm>
              <a:off x="7397455" y="3147396"/>
              <a:ext cx="117202" cy="120579"/>
            </a:xfrm>
            <a:custGeom>
              <a:avLst/>
              <a:gdLst/>
              <a:ahLst/>
              <a:cxnLst/>
              <a:rect l="l" t="t" r="r" b="b"/>
              <a:pathLst>
                <a:path w="4129" h="4248" extrusionOk="0">
                  <a:moveTo>
                    <a:pt x="2073" y="1"/>
                  </a:moveTo>
                  <a:cubicBezTo>
                    <a:pt x="1095" y="1"/>
                    <a:pt x="136" y="716"/>
                    <a:pt x="19" y="1815"/>
                  </a:cubicBezTo>
                  <a:cubicBezTo>
                    <a:pt x="0" y="1911"/>
                    <a:pt x="0" y="2026"/>
                    <a:pt x="0" y="2141"/>
                  </a:cubicBezTo>
                  <a:cubicBezTo>
                    <a:pt x="0" y="3378"/>
                    <a:pt x="1124" y="4247"/>
                    <a:pt x="2158" y="4247"/>
                  </a:cubicBezTo>
                  <a:cubicBezTo>
                    <a:pt x="2746" y="4247"/>
                    <a:pt x="3304" y="3966"/>
                    <a:pt x="3610" y="3312"/>
                  </a:cubicBezTo>
                  <a:cubicBezTo>
                    <a:pt x="4129" y="2179"/>
                    <a:pt x="4052" y="1142"/>
                    <a:pt x="3418" y="547"/>
                  </a:cubicBezTo>
                  <a:cubicBezTo>
                    <a:pt x="3029" y="170"/>
                    <a:pt x="2548" y="1"/>
                    <a:pt x="20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9" name="Google Shape;4319;p45"/>
          <p:cNvGrpSpPr/>
          <p:nvPr/>
        </p:nvGrpSpPr>
        <p:grpSpPr>
          <a:xfrm>
            <a:off x="1338222" y="1974164"/>
            <a:ext cx="357886" cy="333874"/>
            <a:chOff x="7144801" y="3627187"/>
            <a:chExt cx="670198" cy="625350"/>
          </a:xfrm>
        </p:grpSpPr>
        <p:sp>
          <p:nvSpPr>
            <p:cNvPr id="4320" name="Google Shape;4320;p45"/>
            <p:cNvSpPr/>
            <p:nvPr/>
          </p:nvSpPr>
          <p:spPr>
            <a:xfrm>
              <a:off x="7144801" y="3627187"/>
              <a:ext cx="670198" cy="625350"/>
            </a:xfrm>
            <a:custGeom>
              <a:avLst/>
              <a:gdLst/>
              <a:ahLst/>
              <a:cxnLst/>
              <a:rect l="l" t="t" r="r" b="b"/>
              <a:pathLst>
                <a:path w="23611" h="22031" extrusionOk="0">
                  <a:moveTo>
                    <a:pt x="14536" y="0"/>
                  </a:moveTo>
                  <a:cubicBezTo>
                    <a:pt x="10422" y="0"/>
                    <a:pt x="9919" y="6591"/>
                    <a:pt x="9919" y="6591"/>
                  </a:cubicBezTo>
                  <a:cubicBezTo>
                    <a:pt x="9919" y="6591"/>
                    <a:pt x="8215" y="137"/>
                    <a:pt x="5484" y="137"/>
                  </a:cubicBezTo>
                  <a:cubicBezTo>
                    <a:pt x="5065" y="137"/>
                    <a:pt x="4623" y="289"/>
                    <a:pt x="4158" y="638"/>
                  </a:cubicBezTo>
                  <a:cubicBezTo>
                    <a:pt x="663" y="3288"/>
                    <a:pt x="6251" y="10066"/>
                    <a:pt x="6251" y="10066"/>
                  </a:cubicBezTo>
                  <a:cubicBezTo>
                    <a:pt x="6251" y="10066"/>
                    <a:pt x="3825" y="9134"/>
                    <a:pt x="2002" y="9134"/>
                  </a:cubicBezTo>
                  <a:cubicBezTo>
                    <a:pt x="889" y="9134"/>
                    <a:pt x="1" y="9482"/>
                    <a:pt x="30" y="10604"/>
                  </a:cubicBezTo>
                  <a:cubicBezTo>
                    <a:pt x="106" y="13561"/>
                    <a:pt x="5253" y="14214"/>
                    <a:pt x="5253" y="14214"/>
                  </a:cubicBezTo>
                  <a:cubicBezTo>
                    <a:pt x="3774" y="14464"/>
                    <a:pt x="1278" y="20013"/>
                    <a:pt x="4312" y="20628"/>
                  </a:cubicBezTo>
                  <a:cubicBezTo>
                    <a:pt x="4530" y="20673"/>
                    <a:pt x="4742" y="20694"/>
                    <a:pt x="4947" y="20694"/>
                  </a:cubicBezTo>
                  <a:cubicBezTo>
                    <a:pt x="7593" y="20694"/>
                    <a:pt x="9131" y="17172"/>
                    <a:pt x="9132" y="17171"/>
                  </a:cubicBezTo>
                  <a:lnTo>
                    <a:pt x="9132" y="17171"/>
                  </a:lnTo>
                  <a:cubicBezTo>
                    <a:pt x="9132" y="17172"/>
                    <a:pt x="8825" y="21953"/>
                    <a:pt x="11858" y="22030"/>
                  </a:cubicBezTo>
                  <a:cubicBezTo>
                    <a:pt x="11885" y="22030"/>
                    <a:pt x="11911" y="22030"/>
                    <a:pt x="11936" y="22030"/>
                  </a:cubicBezTo>
                  <a:cubicBezTo>
                    <a:pt x="14875" y="22030"/>
                    <a:pt x="13875" y="17709"/>
                    <a:pt x="13875" y="17709"/>
                  </a:cubicBezTo>
                  <a:lnTo>
                    <a:pt x="13875" y="17709"/>
                  </a:lnTo>
                  <a:cubicBezTo>
                    <a:pt x="13875" y="17709"/>
                    <a:pt x="17080" y="20285"/>
                    <a:pt x="19251" y="20285"/>
                  </a:cubicBezTo>
                  <a:cubicBezTo>
                    <a:pt x="20068" y="20285"/>
                    <a:pt x="20738" y="19921"/>
                    <a:pt x="21037" y="18919"/>
                  </a:cubicBezTo>
                  <a:cubicBezTo>
                    <a:pt x="22132" y="15270"/>
                    <a:pt x="16909" y="12774"/>
                    <a:pt x="16909" y="12774"/>
                  </a:cubicBezTo>
                  <a:cubicBezTo>
                    <a:pt x="16909" y="12774"/>
                    <a:pt x="23610" y="11929"/>
                    <a:pt x="21882" y="8454"/>
                  </a:cubicBezTo>
                  <a:cubicBezTo>
                    <a:pt x="21312" y="7295"/>
                    <a:pt x="20354" y="6909"/>
                    <a:pt x="19330" y="6909"/>
                  </a:cubicBezTo>
                  <a:cubicBezTo>
                    <a:pt x="17282" y="6909"/>
                    <a:pt x="14969" y="8454"/>
                    <a:pt x="14969" y="8454"/>
                  </a:cubicBezTo>
                  <a:cubicBezTo>
                    <a:pt x="14969" y="8454"/>
                    <a:pt x="19482" y="485"/>
                    <a:pt x="14969" y="24"/>
                  </a:cubicBezTo>
                  <a:cubicBezTo>
                    <a:pt x="14820" y="8"/>
                    <a:pt x="14676" y="0"/>
                    <a:pt x="14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5"/>
            <p:cNvSpPr/>
            <p:nvPr/>
          </p:nvSpPr>
          <p:spPr>
            <a:xfrm>
              <a:off x="7251528" y="3768459"/>
              <a:ext cx="439201" cy="423220"/>
            </a:xfrm>
            <a:custGeom>
              <a:avLst/>
              <a:gdLst/>
              <a:ahLst/>
              <a:cxnLst/>
              <a:rect l="l" t="t" r="r" b="b"/>
              <a:pathLst>
                <a:path w="15473" h="14910" extrusionOk="0">
                  <a:moveTo>
                    <a:pt x="8521" y="1"/>
                  </a:moveTo>
                  <a:cubicBezTo>
                    <a:pt x="6370" y="1"/>
                    <a:pt x="7081" y="6030"/>
                    <a:pt x="7081" y="6030"/>
                  </a:cubicBezTo>
                  <a:cubicBezTo>
                    <a:pt x="7081" y="6030"/>
                    <a:pt x="4240" y="763"/>
                    <a:pt x="3382" y="763"/>
                  </a:cubicBezTo>
                  <a:cubicBezTo>
                    <a:pt x="3211" y="763"/>
                    <a:pt x="3119" y="974"/>
                    <a:pt x="3144" y="1479"/>
                  </a:cubicBezTo>
                  <a:cubicBezTo>
                    <a:pt x="3279" y="4513"/>
                    <a:pt x="5832" y="6664"/>
                    <a:pt x="5832" y="6664"/>
                  </a:cubicBezTo>
                  <a:cubicBezTo>
                    <a:pt x="5832" y="6664"/>
                    <a:pt x="3352" y="6065"/>
                    <a:pt x="1667" y="6065"/>
                  </a:cubicBezTo>
                  <a:cubicBezTo>
                    <a:pt x="704" y="6065"/>
                    <a:pt x="0" y="6261"/>
                    <a:pt x="168" y="6875"/>
                  </a:cubicBezTo>
                  <a:cubicBezTo>
                    <a:pt x="648" y="8546"/>
                    <a:pt x="5352" y="8623"/>
                    <a:pt x="5352" y="8623"/>
                  </a:cubicBezTo>
                  <a:cubicBezTo>
                    <a:pt x="5352" y="8623"/>
                    <a:pt x="379" y="13135"/>
                    <a:pt x="1723" y="13596"/>
                  </a:cubicBezTo>
                  <a:cubicBezTo>
                    <a:pt x="1792" y="13621"/>
                    <a:pt x="1866" y="13632"/>
                    <a:pt x="1945" y="13632"/>
                  </a:cubicBezTo>
                  <a:cubicBezTo>
                    <a:pt x="3415" y="13632"/>
                    <a:pt x="6562" y="9622"/>
                    <a:pt x="6562" y="9621"/>
                  </a:cubicBezTo>
                  <a:lnTo>
                    <a:pt x="6562" y="9621"/>
                  </a:lnTo>
                  <a:cubicBezTo>
                    <a:pt x="6562" y="9622"/>
                    <a:pt x="6505" y="14422"/>
                    <a:pt x="8252" y="14883"/>
                  </a:cubicBezTo>
                  <a:cubicBezTo>
                    <a:pt x="8318" y="14901"/>
                    <a:pt x="8381" y="14910"/>
                    <a:pt x="8441" y="14910"/>
                  </a:cubicBezTo>
                  <a:cubicBezTo>
                    <a:pt x="9949" y="14910"/>
                    <a:pt x="9327" y="9295"/>
                    <a:pt x="9327" y="9295"/>
                  </a:cubicBezTo>
                  <a:lnTo>
                    <a:pt x="9327" y="9295"/>
                  </a:lnTo>
                  <a:cubicBezTo>
                    <a:pt x="9328" y="9295"/>
                    <a:pt x="13083" y="11815"/>
                    <a:pt x="14594" y="11815"/>
                  </a:cubicBezTo>
                  <a:cubicBezTo>
                    <a:pt x="14929" y="11815"/>
                    <a:pt x="15154" y="11691"/>
                    <a:pt x="15203" y="11388"/>
                  </a:cubicBezTo>
                  <a:cubicBezTo>
                    <a:pt x="15472" y="9698"/>
                    <a:pt x="8790" y="7202"/>
                    <a:pt x="8790" y="7202"/>
                  </a:cubicBezTo>
                  <a:cubicBezTo>
                    <a:pt x="8790" y="7202"/>
                    <a:pt x="15395" y="6606"/>
                    <a:pt x="14512" y="4571"/>
                  </a:cubicBezTo>
                  <a:cubicBezTo>
                    <a:pt x="14285" y="4040"/>
                    <a:pt x="13758" y="3845"/>
                    <a:pt x="13105" y="3845"/>
                  </a:cubicBezTo>
                  <a:cubicBezTo>
                    <a:pt x="11278" y="3845"/>
                    <a:pt x="8463" y="5378"/>
                    <a:pt x="8463" y="5378"/>
                  </a:cubicBezTo>
                  <a:cubicBezTo>
                    <a:pt x="8463" y="5378"/>
                    <a:pt x="10671" y="1"/>
                    <a:pt x="8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5"/>
            <p:cNvSpPr/>
            <p:nvPr/>
          </p:nvSpPr>
          <p:spPr>
            <a:xfrm>
              <a:off x="7368560" y="3882908"/>
              <a:ext cx="180302" cy="179564"/>
            </a:xfrm>
            <a:custGeom>
              <a:avLst/>
              <a:gdLst/>
              <a:ahLst/>
              <a:cxnLst/>
              <a:rect l="l" t="t" r="r" b="b"/>
              <a:pathLst>
                <a:path w="6352" h="6326" extrusionOk="0">
                  <a:moveTo>
                    <a:pt x="4026" y="1"/>
                  </a:moveTo>
                  <a:cubicBezTo>
                    <a:pt x="3499" y="1"/>
                    <a:pt x="2914" y="198"/>
                    <a:pt x="2382" y="443"/>
                  </a:cubicBezTo>
                  <a:cubicBezTo>
                    <a:pt x="1153" y="1019"/>
                    <a:pt x="250" y="2171"/>
                    <a:pt x="116" y="3554"/>
                  </a:cubicBezTo>
                  <a:cubicBezTo>
                    <a:pt x="0" y="4687"/>
                    <a:pt x="384" y="5916"/>
                    <a:pt x="2362" y="6261"/>
                  </a:cubicBezTo>
                  <a:cubicBezTo>
                    <a:pt x="2613" y="6305"/>
                    <a:pt x="2849" y="6325"/>
                    <a:pt x="3069" y="6325"/>
                  </a:cubicBezTo>
                  <a:cubicBezTo>
                    <a:pt x="6352" y="6325"/>
                    <a:pt x="6279" y="1758"/>
                    <a:pt x="5127" y="462"/>
                  </a:cubicBezTo>
                  <a:cubicBezTo>
                    <a:pt x="4836" y="128"/>
                    <a:pt x="4450" y="1"/>
                    <a:pt x="4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330;p29"/>
          <p:cNvSpPr/>
          <p:nvPr/>
        </p:nvSpPr>
        <p:spPr>
          <a:xfrm rot="-272599">
            <a:off x="2143282" y="1013901"/>
            <a:ext cx="4703781" cy="3328163"/>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6" name="Google Shape;2333;p29"/>
          <p:cNvSpPr txBox="1">
            <a:spLocks noGrp="1"/>
          </p:cNvSpPr>
          <p:nvPr>
            <p:ph type="title"/>
          </p:nvPr>
        </p:nvSpPr>
        <p:spPr>
          <a:xfrm>
            <a:off x="2497900" y="2559994"/>
            <a:ext cx="3968100" cy="6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600" dirty="0"/>
              <a:t>Matriz analitica</a:t>
            </a:r>
            <a:endParaRPr sz="5600" dirty="0"/>
          </a:p>
        </p:txBody>
      </p:sp>
      <p:sp>
        <p:nvSpPr>
          <p:cNvPr id="97" name="Google Shape;2334;p29"/>
          <p:cNvSpPr txBox="1">
            <a:spLocks/>
          </p:cNvSpPr>
          <p:nvPr/>
        </p:nvSpPr>
        <p:spPr>
          <a:xfrm>
            <a:off x="3965650" y="1122450"/>
            <a:ext cx="1032600" cy="656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300" b="1" dirty="0">
                <a:solidFill>
                  <a:schemeClr val="accent1"/>
                </a:solidFill>
                <a:latin typeface="Jua" panose="020B0604020202020204" charset="-127"/>
                <a:ea typeface="Jua" panose="020B0604020202020204" charset="-127"/>
              </a:rPr>
              <a:t>02</a:t>
            </a:r>
          </a:p>
        </p:txBody>
      </p:sp>
      <p:sp>
        <p:nvSpPr>
          <p:cNvPr id="100" name="Google Shape;2331;p29"/>
          <p:cNvSpPr/>
          <p:nvPr/>
        </p:nvSpPr>
        <p:spPr>
          <a:xfrm rot="-535295">
            <a:off x="1764682" y="968501"/>
            <a:ext cx="1088284" cy="94043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01" name="Google Shape;2332;p29"/>
          <p:cNvSpPr/>
          <p:nvPr/>
        </p:nvSpPr>
        <p:spPr>
          <a:xfrm rot="4430286">
            <a:off x="5860303" y="645089"/>
            <a:ext cx="1088253" cy="940366"/>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Tree>
    <p:extLst>
      <p:ext uri="{BB962C8B-B14F-4D97-AF65-F5344CB8AC3E}">
        <p14:creationId xmlns:p14="http://schemas.microsoft.com/office/powerpoint/2010/main" val="220675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2165" name="Google Shape;2165;p28">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8">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4" name="Tabla 9">
            <a:extLst>
              <a:ext uri="{FF2B5EF4-FFF2-40B4-BE49-F238E27FC236}">
                <a16:creationId xmlns:a16="http://schemas.microsoft.com/office/drawing/2014/main" id="{0A4C1A25-2836-4C2B-911D-81EDB6ECFAF1}"/>
              </a:ext>
            </a:extLst>
          </p:cNvPr>
          <p:cNvGraphicFramePr>
            <a:graphicFrameLocks noGrp="1"/>
          </p:cNvGraphicFramePr>
          <p:nvPr>
            <p:extLst>
              <p:ext uri="{D42A27DB-BD31-4B8C-83A1-F6EECF244321}">
                <p14:modId xmlns:p14="http://schemas.microsoft.com/office/powerpoint/2010/main" val="2884147809"/>
              </p:ext>
            </p:extLst>
          </p:nvPr>
        </p:nvGraphicFramePr>
        <p:xfrm>
          <a:off x="664130" y="288591"/>
          <a:ext cx="7569495" cy="4617720"/>
        </p:xfrm>
        <a:graphic>
          <a:graphicData uri="http://schemas.openxmlformats.org/drawingml/2006/table">
            <a:tbl>
              <a:tblPr firstRow="1" bandRow="1">
                <a:tableStyleId>{46F890A9-2807-4EBB-B81D-B2AA78EC7F39}</a:tableStyleId>
              </a:tblPr>
              <a:tblGrid>
                <a:gridCol w="1513899">
                  <a:extLst>
                    <a:ext uri="{9D8B030D-6E8A-4147-A177-3AD203B41FA5}">
                      <a16:colId xmlns:a16="http://schemas.microsoft.com/office/drawing/2014/main" val="982142868"/>
                    </a:ext>
                  </a:extLst>
                </a:gridCol>
                <a:gridCol w="1513899">
                  <a:extLst>
                    <a:ext uri="{9D8B030D-6E8A-4147-A177-3AD203B41FA5}">
                      <a16:colId xmlns:a16="http://schemas.microsoft.com/office/drawing/2014/main" val="3067703191"/>
                    </a:ext>
                  </a:extLst>
                </a:gridCol>
                <a:gridCol w="1513899">
                  <a:extLst>
                    <a:ext uri="{9D8B030D-6E8A-4147-A177-3AD203B41FA5}">
                      <a16:colId xmlns:a16="http://schemas.microsoft.com/office/drawing/2014/main" val="1154449023"/>
                    </a:ext>
                  </a:extLst>
                </a:gridCol>
                <a:gridCol w="1513899">
                  <a:extLst>
                    <a:ext uri="{9D8B030D-6E8A-4147-A177-3AD203B41FA5}">
                      <a16:colId xmlns:a16="http://schemas.microsoft.com/office/drawing/2014/main" val="1171677209"/>
                    </a:ext>
                  </a:extLst>
                </a:gridCol>
                <a:gridCol w="1513899">
                  <a:extLst>
                    <a:ext uri="{9D8B030D-6E8A-4147-A177-3AD203B41FA5}">
                      <a16:colId xmlns:a16="http://schemas.microsoft.com/office/drawing/2014/main" val="4017606070"/>
                    </a:ext>
                  </a:extLst>
                </a:gridCol>
              </a:tblGrid>
              <a:tr h="370840">
                <a:tc>
                  <a:txBody>
                    <a:bodyPr/>
                    <a:lstStyle/>
                    <a:p>
                      <a:pPr algn="ctr"/>
                      <a:r>
                        <a:rPr lang="es-MX" sz="1000" dirty="0"/>
                        <a:t>Referente empírico:</a:t>
                      </a:r>
                    </a:p>
                    <a:p>
                      <a:pPr algn="ctr"/>
                      <a:r>
                        <a:rPr lang="es-MX" sz="1000" dirty="0"/>
                        <a:t>(hechos)</a:t>
                      </a:r>
                      <a:endParaRPr lang="es-MX" sz="1000" b="0" dirty="0">
                        <a:solidFill>
                          <a:schemeClr val="accent2">
                            <a:lumMod val="40000"/>
                            <a:lumOff val="60000"/>
                          </a:schemeClr>
                        </a:solidFill>
                        <a:latin typeface="Jua" panose="020B0604020202020204" charset="-127"/>
                        <a:ea typeface="Jua" panose="020B0604020202020204" charset="-127"/>
                      </a:endParaRPr>
                    </a:p>
                  </a:txBody>
                  <a:tcPr/>
                </a:tc>
                <a:tc>
                  <a:txBody>
                    <a:bodyPr/>
                    <a:lstStyle/>
                    <a:p>
                      <a:pPr algn="ctr"/>
                      <a:r>
                        <a:rPr lang="es-MX" sz="1000" dirty="0"/>
                        <a:t>Análisis especulativo</a:t>
                      </a:r>
                    </a:p>
                    <a:p>
                      <a:pPr algn="ctr"/>
                      <a:r>
                        <a:rPr lang="es-MX" sz="1000" dirty="0"/>
                        <a:t>¿Qué pasa aquí?</a:t>
                      </a:r>
                      <a:endParaRPr lang="es-MX" sz="1000" b="0" dirty="0">
                        <a:solidFill>
                          <a:schemeClr val="accent2">
                            <a:lumMod val="40000"/>
                            <a:lumOff val="60000"/>
                          </a:schemeClr>
                        </a:solidFill>
                        <a:latin typeface="Jua" panose="020B0604020202020204" charset="-127"/>
                        <a:ea typeface="Jua" panose="020B0604020202020204" charset="-127"/>
                      </a:endParaRPr>
                    </a:p>
                  </a:txBody>
                  <a:tcPr/>
                </a:tc>
                <a:tc>
                  <a:txBody>
                    <a:bodyPr/>
                    <a:lstStyle/>
                    <a:p>
                      <a:pPr algn="ctr"/>
                      <a:r>
                        <a:rPr lang="es-MX" sz="1000" dirty="0"/>
                        <a:t>Primera pregunta para reflexionar:</a:t>
                      </a:r>
                    </a:p>
                    <a:p>
                      <a:pPr algn="ctr"/>
                      <a:r>
                        <a:rPr lang="es-MX" sz="1000" dirty="0"/>
                        <a:t>¿Qué logros tuvo el alumno al abordar las actividades?</a:t>
                      </a:r>
                      <a:endParaRPr lang="es-MX" sz="1000" b="0" dirty="0">
                        <a:solidFill>
                          <a:schemeClr val="accent2">
                            <a:lumMod val="40000"/>
                            <a:lumOff val="60000"/>
                          </a:schemeClr>
                        </a:solidFill>
                        <a:latin typeface="Jua" panose="020B0604020202020204" charset="-127"/>
                        <a:ea typeface="Jua" panose="020B0604020202020204" charset="-127"/>
                      </a:endParaRPr>
                    </a:p>
                  </a:txBody>
                  <a:tcPr/>
                </a:tc>
                <a:tc>
                  <a:txBody>
                    <a:bodyPr/>
                    <a:lstStyle/>
                    <a:p>
                      <a:pPr algn="ctr"/>
                      <a:r>
                        <a:rPr lang="es-MX" sz="1000" dirty="0"/>
                        <a:t>Segunda pregunta a reflexionar: </a:t>
                      </a:r>
                    </a:p>
                    <a:p>
                      <a:pPr algn="ctr"/>
                      <a:r>
                        <a:rPr lang="es-MX" sz="1000" dirty="0"/>
                        <a:t>¿Qué dificultades tuvo el alumno al abordar las actividades?</a:t>
                      </a:r>
                      <a:endParaRPr lang="es-MX" sz="1000" b="0" dirty="0">
                        <a:solidFill>
                          <a:schemeClr val="accent2">
                            <a:lumMod val="40000"/>
                            <a:lumOff val="60000"/>
                          </a:schemeClr>
                        </a:solidFill>
                        <a:latin typeface="Jua" panose="020B0604020202020204" charset="-127"/>
                        <a:ea typeface="Jua" panose="020B0604020202020204" charset="-127"/>
                      </a:endParaRPr>
                    </a:p>
                  </a:txBody>
                  <a:tcPr/>
                </a:tc>
                <a:tc>
                  <a:txBody>
                    <a:bodyPr/>
                    <a:lstStyle/>
                    <a:p>
                      <a:pPr algn="ctr"/>
                      <a:r>
                        <a:rPr lang="es-MX" sz="1000" dirty="0"/>
                        <a:t>Referentes teóricos que expliquen logros y dificultades identificados</a:t>
                      </a:r>
                      <a:endParaRPr lang="es-MX" sz="1000" b="0" dirty="0">
                        <a:solidFill>
                          <a:schemeClr val="accent2">
                            <a:lumMod val="40000"/>
                            <a:lumOff val="60000"/>
                          </a:schemeClr>
                        </a:solidFill>
                        <a:latin typeface="Jua" panose="020B0604020202020204" charset="-127"/>
                        <a:ea typeface="Jua" panose="020B0604020202020204" charset="-127"/>
                      </a:endParaRPr>
                    </a:p>
                  </a:txBody>
                  <a:tcPr/>
                </a:tc>
                <a:extLst>
                  <a:ext uri="{0D108BD9-81ED-4DB2-BD59-A6C34878D82A}">
                    <a16:rowId xmlns:a16="http://schemas.microsoft.com/office/drawing/2014/main" val="414782292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200" dirty="0">
                          <a:solidFill>
                            <a:schemeClr val="tx1"/>
                          </a:solidFill>
                          <a:latin typeface="Quicksand" panose="020B0604020202020204" charset="0"/>
                          <a:cs typeface="Arial" panose="020B0604020202020204" pitchFamily="34" charset="0"/>
                        </a:rPr>
                        <a:t>Aplica medidas convencionales con ayuda de instrumentos de medición para poder aplicarlo en la vida diaria. </a:t>
                      </a:r>
                    </a:p>
                    <a:p>
                      <a:endParaRPr lang="es-MX" sz="1000" dirty="0">
                        <a:solidFill>
                          <a:schemeClr val="tx1"/>
                        </a:solidFill>
                        <a:latin typeface="Quicksand" panose="020B0604020202020204" charset="0"/>
                      </a:endParaRPr>
                    </a:p>
                  </a:txBody>
                  <a:tcPr/>
                </a:tc>
                <a:tc>
                  <a:txBody>
                    <a:bodyPr/>
                    <a:lstStyle/>
                    <a:p>
                      <a:pPr algn="l"/>
                      <a:r>
                        <a:rPr lang="es-MX" sz="1100" dirty="0">
                          <a:solidFill>
                            <a:schemeClr val="tx1"/>
                          </a:solidFill>
                          <a:latin typeface="Quicksand" panose="020B0604020202020204" charset="0"/>
                        </a:rPr>
                        <a:t>El alumno debía medir mediante cucharadas algunos materiales (bicarbonato, sal y aceite) y llenar hasta la mitad de agua un vaso para la realización de 3 experimentos distintos.</a:t>
                      </a:r>
                    </a:p>
                  </a:txBody>
                  <a:tcPr/>
                </a:tc>
                <a:tc>
                  <a:txBody>
                    <a:bodyPr/>
                    <a:lstStyle/>
                    <a:p>
                      <a:r>
                        <a:rPr lang="es-MX" sz="1100" dirty="0">
                          <a:solidFill>
                            <a:schemeClr val="tx1"/>
                          </a:solidFill>
                          <a:latin typeface="Quicksand" panose="020B0604020202020204" charset="0"/>
                        </a:rPr>
                        <a:t>El alumno logro medir y contar de manera correcta , las medidas (cucharadas) indicadas por la educadora para la realización de los experimentos </a:t>
                      </a:r>
                    </a:p>
                  </a:txBody>
                  <a:tcPr/>
                </a:tc>
                <a:tc>
                  <a:txBody>
                    <a:bodyPr/>
                    <a:lstStyle/>
                    <a:p>
                      <a:pPr marL="0" indent="0">
                        <a:buFont typeface="Arial" panose="020B0604020202020204" pitchFamily="34" charset="0"/>
                        <a:buNone/>
                      </a:pPr>
                      <a:r>
                        <a:rPr lang="es-MX" sz="1100" dirty="0">
                          <a:solidFill>
                            <a:schemeClr val="tx1"/>
                          </a:solidFill>
                          <a:latin typeface="Quicksand" panose="020B0604020202020204" charset="0"/>
                        </a:rPr>
                        <a:t>En cuanto a las medidas los alumnos no presentaron ningún problema lograron seguir las indicaciones de la educadora en todo momento, por lo cual los 3 experimentos salieron bien.</a:t>
                      </a:r>
                    </a:p>
                  </a:txBody>
                  <a:tcPr/>
                </a:tc>
                <a:tc>
                  <a:txBody>
                    <a:bodyPr/>
                    <a:lstStyle/>
                    <a:p>
                      <a:r>
                        <a:rPr lang="es-MX" sz="1050" b="0" i="0" dirty="0">
                          <a:solidFill>
                            <a:schemeClr val="tx1"/>
                          </a:solidFill>
                          <a:effectLst/>
                          <a:latin typeface="Quicksand" panose="020B0604020202020204" charset="0"/>
                        </a:rPr>
                        <a:t>El medir es un acto complejo, pues implica, determinar el número de veces que una unidad, tomada como medida, está incluida en el objeto a medir. </a:t>
                      </a:r>
                    </a:p>
                    <a:p>
                      <a:r>
                        <a:rPr lang="es-MX" sz="1050" b="0" i="0" dirty="0">
                          <a:solidFill>
                            <a:schemeClr val="tx1"/>
                          </a:solidFill>
                          <a:effectLst/>
                          <a:latin typeface="Quicksand" panose="020B0604020202020204" charset="0"/>
                        </a:rPr>
                        <a:t>Los trabajos de </a:t>
                      </a:r>
                      <a:r>
                        <a:rPr lang="es-MX" sz="1050" b="1" i="0" dirty="0">
                          <a:solidFill>
                            <a:schemeClr val="tx1"/>
                          </a:solidFill>
                          <a:effectLst/>
                          <a:latin typeface="Quicksand" panose="020B0604020202020204" charset="0"/>
                        </a:rPr>
                        <a:t>Piaget</a:t>
                      </a:r>
                      <a:r>
                        <a:rPr lang="es-MX" sz="1050" b="0" i="0" dirty="0">
                          <a:solidFill>
                            <a:schemeClr val="tx1"/>
                          </a:solidFill>
                          <a:effectLst/>
                          <a:latin typeface="Quicksand" panose="020B0604020202020204" charset="0"/>
                        </a:rPr>
                        <a:t> son una gran contribución para comprender el proceso de desarrollo de las nociones de medida en el niño. Estos estudios consideran que los principios de conservación y de transitividad están ligados a la noción de medida. </a:t>
                      </a:r>
                      <a:endParaRPr lang="es-MX" sz="1050" b="0" dirty="0">
                        <a:solidFill>
                          <a:schemeClr val="tx1"/>
                        </a:solidFill>
                        <a:latin typeface="Quicksand" panose="020B0604020202020204" charset="0"/>
                      </a:endParaRPr>
                    </a:p>
                  </a:txBody>
                  <a:tcPr/>
                </a:tc>
                <a:extLst>
                  <a:ext uri="{0D108BD9-81ED-4DB2-BD59-A6C34878D82A}">
                    <a16:rowId xmlns:a16="http://schemas.microsoft.com/office/drawing/2014/main" val="13647637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2165" name="Google Shape;2165;p28">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8">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4" name="Tabla 9">
            <a:extLst>
              <a:ext uri="{FF2B5EF4-FFF2-40B4-BE49-F238E27FC236}">
                <a16:creationId xmlns:a16="http://schemas.microsoft.com/office/drawing/2014/main" id="{0A4C1A25-2836-4C2B-911D-81EDB6ECFAF1}"/>
              </a:ext>
            </a:extLst>
          </p:cNvPr>
          <p:cNvGraphicFramePr>
            <a:graphicFrameLocks noGrp="1"/>
          </p:cNvGraphicFramePr>
          <p:nvPr>
            <p:extLst>
              <p:ext uri="{D42A27DB-BD31-4B8C-83A1-F6EECF244321}">
                <p14:modId xmlns:p14="http://schemas.microsoft.com/office/powerpoint/2010/main" val="3394398006"/>
              </p:ext>
            </p:extLst>
          </p:nvPr>
        </p:nvGraphicFramePr>
        <p:xfrm>
          <a:off x="664130" y="288590"/>
          <a:ext cx="6415096" cy="3567646"/>
        </p:xfrm>
        <a:graphic>
          <a:graphicData uri="http://schemas.openxmlformats.org/drawingml/2006/table">
            <a:tbl>
              <a:tblPr firstRow="1" bandRow="1">
                <a:tableStyleId>{46F890A9-2807-4EBB-B81D-B2AA78EC7F39}</a:tableStyleId>
              </a:tblPr>
              <a:tblGrid>
                <a:gridCol w="6415096">
                  <a:extLst>
                    <a:ext uri="{9D8B030D-6E8A-4147-A177-3AD203B41FA5}">
                      <a16:colId xmlns:a16="http://schemas.microsoft.com/office/drawing/2014/main" val="4017606070"/>
                    </a:ext>
                  </a:extLst>
                </a:gridCol>
              </a:tblGrid>
              <a:tr h="507823">
                <a:tc>
                  <a:txBody>
                    <a:bodyPr/>
                    <a:lstStyle/>
                    <a:p>
                      <a:pPr algn="ctr"/>
                      <a:r>
                        <a:rPr lang="es-MX" sz="1400" dirty="0">
                          <a:latin typeface="Quicksand" panose="020B0604020202020204" charset="0"/>
                        </a:rPr>
                        <a:t>Referentes teóricos que expliquen logros y dificultades identificados</a:t>
                      </a:r>
                      <a:endParaRPr lang="es-MX" sz="1400" b="0" dirty="0">
                        <a:solidFill>
                          <a:schemeClr val="accent2">
                            <a:lumMod val="40000"/>
                            <a:lumOff val="60000"/>
                          </a:schemeClr>
                        </a:solidFill>
                        <a:latin typeface="Quicksand" panose="020B0604020202020204" charset="0"/>
                        <a:ea typeface="Jua" panose="020B0604020202020204" charset="-127"/>
                      </a:endParaRPr>
                    </a:p>
                  </a:txBody>
                  <a:tcPr/>
                </a:tc>
                <a:extLst>
                  <a:ext uri="{0D108BD9-81ED-4DB2-BD59-A6C34878D82A}">
                    <a16:rowId xmlns:a16="http://schemas.microsoft.com/office/drawing/2014/main" val="4147822925"/>
                  </a:ext>
                </a:extLst>
              </a:tr>
              <a:tr h="3059823">
                <a:tc>
                  <a:txBody>
                    <a:bodyPr/>
                    <a:lstStyle/>
                    <a:p>
                      <a:r>
                        <a:rPr lang="es-MX" sz="1200" b="0" i="0" dirty="0">
                          <a:solidFill>
                            <a:schemeClr val="tx1"/>
                          </a:solidFill>
                          <a:effectLst/>
                          <a:latin typeface="Quicksand" panose="020B0604020202020204" charset="0"/>
                        </a:rPr>
                        <a:t>La conservación implica la invariancia de ciertos aspectos de una situación, es decir, comprender que en una situación hay aspectos centrales que permanecen constantes, estables, mientras que otros varían. La construcción de la noción de medida es un proceso continuo que requiere un desarrollo, un tránsito desde las mediciones perceptivas, basadas en impresiones.</a:t>
                      </a:r>
                    </a:p>
                    <a:p>
                      <a:r>
                        <a:rPr lang="es-MX" sz="1200" b="0" i="0" dirty="0">
                          <a:solidFill>
                            <a:schemeClr val="tx1"/>
                          </a:solidFill>
                          <a:effectLst/>
                          <a:latin typeface="Quicksand" panose="020B0604020202020204" charset="0"/>
                        </a:rPr>
                        <a:t>A </a:t>
                      </a:r>
                      <a:r>
                        <a:rPr lang="es-MX" sz="1200" b="0" i="0" u="none" strike="noStrike" cap="none" dirty="0">
                          <a:solidFill>
                            <a:schemeClr val="tx1"/>
                          </a:solidFill>
                          <a:effectLst/>
                          <a:latin typeface="Quicksand" panose="020B0604020202020204" charset="0"/>
                          <a:ea typeface="+mn-ea"/>
                          <a:cs typeface="+mn-cs"/>
                          <a:sym typeface="Arial"/>
                        </a:rPr>
                        <a:t> fin de favorecer en el niño la construcción de la noción de medida, es importante proponer situaciones didácticas que permitan la exploración, la experimentación, la observación y la estimación.</a:t>
                      </a:r>
                    </a:p>
                    <a:p>
                      <a:r>
                        <a:rPr lang="es-MX" sz="1200" b="0" i="0" u="none" strike="noStrike" cap="none" dirty="0">
                          <a:solidFill>
                            <a:schemeClr val="dk1"/>
                          </a:solidFill>
                          <a:effectLst/>
                          <a:latin typeface="Quicksand" panose="020B0604020202020204" charset="0"/>
                          <a:ea typeface="+mn-ea"/>
                          <a:cs typeface="+mn-cs"/>
                          <a:sym typeface="Arial"/>
                        </a:rPr>
                        <a:t>Es necesario abordar las magnitudes: longitud, peso, capacidad, tiempo, desde su uso social y a partir de la utilización de unidades no convencionales. </a:t>
                      </a:r>
                    </a:p>
                    <a:p>
                      <a:pPr algn="ctr"/>
                      <a:r>
                        <a:rPr lang="es-MX" sz="1600" b="1" dirty="0">
                          <a:solidFill>
                            <a:schemeClr val="tx1"/>
                          </a:solidFill>
                          <a:latin typeface="Quicksand" panose="020B0604020202020204" charset="0"/>
                        </a:rPr>
                        <a:t>PIAGET.</a:t>
                      </a:r>
                    </a:p>
                  </a:txBody>
                  <a:tcPr/>
                </a:tc>
                <a:extLst>
                  <a:ext uri="{0D108BD9-81ED-4DB2-BD59-A6C34878D82A}">
                    <a16:rowId xmlns:a16="http://schemas.microsoft.com/office/drawing/2014/main" val="136476378"/>
                  </a:ext>
                </a:extLst>
              </a:tr>
            </a:tbl>
          </a:graphicData>
        </a:graphic>
      </p:graphicFrame>
    </p:spTree>
    <p:extLst>
      <p:ext uri="{BB962C8B-B14F-4D97-AF65-F5344CB8AC3E}">
        <p14:creationId xmlns:p14="http://schemas.microsoft.com/office/powerpoint/2010/main" val="3411220864"/>
      </p:ext>
    </p:extLst>
  </p:cSld>
  <p:clrMapOvr>
    <a:masterClrMapping/>
  </p:clrMapOvr>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D0C2F0"/>
      </a:lt2>
      <a:accent1>
        <a:srgbClr val="DBB6FD"/>
      </a:accent1>
      <a:accent2>
        <a:srgbClr val="FF72A5"/>
      </a:accent2>
      <a:accent3>
        <a:srgbClr val="9069C7"/>
      </a:accent3>
      <a:accent4>
        <a:srgbClr val="96A9EC"/>
      </a:accent4>
      <a:accent5>
        <a:srgbClr val="717EE0"/>
      </a:accent5>
      <a:accent6>
        <a:srgbClr val="FAB5D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1516</Words>
  <Application>Microsoft Office PowerPoint</Application>
  <PresentationFormat>Presentación en pantalla (16:9)</PresentationFormat>
  <Paragraphs>147</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Nature Activities Binder by Slidesgo</vt:lpstr>
      <vt:lpstr>Presentación de PowerPoint</vt:lpstr>
      <vt:lpstr>Secuencia didáctica</vt:lpstr>
      <vt:lpstr>Presentación de PowerPoint</vt:lpstr>
      <vt:lpstr>Presentación de PowerPoint</vt:lpstr>
      <vt:lpstr>Presentación de PowerPoint</vt:lpstr>
      <vt:lpstr>Presentación de PowerPoint</vt:lpstr>
      <vt:lpstr>Matriz analitica</vt:lpstr>
      <vt:lpstr>Presentación de PowerPoint</vt:lpstr>
      <vt:lpstr>Presentación de PowerPoint</vt:lpstr>
      <vt:lpstr>Conclusión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Ariana Saucedo</dc:creator>
  <cp:lastModifiedBy>Victoria Berenice Monrreal Camacho</cp:lastModifiedBy>
  <cp:revision>19</cp:revision>
  <dcterms:modified xsi:type="dcterms:W3CDTF">2021-06-07T01:27:29Z</dcterms:modified>
</cp:coreProperties>
</file>