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 lvl="0">
      <a:defRPr lang="es-E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B0E8"/>
    <a:srgbClr val="CC99FF"/>
    <a:srgbClr val="CC66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B2EF640-F5BC-4050-BF17-1DEF6B3DA29D}">
  <a:tblStyle styleId="{8B2EF640-F5BC-4050-BF17-1DEF6B3DA29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55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C2171E-0D35-4AC0-95BE-BB5F92425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0C10B6C-4DEF-4E2D-9CF3-EA6A1097B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ECE22CA-F278-4911-ACD5-EB288C717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A120825-E6A9-4E7F-8F10-5F2C951EB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AEE7D3C-6E22-4527-9BC1-0737267E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043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7CA857-B72B-4366-AE6D-400358E6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1C582A1-9258-4477-88CC-A1102FFAB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C3749CA-BC99-41D3-BBA6-1D35F573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4435993-CAB6-4991-9466-88E65D5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8E11BB7-A34B-4DF1-A877-A5E6EE6B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55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39B6714-39E1-4419-BB59-CD6920F51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0BEE9EE-B28A-49EC-9E87-C9D3FCE59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8C6975-246A-4A92-94D2-5BF0E638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0EC0795-76AF-4AB4-ABFD-184A915A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D016296-C642-4D86-B039-17B6C894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03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2C9FBF1-16AB-4D7C-98FE-011CDABF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EC6BB64-DDD6-4B68-A266-3A3C5BEEE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39027D4-A353-4499-A12B-E2FAB54D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C578653-B387-4137-BDCE-B86973BB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8969FB4-F6FD-408C-B7B4-97CE3DA4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26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8A422F-E268-44E1-97C2-F8877ACBF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2529686-B4E7-4096-B2AC-5739C31A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81D9207-B741-4D74-9AE0-F95608A30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44B9B92-74FA-4412-B612-034CD381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DFA548A-3A29-44C3-85AE-46C0CDD1C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73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BDE8DE-AD02-44ED-9242-42F509C2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937E856-F3F6-4E3C-936F-5300030331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BF59466-3AA0-4C3F-8840-9360BB7AB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8298D3F-3EBD-4D76-AAF1-754B7680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D2AA1FB-FDDA-4D55-A63D-A7F15291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EE7B24E-7E53-4ADF-A3F4-DE7946743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015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434E52-3849-44EE-B6D6-966B9E7C9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2E97F9E-6EAA-4421-A6A9-A60A8ADE7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2C346CE-1E33-44A7-83BB-3F69D9EEB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C9D3E3C1-D757-4FFF-8BBC-A7B69B0A5F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A811A877-EAFE-4F0D-9746-DAC65FE12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8809DC7-C9EE-4D99-A8F5-6FA9BC8E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E9F25ED-2416-4A58-A2EA-DF4B7DC5E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B0FF149-DC10-44A5-BD6A-2EDA9ABF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845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7508499-8505-418A-A75E-E4645206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F75F5C5F-E104-425E-A093-F03ACEB5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B791F93-0FE9-41E3-A1D9-65014AB9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723511F-8C34-4308-BDF5-17E3CE95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1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51C5C51-5EE8-4929-A3F0-095210305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18D6AF49-64F7-4A44-B724-E032805B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351CC94-946B-4E9B-9BD8-A8D6EA6F0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44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D23685-C5A9-4D4F-A06E-211299446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5B11684-5708-4877-9A83-F09264846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032F18AB-899B-4BBF-8042-80B54BDA6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48615C3D-29A9-42F6-B69E-81F9E2B1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AAB6553-5127-4C27-BFF8-901D9785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15CF166-939F-42E2-A3E0-75381129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95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8045F6-1B10-42FE-AA1F-5EFA8C840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070E1162-1AEB-491E-9918-5B34A1CF5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C4E9C02-1414-419F-AE48-83FE88033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101DF52-D5AA-488E-A979-D4694E0EB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D96FB63-27B0-4CD5-B290-BE73A47F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699411B-A7FF-4679-B93B-487686ADD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11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7B0E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4E47B77-B340-47F8-8D4E-57D0B7B3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AC2BAFC-3FF3-4455-887A-B7915912D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F3DB28F-37D2-438A-B46F-65C462487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93826-5882-4575-9477-FAFB614CB0CB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2A0214C-9FE7-4024-BCAD-0D9819714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AF1454A-7005-4495-AB12-EA80F12D8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0D0A-2B0D-4263-B257-C36AD964D9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04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633834" y="174690"/>
            <a:ext cx="10924329" cy="650861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479346" y="4744317"/>
            <a:ext cx="110788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/>
              <a:t>Unidad III </a:t>
            </a:r>
            <a:r>
              <a:rPr lang="es-MX" sz="2000" dirty="0"/>
              <a:t>LAS MAGNITUDES Y MEDIDAS, SU ENSEÑANZA Y APRENDIZAJE EN EL PLAN Y PROGRAMA DE ESTUDIOS DE EDUCACIÓN PREESCOLAR.</a:t>
            </a:r>
          </a:p>
          <a:p>
            <a:pPr algn="ctr"/>
            <a:r>
              <a:rPr lang="es-MX" sz="2000" b="1" dirty="0"/>
              <a:t>Competencia:</a:t>
            </a:r>
            <a:r>
              <a:rPr lang="es-MX" sz="2000" dirty="0"/>
              <a:t>	</a:t>
            </a:r>
          </a:p>
          <a:p>
            <a:pPr algn="ctr"/>
            <a:r>
              <a:rPr lang="es-MX" sz="2000" dirty="0"/>
              <a:t>Aplica el plan y programas de estudio para alcanzar los propósitos educativos y contribuir al pleno desenvolvimiento de las capacidades de sus alumnos.</a:t>
            </a:r>
          </a:p>
          <a:p>
            <a:pPr algn="ctr"/>
            <a:r>
              <a:rPr lang="es-MX" sz="2000" dirty="0"/>
              <a:t>Saltillo, Coahuila.      3 junio2021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33834" y="2959213"/>
            <a:ext cx="104091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Nombre de las estudiantes normalistas: </a:t>
            </a:r>
            <a:r>
              <a:rPr lang="es-MX" altLang="es-E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Melissa Martínez </a:t>
            </a:r>
            <a:r>
              <a:rPr lang="es-MX" altLang="es-ES" dirty="0" err="1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Aldaco</a:t>
            </a:r>
            <a:r>
              <a:rPr lang="es-MX" altLang="es-E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Alondra Huerta Palacios, Ángela </a:t>
            </a:r>
            <a:r>
              <a:rPr lang="es-MX" altLang="es-ES" dirty="0" err="1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Martiñon</a:t>
            </a:r>
            <a:r>
              <a:rPr lang="es-MX" altLang="es-E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altLang="es-ES" dirty="0" err="1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Tomatsu</a:t>
            </a:r>
            <a:r>
              <a:rPr lang="es-MX" altLang="es-E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Grado: 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Segundo semestre </a:t>
            </a:r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Sección: 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A”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Britannic Bold" panose="020B0903060703020204" pitchFamily="34" charset="0"/>
            </a:endParaRP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Britannic Bold" panose="020B0903060703020204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Número de Lista: 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·12 ·11 y ·14</a:t>
            </a:r>
            <a:endParaRPr lang="es-ES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Britannic Bold" panose="020B0903060703020204" pitchFamily="34" charset="0"/>
            </a:endParaRPr>
          </a:p>
          <a:p>
            <a:pPr algn="ctr"/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Curso: 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Britannic Bold" panose="020B0903060703020204" pitchFamily="34" charset="0"/>
              </a:rPr>
              <a:t>Forma, espacio y medida</a:t>
            </a:r>
          </a:p>
          <a:p>
            <a:pPr algn="ctr"/>
            <a:r>
              <a:rPr lang="es-ES" sz="1600" dirty="0">
                <a:solidFill>
                  <a:srgbClr val="000000"/>
                </a:solidFill>
                <a:latin typeface="Gill Sans Ultra Bold" panose="020B0A02020104020203" pitchFamily="34" charset="0"/>
                <a:ea typeface="Calibri" panose="020F0502020204030204" pitchFamily="34" charset="0"/>
                <a:cs typeface="Lucida Sans Unicode" panose="020B0602030504020204" pitchFamily="34" charset="0"/>
              </a:rPr>
              <a:t>Nombre del Profesor(a) Titular del curso: </a:t>
            </a:r>
            <a:r>
              <a:rPr lang="es-ES" dirty="0" err="1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Britannic Bold" panose="020B0903060703020204" pitchFamily="34" charset="0"/>
              </a:rPr>
              <a:t>Rocio</a:t>
            </a:r>
            <a:r>
              <a:rPr lang="es-E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Britannic Bold" panose="020B0903060703020204" pitchFamily="34" charset="0"/>
              </a:rPr>
              <a:t> Blanco Gómez</a:t>
            </a:r>
            <a:endParaRPr lang="es-ES" dirty="0">
              <a:solidFill>
                <a:srgbClr val="000000"/>
              </a:solidFill>
              <a:latin typeface="Britannic Bold" panose="020B0903060703020204" pitchFamily="34" charset="0"/>
              <a:ea typeface="Calibri" panose="020F0502020204030204" pitchFamily="34" charset="0"/>
              <a:cs typeface="Britannic Bold" panose="020B0903060703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70754" y="2127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>
                <a:solidFill>
                  <a:srgbClr val="000000"/>
                </a:solidFill>
                <a:latin typeface="Gill Sans Ultra Bold" panose="020B0A02020104020203" pitchFamily="34" charset="0"/>
                <a:ea typeface="Gadugi" panose="020B0502040204020203" pitchFamily="34" charset="0"/>
                <a:cs typeface="Lucida Sans Unicode" panose="020B0602030504020204" pitchFamily="34" charset="0"/>
              </a:rPr>
              <a:t>MATRIZ ANALITICA</a:t>
            </a:r>
          </a:p>
          <a:p>
            <a:pPr algn="ctr"/>
            <a:r>
              <a:rPr lang="es-ES" dirty="0">
                <a:solidFill>
                  <a:srgbClr val="000000"/>
                </a:solidFill>
                <a:latin typeface="Gill Sans Ultra Bold" panose="020B0A02020104020203" pitchFamily="34" charset="0"/>
                <a:ea typeface="Gadugi" panose="020B0502040204020203" pitchFamily="34" charset="0"/>
                <a:cs typeface="Lucida Sans Unicode" panose="020B0602030504020204" pitchFamily="34" charset="0"/>
              </a:rPr>
              <a:t>ESCUELA NORMAL DE EDUCACIÓN PREESCOLAR DEL ESTADO DE COAHUILA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397" y="1601498"/>
            <a:ext cx="4718713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385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046922" y="159026"/>
            <a:ext cx="9793356" cy="6698974"/>
          </a:xfrm>
          <a:prstGeom prst="roundRect">
            <a:avLst/>
          </a:prstGeom>
          <a:solidFill>
            <a:srgbClr val="E7B0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EVIDENCIA</a:t>
            </a:r>
          </a:p>
          <a:p>
            <a:pPr algn="ctr"/>
            <a:endParaRPr lang="es-MX" sz="3200" dirty="0">
              <a:solidFill>
                <a:schemeClr val="tx1"/>
              </a:solidFill>
            </a:endParaRPr>
          </a:p>
          <a:p>
            <a:pPr algn="ctr"/>
            <a:endParaRPr lang="es-MX" sz="3200" dirty="0" smtClean="0">
              <a:solidFill>
                <a:schemeClr val="tx1"/>
              </a:solidFill>
            </a:endParaRPr>
          </a:p>
          <a:p>
            <a:pPr algn="ctr"/>
            <a:r>
              <a:rPr lang="es-MX" sz="3200" dirty="0" smtClean="0"/>
              <a:t> </a:t>
            </a:r>
          </a:p>
          <a:p>
            <a:pPr algn="ctr"/>
            <a:endParaRPr lang="es-MX" sz="3200" dirty="0"/>
          </a:p>
          <a:p>
            <a:pPr algn="ctr"/>
            <a:endParaRPr lang="es-MX" sz="3200" dirty="0" smtClean="0"/>
          </a:p>
          <a:p>
            <a:pPr algn="ctr"/>
            <a:endParaRPr lang="es-MX" sz="3200" dirty="0"/>
          </a:p>
          <a:p>
            <a:pPr algn="ctr"/>
            <a:endParaRPr lang="es-MX" sz="3200" dirty="0" smtClean="0"/>
          </a:p>
          <a:p>
            <a:pPr algn="ctr"/>
            <a:endParaRPr lang="es-MX" sz="3200" dirty="0"/>
          </a:p>
          <a:p>
            <a:pPr algn="ctr"/>
            <a:endParaRPr lang="es-MX" sz="3200" dirty="0" smtClean="0"/>
          </a:p>
          <a:p>
            <a:pPr algn="ctr"/>
            <a:endParaRPr lang="es-MX" sz="3200" dirty="0"/>
          </a:p>
          <a:p>
            <a:pPr algn="ctr"/>
            <a:endParaRPr lang="es-MX" sz="3200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3" t="16424" r="8985" b="24446"/>
          <a:stretch/>
        </p:blipFill>
        <p:spPr>
          <a:xfrm>
            <a:off x="2445026" y="1064418"/>
            <a:ext cx="6997148" cy="405516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12" l="2111" r="97000">
                        <a14:foregroundMark x1="21889" y1="10488" x2="21444" y2="81951"/>
                        <a14:foregroundMark x1="50000" y1="14390" x2="51222" y2="78293"/>
                        <a14:foregroundMark x1="26222" y1="13415" x2="27778" y2="20244"/>
                        <a14:foregroundMark x1="44778" y1="95854" x2="46444" y2="95122"/>
                        <a14:foregroundMark x1="29444" y1="96829" x2="31778" y2="96829"/>
                        <a14:foregroundMark x1="85222" y1="91463" x2="87111" y2="93902"/>
                        <a14:foregroundMark x1="11000" y1="54878" x2="11000" y2="54878"/>
                        <a14:foregroundMark x1="14333" y1="50732" x2="14333" y2="50732"/>
                        <a14:foregroundMark x1="9333" y1="57561" x2="9333" y2="57561"/>
                        <a14:foregroundMark x1="10222" y1="59024" x2="10222" y2="59024"/>
                        <a14:foregroundMark x1="31111" y1="53171" x2="31111" y2="53171"/>
                        <a14:foregroundMark x1="33444" y1="66341" x2="33444" y2="66341"/>
                        <a14:foregroundMark x1="34556" y1="65366" x2="34556" y2="65366"/>
                        <a14:foregroundMark x1="35333" y1="63902" x2="35333" y2="63902"/>
                        <a14:foregroundMark x1="42778" y1="59268" x2="42778" y2="59268"/>
                        <a14:foregroundMark x1="38556" y1="61707" x2="38556" y2="61707"/>
                        <a14:foregroundMark x1="38556" y1="64390" x2="38556" y2="64390"/>
                        <a14:foregroundMark x1="39667" y1="64634" x2="39667" y2="64634"/>
                        <a14:foregroundMark x1="61111" y1="57317" x2="61111" y2="57317"/>
                        <a14:foregroundMark x1="62667" y1="64390" x2="62667" y2="64390"/>
                        <a14:foregroundMark x1="57889" y1="53171" x2="57889" y2="53171"/>
                        <a14:foregroundMark x1="63889" y1="62683" x2="63889" y2="62683"/>
                        <a14:foregroundMark x1="64111" y1="60244" x2="64111" y2="60244"/>
                        <a14:foregroundMark x1="33000" y1="60244" x2="33000" y2="60244"/>
                        <a14:foregroundMark x1="68444" y1="57561" x2="68444" y2="57561"/>
                        <a14:foregroundMark x1="68889" y1="59024" x2="68889" y2="59024"/>
                        <a14:foregroundMark x1="67444" y1="55122" x2="67444" y2="55122"/>
                        <a14:foregroundMark x1="91000" y1="51707" x2="91000" y2="51707"/>
                        <a14:foregroundMark x1="91111" y1="49756" x2="91111" y2="49756"/>
                        <a14:foregroundMark x1="90222" y1="54878" x2="90222" y2="54878"/>
                        <a14:foregroundMark x1="88667" y1="49512" x2="88667" y2="49512"/>
                        <a14:foregroundMark x1="86667" y1="46341" x2="86667" y2="46341"/>
                        <a14:foregroundMark x1="89778" y1="50488" x2="89778" y2="50488"/>
                        <a14:foregroundMark x1="76778" y1="86829" x2="76778" y2="86829"/>
                        <a14:foregroundMark x1="83222" y1="82927" x2="83222" y2="829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80812" y="5239992"/>
            <a:ext cx="6989693" cy="1618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48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" y="0"/>
            <a:ext cx="12192000" cy="6966857"/>
          </a:xfrm>
          <a:prstGeom prst="roundRect">
            <a:avLst/>
          </a:prstGeom>
          <a:solidFill>
            <a:srgbClr val="E7B0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29F4F8-1590-43AF-BC92-1A7C2260060C}"/>
              </a:ext>
            </a:extLst>
          </p:cNvPr>
          <p:cNvSpPr txBox="1">
            <a:spLocks/>
          </p:cNvSpPr>
          <p:nvPr/>
        </p:nvSpPr>
        <p:spPr>
          <a:xfrm>
            <a:off x="4719430" y="0"/>
            <a:ext cx="2753139" cy="6287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000" dirty="0">
                <a:latin typeface="Gill Sans Ultra Bold" panose="020B0A02020104020203" pitchFamily="34" charset="0"/>
                <a:cs typeface="Lucida Sans Unicode" panose="020B0602030504020204" pitchFamily="34" charset="0"/>
              </a:rPr>
              <a:t>Matriz:</a:t>
            </a: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xmlns="" id="{D85C2ED3-1CD2-44EF-91EC-6AB07B628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04738"/>
              </p:ext>
            </p:extLst>
          </p:nvPr>
        </p:nvGraphicFramePr>
        <p:xfrm>
          <a:off x="175364" y="339455"/>
          <a:ext cx="11813436" cy="6065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59063">
                  <a:extLst>
                    <a:ext uri="{9D8B030D-6E8A-4147-A177-3AD203B41FA5}">
                      <a16:colId xmlns:a16="http://schemas.microsoft.com/office/drawing/2014/main" xmlns="" val="2437011999"/>
                    </a:ext>
                  </a:extLst>
                </a:gridCol>
                <a:gridCol w="2436272">
                  <a:extLst>
                    <a:ext uri="{9D8B030D-6E8A-4147-A177-3AD203B41FA5}">
                      <a16:colId xmlns:a16="http://schemas.microsoft.com/office/drawing/2014/main" xmlns="" val="627448694"/>
                    </a:ext>
                  </a:extLst>
                </a:gridCol>
                <a:gridCol w="2347668">
                  <a:extLst>
                    <a:ext uri="{9D8B030D-6E8A-4147-A177-3AD203B41FA5}">
                      <a16:colId xmlns:a16="http://schemas.microsoft.com/office/drawing/2014/main" xmlns="" val="545054373"/>
                    </a:ext>
                  </a:extLst>
                </a:gridCol>
                <a:gridCol w="2347668">
                  <a:extLst>
                    <a:ext uri="{9D8B030D-6E8A-4147-A177-3AD203B41FA5}">
                      <a16:colId xmlns:a16="http://schemas.microsoft.com/office/drawing/2014/main" xmlns="" val="2804080231"/>
                    </a:ext>
                  </a:extLst>
                </a:gridCol>
                <a:gridCol w="2422765">
                  <a:extLst>
                    <a:ext uri="{9D8B030D-6E8A-4147-A177-3AD203B41FA5}">
                      <a16:colId xmlns:a16="http://schemas.microsoft.com/office/drawing/2014/main" xmlns="" val="3884607065"/>
                    </a:ext>
                  </a:extLst>
                </a:gridCol>
              </a:tblGrid>
              <a:tr h="200348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Referente empírico:</a:t>
                      </a:r>
                    </a:p>
                    <a:p>
                      <a:pPr algn="ctr"/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Hechos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Lucida Sans Unicode" panose="020B0602030504020204" pitchFamily="34" charset="0"/>
                        </a:rPr>
                        <a:t>Análisis especulativo ¿Qué pasa aquí?</a:t>
                      </a:r>
                    </a:p>
                    <a:p>
                      <a:pPr algn="ctr"/>
                      <a:endParaRPr lang="es-E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Lucida Sans Unicode" panose="020B0602030504020204" pitchFamily="34" charset="0"/>
                        </a:rPr>
                        <a:t>Primera pregunta para reflexionar: ¿Qué logros tuvo el alumno al abordar las actividades?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Lucida Sans Unicode" panose="020B0602030504020204" pitchFamily="34" charset="0"/>
                        </a:rPr>
                        <a:t>Segunda pregunta para reflexionar: ¿Qué dificultades tuvo el alumno al abordar las actividades?</a:t>
                      </a: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Lucida Sans Unicode" panose="020B0602030504020204" pitchFamily="34" charset="0"/>
                        </a:rPr>
                        <a:t>Referentes teóricos que expliquen logros y dificultades identificados </a:t>
                      </a:r>
                    </a:p>
                    <a:p>
                      <a:pPr algn="ctr"/>
                      <a:endParaRPr lang="es-E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7856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Se</a:t>
                      </a:r>
                      <a:r>
                        <a:rPr lang="es-ES" baseline="0" dirty="0"/>
                        <a:t> espera que los niños logren tener la cantidad solicitada de materiales y puedan realizar el experimento siguiendo los pasos y aplicando las cantidades mencionadas por la educadora.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-Los niños se expresan sobre como se sienten,</a:t>
                      </a:r>
                      <a:r>
                        <a:rPr lang="es-ES" sz="1600" baseline="0" dirty="0"/>
                        <a:t> después presentan los materiales que tienen, mencionan que es lo que creen que va a pasar al realizar el experimento, después van siguiendo y realizando los pasos que la educadora menciona para realizar el experimento y al final se expresan sobre que hicieron y que materiales utilizaron para el experimento.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-Al</a:t>
                      </a:r>
                      <a:r>
                        <a:rPr lang="es-ES" sz="1200" baseline="0" dirty="0"/>
                        <a:t> principio </a:t>
                      </a:r>
                      <a:r>
                        <a:rPr lang="es-ES" sz="1200" dirty="0"/>
                        <a:t>todos lograron tener  la</a:t>
                      </a:r>
                      <a:r>
                        <a:rPr lang="es-ES" sz="1200" baseline="0" dirty="0"/>
                        <a:t> cantidad correcta de los materiales, tales como:</a:t>
                      </a:r>
                    </a:p>
                    <a:p>
                      <a:r>
                        <a:rPr lang="es-ES" sz="1200" baseline="0" dirty="0"/>
                        <a:t> </a:t>
                      </a:r>
                      <a:r>
                        <a:rPr lang="es-MX" sz="1200" baseline="0" dirty="0"/>
                        <a:t>*1 taza de agua.</a:t>
                      </a:r>
                    </a:p>
                    <a:p>
                      <a:r>
                        <a:rPr lang="es-MX" sz="1200" baseline="0" dirty="0"/>
                        <a:t>*1 taza de maicena/ fécula de maíz.</a:t>
                      </a:r>
                    </a:p>
                    <a:p>
                      <a:r>
                        <a:rPr lang="es-MX" sz="1200" baseline="0" dirty="0"/>
                        <a:t>*Colorante comestible.</a:t>
                      </a:r>
                    </a:p>
                    <a:p>
                      <a:r>
                        <a:rPr lang="es-MX" sz="1200" baseline="0" dirty="0"/>
                        <a:t>*1 recipiente de plástico para mezclar.</a:t>
                      </a:r>
                    </a:p>
                    <a:p>
                      <a:r>
                        <a:rPr lang="es-MX" sz="1200" baseline="0" dirty="0"/>
                        <a:t>*1 cuchara o espátula de madera.</a:t>
                      </a:r>
                    </a:p>
                    <a:p>
                      <a:r>
                        <a:rPr lang="es-MX" sz="1200" baseline="0" dirty="0"/>
                        <a:t>*1 recipiente de plástico con tapa para guardar. </a:t>
                      </a:r>
                    </a:p>
                    <a:p>
                      <a:r>
                        <a:rPr lang="es-MX" sz="1200" baseline="0" dirty="0"/>
                        <a:t>-Después en los pasos para realizar el experimento, los alumnos contaron correctamente la cantidad necesaria de cada material como: </a:t>
                      </a:r>
                    </a:p>
                    <a:p>
                      <a:r>
                        <a:rPr lang="es-MX" sz="1200" baseline="0" dirty="0"/>
                        <a:t>8 gotas decolorante, poca agua  y vaciar toda la maicena.</a:t>
                      </a:r>
                    </a:p>
                    <a:p>
                      <a:r>
                        <a:rPr lang="es-MX" sz="1200" baseline="0" dirty="0"/>
                        <a:t>También lograron conocer y realizar una masa, los niños se pusieron felices al lograr el proceso.</a:t>
                      </a:r>
                    </a:p>
                    <a:p>
                      <a:r>
                        <a:rPr lang="es-MX" sz="1200" baseline="0" dirty="0"/>
                        <a:t>Al final pude describir los materiales que utilizo y el procedimiento que siguió.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aseline="0" dirty="0"/>
                        <a:t>Se les dificulto agregar maicena a la taza mediadora.</a:t>
                      </a:r>
                    </a:p>
                    <a:p>
                      <a:r>
                        <a:rPr lang="es-ES" sz="1400" baseline="0" dirty="0"/>
                        <a:t>Unos niños no sabían cuanto colorante echar exactamente.</a:t>
                      </a:r>
                    </a:p>
                    <a:p>
                      <a:r>
                        <a:rPr lang="es-ES" sz="1400" baseline="0" dirty="0"/>
                        <a:t>Algunos niños pusieron mucha agua la maicena, esto hizo que la mezcla se hiciera muy liquida.</a:t>
                      </a:r>
                    </a:p>
                    <a:p>
                      <a:r>
                        <a:rPr lang="es-ES" sz="1400" baseline="0" dirty="0"/>
                        <a:t>Algunos otros niños pusieron poca agua esto provocaba que la mezcla estuviera muy dura.</a:t>
                      </a:r>
                    </a:p>
                    <a:p>
                      <a:endParaRPr lang="es-E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+mn-lt"/>
                        </a:rPr>
                        <a:t>-</a:t>
                      </a:r>
                      <a:r>
                        <a:rPr lang="es-MX" sz="1400" b="0" dirty="0">
                          <a:latin typeface="+mn-lt"/>
                        </a:rPr>
                        <a:t>Uno de los objetivos de la educación científica es el fomento y desarrollo de actitudes positivas hacia el estudio de las ciencias, por lo que al respecto se han dirigido muchas estrategias. El uso de prácticas experimentales lleva al estudiante a observar, experimentar, comprobar y reflexionar fenómenos que ocurren en un contexto natural, fortaleciendo así habilidades científicas, (Aragón, 2004; Torres &amp; </a:t>
                      </a:r>
                      <a:r>
                        <a:rPr lang="es-MX" sz="1400" b="0" dirty="0" err="1">
                          <a:latin typeface="+mn-lt"/>
                        </a:rPr>
                        <a:t>Cristancho</a:t>
                      </a:r>
                      <a:r>
                        <a:rPr lang="es-MX" sz="1400" b="0" dirty="0">
                          <a:latin typeface="+mn-lt"/>
                        </a:rPr>
                        <a:t> 2018).</a:t>
                      </a:r>
                    </a:p>
                    <a:p>
                      <a:r>
                        <a:rPr lang="es-MX" sz="1400" b="0" dirty="0">
                          <a:latin typeface="+mn-lt"/>
                        </a:rPr>
                        <a:t>-Es posible establecer, mediante la medición, el efecto y las</a:t>
                      </a:r>
                    </a:p>
                    <a:p>
                      <a:r>
                        <a:rPr lang="es-MX" sz="1400" b="0" dirty="0">
                          <a:latin typeface="+mn-lt"/>
                        </a:rPr>
                        <a:t>consecuencias de la variable manipulada y generar explicaciones al respecto.</a:t>
                      </a:r>
                    </a:p>
                    <a:p>
                      <a:r>
                        <a:rPr lang="es-MX" sz="1400" b="0" dirty="0">
                          <a:latin typeface="+mn-lt"/>
                        </a:rPr>
                        <a:t>Según Hernández y </a:t>
                      </a:r>
                      <a:r>
                        <a:rPr lang="es-MX" sz="1400" b="0" dirty="0" err="1">
                          <a:latin typeface="+mn-lt"/>
                        </a:rPr>
                        <a:t>Cols</a:t>
                      </a:r>
                      <a:r>
                        <a:rPr lang="es-MX" sz="1400" b="0" dirty="0">
                          <a:latin typeface="+mn-lt"/>
                        </a:rPr>
                        <a:t> (2006)</a:t>
                      </a:r>
                    </a:p>
                    <a:p>
                      <a:endParaRPr lang="es-ES" sz="1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2770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33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389992" y="263781"/>
            <a:ext cx="11161486" cy="5558971"/>
          </a:xfrm>
          <a:prstGeom prst="roundRect">
            <a:avLst/>
          </a:prstGeom>
          <a:solidFill>
            <a:srgbClr val="E7B0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1028" name="Google Shape;1028;p1"/>
          <p:cNvGraphicFramePr/>
          <p:nvPr>
            <p:extLst>
              <p:ext uri="{D42A27DB-BD31-4B8C-83A1-F6EECF244321}">
                <p14:modId xmlns:p14="http://schemas.microsoft.com/office/powerpoint/2010/main" val="3770813504"/>
              </p:ext>
            </p:extLst>
          </p:nvPr>
        </p:nvGraphicFramePr>
        <p:xfrm>
          <a:off x="745733" y="896877"/>
          <a:ext cx="10423500" cy="3962420"/>
        </p:xfrm>
        <a:graphic>
          <a:graphicData uri="http://schemas.openxmlformats.org/drawingml/2006/table">
            <a:tbl>
              <a:tblPr firstRow="1" bandRow="1">
                <a:noFill/>
                <a:tableStyleId>{8B2EF640-F5BC-4050-BF17-1DEF6B3DA29D}</a:tableStyleId>
              </a:tblPr>
              <a:tblGrid>
                <a:gridCol w="10423500"/>
              </a:tblGrid>
              <a:tr h="361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800" dirty="0"/>
                        <a:t>REFERENTES TEORICOS QUE EXPLIQUEN LOS LOGROS Y DIFICULTADES IDENTIFICADOS.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9933F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600" i="0" u="none" strike="noStrike" dirty="0">
                          <a:solidFill>
                            <a:srgbClr val="000000"/>
                          </a:solidFill>
                        </a:rPr>
                        <a:t>¿Por qué los niños se emocionan con las texturas?</a:t>
                      </a:r>
                      <a:endParaRPr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600" i="0" u="none" strike="noStrike" dirty="0">
                          <a:solidFill>
                            <a:srgbClr val="000000"/>
                          </a:solidFill>
                        </a:rPr>
                        <a:t>El sentido del tacto es uno de nuestros sentidos más importantes. Es uno de los primeros sentidos que se desarrolla en un ser humano (intrauterino), y está activo desde antes del nacimiento. </a:t>
                      </a:r>
                      <a:br>
                        <a:rPr lang="es-ES" sz="1600" i="0" u="none" strike="noStrike" dirty="0">
                          <a:solidFill>
                            <a:srgbClr val="000000"/>
                          </a:solidFill>
                        </a:rPr>
                      </a:br>
                      <a:r>
                        <a:rPr lang="es-ES" sz="1600" i="0" u="none" strike="noStrike" dirty="0">
                          <a:solidFill>
                            <a:srgbClr val="000000"/>
                          </a:solidFill>
                        </a:rPr>
                        <a:t>El tacto es muy importante para permitirnos realizar muchas destrezas y para sentirnos cómodos y seguros en muchas situaciones.</a:t>
                      </a:r>
                      <a:endParaRPr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600" i="0" u="none" strike="noStrike" dirty="0">
                          <a:solidFill>
                            <a:srgbClr val="000000"/>
                          </a:solidFill>
                        </a:rPr>
                        <a:t>Los niños pequeños (bebés) aprenden acerca del mundo a través del tacto. Cuando exploran su entorno, y toman cosas y se las llevan a la boca, están utilizando su sentido del tacto para conocer acerca de las texturas, tamaños y formas. Esto es cuando comenzamos a aprender por primera vez acerca de las diferencias entre los objetos.</a:t>
                      </a:r>
                      <a:r>
                        <a:rPr lang="es-ES" sz="1800" i="0" u="none" strike="noStrike" dirty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s-ES" sz="1400" i="0" u="none" strike="noStrike" dirty="0">
                          <a:solidFill>
                            <a:srgbClr val="000000"/>
                          </a:solidFill>
                        </a:rPr>
                        <a:t>María Valeria Isaac García Terapeuta Ocupacional U de Chile. Especialización Clínica en Integración Sensorial </a:t>
                      </a:r>
                      <a:r>
                        <a:rPr lang="es-ES" sz="1400" i="0" u="none" strike="noStrike" dirty="0" err="1">
                          <a:solidFill>
                            <a:srgbClr val="000000"/>
                          </a:solidFill>
                        </a:rPr>
                        <a:t>University</a:t>
                      </a:r>
                      <a:r>
                        <a:rPr lang="es-ES" sz="1400" i="0" u="none" strike="noStrike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s-ES" sz="1400" i="0" u="none" strike="noStrike" dirty="0" err="1">
                          <a:solidFill>
                            <a:srgbClr val="000000"/>
                          </a:solidFill>
                        </a:rPr>
                        <a:t>Southern</a:t>
                      </a:r>
                      <a:r>
                        <a:rPr lang="es-ES" sz="1400" i="0" u="none" strike="noStrike" dirty="0">
                          <a:solidFill>
                            <a:srgbClr val="000000"/>
                          </a:solidFill>
                        </a:rPr>
                        <a:t> California. Certificada en el SIPT por WPS California. Octubre 2006)</a:t>
                      </a:r>
                      <a:endParaRPr sz="1200" i="0" u="none" strike="noStrike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</a:rPr>
                        <a:t>El propio Piaget (1970) propuso una serie de consideraciones relevantes sobre la influencia de indicadores de este tipo en la adquisición y posterior desarrollo de las operaciones cognitivas. Y reconoció la determinación que sobre todo el proceso ejercen los sistemas lingüísticos, muy particularmente en lo relativo</a:t>
                      </a:r>
                      <a:endParaRPr sz="18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strike="noStrike" cap="none"/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</a:rPr>
                        <a:t>a la emergencia del pensamiento lógico</a:t>
                      </a:r>
                      <a:endParaRPr sz="1800" dirty="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6146" l="10000" r="90000">
                        <a14:foregroundMark x1="52292" y1="33021" x2="49583" y2="37083"/>
                        <a14:foregroundMark x1="64896" y1="40104" x2="61250" y2="42188"/>
                        <a14:foregroundMark x1="52292" y1="37292" x2="47708" y2="37604"/>
                        <a14:foregroundMark x1="53229" y1="51771" x2="53854" y2="44063"/>
                        <a14:foregroundMark x1="48438" y1="78021" x2="58958" y2="76771"/>
                        <a14:foregroundMark x1="65833" y1="77396" x2="72292" y2="75938"/>
                        <a14:foregroundMark x1="46354" y1="75313" x2="52083" y2="86563"/>
                        <a14:foregroundMark x1="58438" y1="74688" x2="61250" y2="85104"/>
                        <a14:foregroundMark x1="51354" y1="73750" x2="53021" y2="81146"/>
                        <a14:foregroundMark x1="56146" y1="75000" x2="56146" y2="75000"/>
                        <a14:foregroundMark x1="64271" y1="74063" x2="65625" y2="79896"/>
                        <a14:foregroundMark x1="67917" y1="76771" x2="67917" y2="78958"/>
                        <a14:foregroundMark x1="76146" y1="75625" x2="76146" y2="77708"/>
                        <a14:foregroundMark x1="78854" y1="76563" x2="78854" y2="789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54816" y="3313043"/>
            <a:ext cx="3233531" cy="37470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581</Words>
  <Application>Microsoft Office PowerPoint</Application>
  <PresentationFormat>Panorámica</PresentationFormat>
  <Paragraphs>55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Britannic Bold</vt:lpstr>
      <vt:lpstr>Calibri</vt:lpstr>
      <vt:lpstr>Calibri Light</vt:lpstr>
      <vt:lpstr>Century Gothic</vt:lpstr>
      <vt:lpstr>Gadugi</vt:lpstr>
      <vt:lpstr>Gill Sans Ultra Bold</vt:lpstr>
      <vt:lpstr>Lucida Sans Unicode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Cuenta Microsoft</cp:lastModifiedBy>
  <cp:revision>4</cp:revision>
  <dcterms:modified xsi:type="dcterms:W3CDTF">2021-06-04T01:13:25Z</dcterms:modified>
</cp:coreProperties>
</file>