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62" r:id="rId3"/>
    <p:sldId id="261" r:id="rId4"/>
    <p:sldId id="263" r:id="rId5"/>
    <p:sldId id="265" r:id="rId6"/>
    <p:sldId id="266" r:id="rId7"/>
    <p:sldId id="267" r:id="rId8"/>
    <p:sldId id="268"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F9E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DECF30-2FB3-4D24-BE4B-ECFAA199B043}" v="16" dt="2021-06-04T00:22:58.5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2" autoAdjust="0"/>
    <p:restoredTop sz="94660"/>
  </p:normalViewPr>
  <p:slideViewPr>
    <p:cSldViewPr snapToGrid="0">
      <p:cViewPr varScale="1">
        <p:scale>
          <a:sx n="73" d="100"/>
          <a:sy n="73" d="100"/>
        </p:scale>
        <p:origin x="12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flores" userId="5d0269ee9b06e5e9" providerId="LiveId" clId="{66DECF30-2FB3-4D24-BE4B-ECFAA199B043}"/>
    <pc:docChg chg="custSel modSld">
      <pc:chgData name="andrea flores" userId="5d0269ee9b06e5e9" providerId="LiveId" clId="{66DECF30-2FB3-4D24-BE4B-ECFAA199B043}" dt="2021-06-04T00:26:34.944" v="621" actId="400"/>
      <pc:docMkLst>
        <pc:docMk/>
      </pc:docMkLst>
      <pc:sldChg chg="modSp mod">
        <pc:chgData name="andrea flores" userId="5d0269ee9b06e5e9" providerId="LiveId" clId="{66DECF30-2FB3-4D24-BE4B-ECFAA199B043}" dt="2021-06-04T00:26:34.944" v="621" actId="400"/>
        <pc:sldMkLst>
          <pc:docMk/>
          <pc:sldMk cId="218599632" sldId="264"/>
        </pc:sldMkLst>
        <pc:spChg chg="mod">
          <ac:chgData name="andrea flores" userId="5d0269ee9b06e5e9" providerId="LiveId" clId="{66DECF30-2FB3-4D24-BE4B-ECFAA199B043}" dt="2021-06-04T00:26:34.944" v="621" actId="400"/>
          <ac:spMkLst>
            <pc:docMk/>
            <pc:sldMk cId="218599632" sldId="264"/>
            <ac:spMk id="2" creationId="{00000000-0000-0000-0000-000000000000}"/>
          </ac:spMkLst>
        </pc:spChg>
      </pc:sldChg>
      <pc:sldChg chg="addSp delSp modSp mod">
        <pc:chgData name="andrea flores" userId="5d0269ee9b06e5e9" providerId="LiveId" clId="{66DECF30-2FB3-4D24-BE4B-ECFAA199B043}" dt="2021-06-04T00:26:17.980" v="620" actId="20577"/>
        <pc:sldMkLst>
          <pc:docMk/>
          <pc:sldMk cId="2757339153" sldId="265"/>
        </pc:sldMkLst>
        <pc:spChg chg="add mod">
          <ac:chgData name="andrea flores" userId="5d0269ee9b06e5e9" providerId="LiveId" clId="{66DECF30-2FB3-4D24-BE4B-ECFAA199B043}" dt="2021-06-03T23:45:45.222" v="54" actId="313"/>
          <ac:spMkLst>
            <pc:docMk/>
            <pc:sldMk cId="2757339153" sldId="265"/>
            <ac:spMk id="2" creationId="{C91259A2-F876-4188-A171-FA0DD846B3D6}"/>
          </ac:spMkLst>
        </pc:spChg>
        <pc:spChg chg="add mod">
          <ac:chgData name="andrea flores" userId="5d0269ee9b06e5e9" providerId="LiveId" clId="{66DECF30-2FB3-4D24-BE4B-ECFAA199B043}" dt="2021-06-04T00:22:27.163" v="262" actId="404"/>
          <ac:spMkLst>
            <pc:docMk/>
            <pc:sldMk cId="2757339153" sldId="265"/>
            <ac:spMk id="5" creationId="{8C4F719B-A6BF-42E4-8FE4-D277145C7297}"/>
          </ac:spMkLst>
        </pc:spChg>
        <pc:spChg chg="add del mod">
          <ac:chgData name="andrea flores" userId="5d0269ee9b06e5e9" providerId="LiveId" clId="{66DECF30-2FB3-4D24-BE4B-ECFAA199B043}" dt="2021-06-04T00:22:44.644" v="267"/>
          <ac:spMkLst>
            <pc:docMk/>
            <pc:sldMk cId="2757339153" sldId="265"/>
            <ac:spMk id="6" creationId="{84683BA3-EEAD-423E-B4D7-9A93ED7B84AD}"/>
          </ac:spMkLst>
        </pc:spChg>
        <pc:spChg chg="add mod">
          <ac:chgData name="andrea flores" userId="5d0269ee9b06e5e9" providerId="LiveId" clId="{66DECF30-2FB3-4D24-BE4B-ECFAA199B043}" dt="2021-06-04T00:26:17.980" v="620" actId="20577"/>
          <ac:spMkLst>
            <pc:docMk/>
            <pc:sldMk cId="2757339153" sldId="265"/>
            <ac:spMk id="7" creationId="{596CA637-7270-420E-B283-6EA6AE7899AA}"/>
          </ac:spMkLst>
        </pc:spChg>
        <pc:picChg chg="add del mod">
          <ac:chgData name="andrea flores" userId="5d0269ee9b06e5e9" providerId="LiveId" clId="{66DECF30-2FB3-4D24-BE4B-ECFAA199B043}" dt="2021-06-03T23:44:15.759" v="2" actId="478"/>
          <ac:picMkLst>
            <pc:docMk/>
            <pc:sldMk cId="2757339153" sldId="265"/>
            <ac:picMk id="4" creationId="{42E05CBD-5A39-4F0F-991F-024E497B62B8}"/>
          </ac:picMkLst>
        </pc:picChg>
        <pc:picChg chg="add mod">
          <ac:chgData name="andrea flores" userId="5d0269ee9b06e5e9" providerId="LiveId" clId="{66DECF30-2FB3-4D24-BE4B-ECFAA199B043}" dt="2021-06-04T00:22:34.681" v="264" actId="1036"/>
          <ac:picMkLst>
            <pc:docMk/>
            <pc:sldMk cId="2757339153" sldId="265"/>
            <ac:picMk id="1026" creationId="{FAC8DCCA-93B1-4CD9-B6CC-5D69A36290F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57BE432B-8DA7-4CCF-9AA0-44751018684F}" type="datetimeFigureOut">
              <a:rPr lang="es-MX" smtClean="0"/>
              <a:t>03/06/2021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A3D0953-6CE6-4339-9146-1A774A4FB848}" type="slidenum">
              <a:rPr lang="es-MX" smtClean="0"/>
              <a:t>‹Nº›</a:t>
            </a:fld>
            <a:endParaRPr lang="es-MX"/>
          </a:p>
        </p:txBody>
      </p:sp>
    </p:spTree>
    <p:extLst>
      <p:ext uri="{BB962C8B-B14F-4D97-AF65-F5344CB8AC3E}">
        <p14:creationId xmlns:p14="http://schemas.microsoft.com/office/powerpoint/2010/main" val="1810993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7BE432B-8DA7-4CCF-9AA0-44751018684F}" type="datetimeFigureOut">
              <a:rPr lang="es-MX" smtClean="0"/>
              <a:t>03/06/2021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A3D0953-6CE6-4339-9146-1A774A4FB848}" type="slidenum">
              <a:rPr lang="es-MX" smtClean="0"/>
              <a:t>‹Nº›</a:t>
            </a:fld>
            <a:endParaRPr lang="es-MX"/>
          </a:p>
        </p:txBody>
      </p:sp>
    </p:spTree>
    <p:extLst>
      <p:ext uri="{BB962C8B-B14F-4D97-AF65-F5344CB8AC3E}">
        <p14:creationId xmlns:p14="http://schemas.microsoft.com/office/powerpoint/2010/main" val="2330860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7BE432B-8DA7-4CCF-9AA0-44751018684F}" type="datetimeFigureOut">
              <a:rPr lang="es-MX" smtClean="0"/>
              <a:t>03/06/2021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A3D0953-6CE6-4339-9146-1A774A4FB848}" type="slidenum">
              <a:rPr lang="es-MX" smtClean="0"/>
              <a:t>‹Nº›</a:t>
            </a:fld>
            <a:endParaRPr lang="es-MX"/>
          </a:p>
        </p:txBody>
      </p:sp>
    </p:spTree>
    <p:extLst>
      <p:ext uri="{BB962C8B-B14F-4D97-AF65-F5344CB8AC3E}">
        <p14:creationId xmlns:p14="http://schemas.microsoft.com/office/powerpoint/2010/main" val="1025214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7BE432B-8DA7-4CCF-9AA0-44751018684F}" type="datetimeFigureOut">
              <a:rPr lang="es-MX" smtClean="0"/>
              <a:t>03/06/2021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A3D0953-6CE6-4339-9146-1A774A4FB848}" type="slidenum">
              <a:rPr lang="es-MX" smtClean="0"/>
              <a:t>‹Nº›</a:t>
            </a:fld>
            <a:endParaRPr lang="es-MX"/>
          </a:p>
        </p:txBody>
      </p:sp>
    </p:spTree>
    <p:extLst>
      <p:ext uri="{BB962C8B-B14F-4D97-AF65-F5344CB8AC3E}">
        <p14:creationId xmlns:p14="http://schemas.microsoft.com/office/powerpoint/2010/main" val="2632941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57BE432B-8DA7-4CCF-9AA0-44751018684F}" type="datetimeFigureOut">
              <a:rPr lang="es-MX" smtClean="0"/>
              <a:t>03/06/2021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A3D0953-6CE6-4339-9146-1A774A4FB848}" type="slidenum">
              <a:rPr lang="es-MX" smtClean="0"/>
              <a:t>‹Nº›</a:t>
            </a:fld>
            <a:endParaRPr lang="es-MX"/>
          </a:p>
        </p:txBody>
      </p:sp>
    </p:spTree>
    <p:extLst>
      <p:ext uri="{BB962C8B-B14F-4D97-AF65-F5344CB8AC3E}">
        <p14:creationId xmlns:p14="http://schemas.microsoft.com/office/powerpoint/2010/main" val="932681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7BE432B-8DA7-4CCF-9AA0-44751018684F}" type="datetimeFigureOut">
              <a:rPr lang="es-MX" smtClean="0"/>
              <a:t>03/06/2021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A3D0953-6CE6-4339-9146-1A774A4FB848}" type="slidenum">
              <a:rPr lang="es-MX" smtClean="0"/>
              <a:t>‹Nº›</a:t>
            </a:fld>
            <a:endParaRPr lang="es-MX"/>
          </a:p>
        </p:txBody>
      </p:sp>
    </p:spTree>
    <p:extLst>
      <p:ext uri="{BB962C8B-B14F-4D97-AF65-F5344CB8AC3E}">
        <p14:creationId xmlns:p14="http://schemas.microsoft.com/office/powerpoint/2010/main" val="4035082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7BE432B-8DA7-4CCF-9AA0-44751018684F}" type="datetimeFigureOut">
              <a:rPr lang="es-MX" smtClean="0"/>
              <a:t>03/06/2021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BA3D0953-6CE6-4339-9146-1A774A4FB848}" type="slidenum">
              <a:rPr lang="es-MX" smtClean="0"/>
              <a:t>‹Nº›</a:t>
            </a:fld>
            <a:endParaRPr lang="es-MX"/>
          </a:p>
        </p:txBody>
      </p:sp>
    </p:spTree>
    <p:extLst>
      <p:ext uri="{BB962C8B-B14F-4D97-AF65-F5344CB8AC3E}">
        <p14:creationId xmlns:p14="http://schemas.microsoft.com/office/powerpoint/2010/main" val="2091847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7BE432B-8DA7-4CCF-9AA0-44751018684F}" type="datetimeFigureOut">
              <a:rPr lang="es-MX" smtClean="0"/>
              <a:t>03/06/2021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BA3D0953-6CE6-4339-9146-1A774A4FB848}" type="slidenum">
              <a:rPr lang="es-MX" smtClean="0"/>
              <a:t>‹Nº›</a:t>
            </a:fld>
            <a:endParaRPr lang="es-MX"/>
          </a:p>
        </p:txBody>
      </p:sp>
    </p:spTree>
    <p:extLst>
      <p:ext uri="{BB962C8B-B14F-4D97-AF65-F5344CB8AC3E}">
        <p14:creationId xmlns:p14="http://schemas.microsoft.com/office/powerpoint/2010/main" val="3149836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BE432B-8DA7-4CCF-9AA0-44751018684F}" type="datetimeFigureOut">
              <a:rPr lang="es-MX" smtClean="0"/>
              <a:t>03/06/2021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BA3D0953-6CE6-4339-9146-1A774A4FB848}" type="slidenum">
              <a:rPr lang="es-MX" smtClean="0"/>
              <a:t>‹Nº›</a:t>
            </a:fld>
            <a:endParaRPr lang="es-MX"/>
          </a:p>
        </p:txBody>
      </p:sp>
    </p:spTree>
    <p:extLst>
      <p:ext uri="{BB962C8B-B14F-4D97-AF65-F5344CB8AC3E}">
        <p14:creationId xmlns:p14="http://schemas.microsoft.com/office/powerpoint/2010/main" val="1119405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57BE432B-8DA7-4CCF-9AA0-44751018684F}" type="datetimeFigureOut">
              <a:rPr lang="es-MX" smtClean="0"/>
              <a:t>03/06/2021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A3D0953-6CE6-4339-9146-1A774A4FB848}" type="slidenum">
              <a:rPr lang="es-MX" smtClean="0"/>
              <a:t>‹Nº›</a:t>
            </a:fld>
            <a:endParaRPr lang="es-MX"/>
          </a:p>
        </p:txBody>
      </p:sp>
    </p:spTree>
    <p:extLst>
      <p:ext uri="{BB962C8B-B14F-4D97-AF65-F5344CB8AC3E}">
        <p14:creationId xmlns:p14="http://schemas.microsoft.com/office/powerpoint/2010/main" val="2908346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57BE432B-8DA7-4CCF-9AA0-44751018684F}" type="datetimeFigureOut">
              <a:rPr lang="es-MX" smtClean="0"/>
              <a:t>03/06/2021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A3D0953-6CE6-4339-9146-1A774A4FB848}" type="slidenum">
              <a:rPr lang="es-MX" smtClean="0"/>
              <a:t>‹Nº›</a:t>
            </a:fld>
            <a:endParaRPr lang="es-MX"/>
          </a:p>
        </p:txBody>
      </p:sp>
    </p:spTree>
    <p:extLst>
      <p:ext uri="{BB962C8B-B14F-4D97-AF65-F5344CB8AC3E}">
        <p14:creationId xmlns:p14="http://schemas.microsoft.com/office/powerpoint/2010/main" val="2449665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BE432B-8DA7-4CCF-9AA0-44751018684F}" type="datetimeFigureOut">
              <a:rPr lang="es-MX" smtClean="0"/>
              <a:t>03/06/2021</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3D0953-6CE6-4339-9146-1A774A4FB848}" type="slidenum">
              <a:rPr lang="es-MX" smtClean="0"/>
              <a:t>‹Nº›</a:t>
            </a:fld>
            <a:endParaRPr lang="es-MX"/>
          </a:p>
        </p:txBody>
      </p:sp>
    </p:spTree>
    <p:extLst>
      <p:ext uri="{BB962C8B-B14F-4D97-AF65-F5344CB8AC3E}">
        <p14:creationId xmlns:p14="http://schemas.microsoft.com/office/powerpoint/2010/main" val="16993816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34 ideas de Fondos Vintage | fondo vintage, fondos, texturas flo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44216" y="-1141782"/>
            <a:ext cx="6855565" cy="9144001"/>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2774014" y="4198842"/>
            <a:ext cx="4103811" cy="2077492"/>
          </a:xfrm>
          <a:prstGeom prst="rect">
            <a:avLst/>
          </a:prstGeom>
          <a:noFill/>
        </p:spPr>
        <p:txBody>
          <a:bodyPr wrap="square" rtlCol="0">
            <a:spAutoFit/>
          </a:bodyPr>
          <a:lstStyle/>
          <a:p>
            <a:pPr algn="ctr">
              <a:lnSpc>
                <a:spcPct val="150000"/>
              </a:lnSpc>
            </a:pPr>
            <a:r>
              <a:rPr lang="es-MX" sz="1600" b="1" dirty="0">
                <a:latin typeface="Comic Sans MS" panose="030F0702030302020204" pitchFamily="66" charset="0"/>
              </a:rPr>
              <a:t>Alumnas: </a:t>
            </a:r>
          </a:p>
          <a:p>
            <a:pPr marL="285750" indent="-285750">
              <a:lnSpc>
                <a:spcPct val="150000"/>
              </a:lnSpc>
              <a:buFont typeface="Arial" panose="020B0604020202020204" pitchFamily="34" charset="0"/>
              <a:buChar char="•"/>
            </a:pPr>
            <a:r>
              <a:rPr lang="es-MX" sz="1400" dirty="0">
                <a:latin typeface="Comic Sans MS" panose="030F0702030302020204" pitchFamily="66" charset="0"/>
              </a:rPr>
              <a:t>Argelia Azucena Esquivel Castillo #3</a:t>
            </a:r>
          </a:p>
          <a:p>
            <a:pPr marL="285750" indent="-285750">
              <a:lnSpc>
                <a:spcPct val="150000"/>
              </a:lnSpc>
              <a:buFont typeface="Arial" panose="020B0604020202020204" pitchFamily="34" charset="0"/>
              <a:buChar char="•"/>
            </a:pPr>
            <a:r>
              <a:rPr lang="es-MX" sz="1400" dirty="0">
                <a:latin typeface="Comic Sans MS" panose="030F0702030302020204" pitchFamily="66" charset="0"/>
              </a:rPr>
              <a:t>Paulina Flores Dávila #4</a:t>
            </a:r>
          </a:p>
          <a:p>
            <a:pPr marL="285750" indent="-285750">
              <a:lnSpc>
                <a:spcPct val="150000"/>
              </a:lnSpc>
              <a:buFont typeface="Arial" panose="020B0604020202020204" pitchFamily="34" charset="0"/>
              <a:buChar char="•"/>
            </a:pPr>
            <a:r>
              <a:rPr lang="es-MX" sz="1400" dirty="0">
                <a:latin typeface="Comic Sans MS" panose="030F0702030302020204" pitchFamily="66" charset="0"/>
              </a:rPr>
              <a:t>Andrea Flores Sandoval #5</a:t>
            </a:r>
          </a:p>
          <a:p>
            <a:pPr marL="285750" indent="-285750">
              <a:lnSpc>
                <a:spcPct val="150000"/>
              </a:lnSpc>
              <a:buFont typeface="Arial" panose="020B0604020202020204" pitchFamily="34" charset="0"/>
              <a:buChar char="•"/>
            </a:pPr>
            <a:r>
              <a:rPr lang="es-MX" sz="1400" dirty="0">
                <a:latin typeface="Comic Sans MS" panose="030F0702030302020204" pitchFamily="66" charset="0"/>
              </a:rPr>
              <a:t>Paulina Guerrero Sánchez #9 </a:t>
            </a:r>
          </a:p>
          <a:p>
            <a:pPr marL="285750" indent="-285750">
              <a:lnSpc>
                <a:spcPct val="150000"/>
              </a:lnSpc>
              <a:buFont typeface="Arial" panose="020B0604020202020204" pitchFamily="34" charset="0"/>
              <a:buChar char="•"/>
            </a:pPr>
            <a:r>
              <a:rPr lang="es-MX" sz="1400" dirty="0">
                <a:latin typeface="Comic Sans MS" panose="030F0702030302020204" pitchFamily="66" charset="0"/>
              </a:rPr>
              <a:t>Daiva Ramírez Treviño #15</a:t>
            </a:r>
          </a:p>
        </p:txBody>
      </p:sp>
      <p:sp>
        <p:nvSpPr>
          <p:cNvPr id="7" name="CuadroTexto 6"/>
          <p:cNvSpPr txBox="1"/>
          <p:nvPr/>
        </p:nvSpPr>
        <p:spPr>
          <a:xfrm>
            <a:off x="248194" y="372340"/>
            <a:ext cx="8673737" cy="1200329"/>
          </a:xfrm>
          <a:prstGeom prst="rect">
            <a:avLst/>
          </a:prstGeom>
          <a:noFill/>
        </p:spPr>
        <p:txBody>
          <a:bodyPr wrap="square" rtlCol="0">
            <a:spAutoFit/>
          </a:bodyPr>
          <a:lstStyle/>
          <a:p>
            <a:pPr algn="ctr"/>
            <a:r>
              <a:rPr lang="es-MX" b="1" dirty="0">
                <a:latin typeface="Comic Sans MS" panose="030F0702030302020204" pitchFamily="66" charset="0"/>
              </a:rPr>
              <a:t>Escuela Normal de Educación Preescolar </a:t>
            </a:r>
          </a:p>
          <a:p>
            <a:pPr algn="ctr"/>
            <a:r>
              <a:rPr lang="es-MX" dirty="0">
                <a:latin typeface="Comic Sans MS" panose="030F0702030302020204" pitchFamily="66" charset="0"/>
              </a:rPr>
              <a:t>Licenciatura en educación preescolar</a:t>
            </a:r>
          </a:p>
          <a:p>
            <a:pPr algn="ctr"/>
            <a:r>
              <a:rPr lang="es-MX" dirty="0">
                <a:latin typeface="Comic Sans MS" panose="030F0702030302020204" pitchFamily="66" charset="0"/>
              </a:rPr>
              <a:t>Ciclo Escolar 2020 – 2021 </a:t>
            </a:r>
          </a:p>
          <a:p>
            <a:pPr algn="ctr"/>
            <a:r>
              <a:rPr lang="es-MX" dirty="0">
                <a:latin typeface="Comic Sans MS" panose="030F0702030302020204" pitchFamily="66" charset="0"/>
              </a:rPr>
              <a:t>Sexto Semestre Sección A</a:t>
            </a:r>
          </a:p>
        </p:txBody>
      </p:sp>
      <p:sp>
        <p:nvSpPr>
          <p:cNvPr id="8" name="Rectángulo 7"/>
          <p:cNvSpPr/>
          <p:nvPr/>
        </p:nvSpPr>
        <p:spPr>
          <a:xfrm>
            <a:off x="248194" y="209005"/>
            <a:ext cx="8673737" cy="641386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rotWithShape="1">
          <a:blip r:embed="rId3">
            <a:extLst>
              <a:ext uri="{28A0092B-C50C-407E-A947-70E740481C1C}">
                <a14:useLocalDpi xmlns:a14="http://schemas.microsoft.com/office/drawing/2010/main" val="0"/>
              </a:ext>
            </a:extLst>
          </a:blip>
          <a:srcRect l="21868" r="21165"/>
          <a:stretch/>
        </p:blipFill>
        <p:spPr>
          <a:xfrm>
            <a:off x="530715" y="331697"/>
            <a:ext cx="950719" cy="1240972"/>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7338" y="4583356"/>
            <a:ext cx="170117" cy="271355"/>
          </a:xfrm>
          <a:prstGeom prst="rect">
            <a:avLst/>
          </a:prstGeom>
        </p:spPr>
      </p:pic>
      <p:sp>
        <p:nvSpPr>
          <p:cNvPr id="2" name="CuadroTexto 1"/>
          <p:cNvSpPr txBox="1"/>
          <p:nvPr/>
        </p:nvSpPr>
        <p:spPr>
          <a:xfrm>
            <a:off x="248194" y="2961146"/>
            <a:ext cx="8673737" cy="584775"/>
          </a:xfrm>
          <a:prstGeom prst="rect">
            <a:avLst/>
          </a:prstGeom>
          <a:noFill/>
        </p:spPr>
        <p:txBody>
          <a:bodyPr wrap="square" rtlCol="0">
            <a:spAutoFit/>
          </a:bodyPr>
          <a:lstStyle/>
          <a:p>
            <a:pPr algn="ctr"/>
            <a:r>
              <a:rPr lang="es-MX" sz="1600" b="1" dirty="0">
                <a:latin typeface="Comic Sans MS" panose="030F0702030302020204" pitchFamily="66" charset="0"/>
              </a:rPr>
              <a:t>Curso: </a:t>
            </a:r>
            <a:r>
              <a:rPr lang="es-MX" sz="1600" dirty="0">
                <a:latin typeface="Comic Sans MS" panose="030F0702030302020204" pitchFamily="66" charset="0"/>
              </a:rPr>
              <a:t>Estrategias de Expresión Corporal y Danza en Preescolar </a:t>
            </a:r>
          </a:p>
          <a:p>
            <a:pPr algn="ctr"/>
            <a:r>
              <a:rPr lang="es-MX" sz="1600" b="1" dirty="0">
                <a:latin typeface="Comic Sans MS" panose="030F0702030302020204" pitchFamily="66" charset="0"/>
              </a:rPr>
              <a:t>Maestra: </a:t>
            </a:r>
            <a:r>
              <a:rPr lang="es-MX" sz="1600" dirty="0">
                <a:latin typeface="Comic Sans MS" panose="030F0702030302020204" pitchFamily="66" charset="0"/>
              </a:rPr>
              <a:t>Manuel Federico Rodríguez Aguilar</a:t>
            </a:r>
          </a:p>
        </p:txBody>
      </p:sp>
      <p:sp>
        <p:nvSpPr>
          <p:cNvPr id="3" name="Rectángulo 2"/>
          <p:cNvSpPr/>
          <p:nvPr/>
        </p:nvSpPr>
        <p:spPr>
          <a:xfrm>
            <a:off x="359228" y="1707362"/>
            <a:ext cx="8673737" cy="338554"/>
          </a:xfrm>
          <a:prstGeom prst="rect">
            <a:avLst/>
          </a:prstGeom>
        </p:spPr>
        <p:txBody>
          <a:bodyPr wrap="square">
            <a:spAutoFit/>
          </a:bodyPr>
          <a:lstStyle/>
          <a:p>
            <a:pPr algn="ctr"/>
            <a:r>
              <a:rPr lang="es-MX" sz="1600" b="1" dirty="0">
                <a:latin typeface="Comic Sans MS" panose="030F0702030302020204" pitchFamily="66" charset="0"/>
              </a:rPr>
              <a:t>Evidencia de unidad de aprendizaje II</a:t>
            </a:r>
            <a:endParaRPr lang="es-MX" sz="1600" dirty="0">
              <a:latin typeface="Comic Sans MS" panose="030F0702030302020204" pitchFamily="66" charset="0"/>
            </a:endParaRPr>
          </a:p>
        </p:txBody>
      </p:sp>
      <p:sp>
        <p:nvSpPr>
          <p:cNvPr id="13" name="CuadroTexto 12"/>
          <p:cNvSpPr txBox="1"/>
          <p:nvPr/>
        </p:nvSpPr>
        <p:spPr>
          <a:xfrm>
            <a:off x="5283568" y="6217296"/>
            <a:ext cx="3749397" cy="307777"/>
          </a:xfrm>
          <a:prstGeom prst="rect">
            <a:avLst/>
          </a:prstGeom>
          <a:noFill/>
        </p:spPr>
        <p:txBody>
          <a:bodyPr wrap="square" rtlCol="0">
            <a:spAutoFit/>
          </a:bodyPr>
          <a:lstStyle/>
          <a:p>
            <a:pPr algn="ctr"/>
            <a:r>
              <a:rPr lang="es-MX" sz="1400" b="1" dirty="0">
                <a:latin typeface="Comic Sans MS" panose="030F0702030302020204" pitchFamily="66" charset="0"/>
              </a:rPr>
              <a:t>Saltillo Coahuila a, 4 de junio del 2021</a:t>
            </a:r>
            <a:endParaRPr lang="es-MX" sz="1400" dirty="0">
              <a:latin typeface="Comic Sans MS" panose="030F0702030302020204" pitchFamily="66" charset="0"/>
            </a:endParaRPr>
          </a:p>
        </p:txBody>
      </p:sp>
      <p:pic>
        <p:nvPicPr>
          <p:cNvPr id="4" name="Picture 2" descr="Janda Apple Cobbler Font Generator Previe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2994" y="2037068"/>
            <a:ext cx="7338008" cy="947867"/>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30209" y="4896299"/>
            <a:ext cx="175475" cy="251769"/>
          </a:xfrm>
          <a:prstGeom prst="rect">
            <a:avLst/>
          </a:prstGeom>
        </p:spPr>
      </p:pic>
      <p:pic>
        <p:nvPicPr>
          <p:cNvPr id="6" name="Imagen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44957" y="5590271"/>
            <a:ext cx="151827" cy="233929"/>
          </a:xfrm>
          <a:prstGeom prst="rect">
            <a:avLst/>
          </a:prstGeom>
        </p:spPr>
      </p:pic>
      <p:pic>
        <p:nvPicPr>
          <p:cNvPr id="14" name="Imagen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36398" y="5230450"/>
            <a:ext cx="147994" cy="292971"/>
          </a:xfrm>
          <a:prstGeom prst="rect">
            <a:avLst/>
          </a:prstGeom>
        </p:spPr>
      </p:pic>
      <p:pic>
        <p:nvPicPr>
          <p:cNvPr id="15" name="Imagen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56660" y="5945440"/>
            <a:ext cx="153858" cy="242285"/>
          </a:xfrm>
          <a:prstGeom prst="rect">
            <a:avLst/>
          </a:prstGeom>
        </p:spPr>
      </p:pic>
      <p:pic>
        <p:nvPicPr>
          <p:cNvPr id="19" name="Imagen 18"/>
          <p:cNvPicPr>
            <a:picLocks noChangeAspect="1"/>
          </p:cNvPicPr>
          <p:nvPr/>
        </p:nvPicPr>
        <p:blipFill rotWithShape="1">
          <a:blip r:embed="rId10">
            <a:extLst>
              <a:ext uri="{28A0092B-C50C-407E-A947-70E740481C1C}">
                <a14:useLocalDpi xmlns:a14="http://schemas.microsoft.com/office/drawing/2010/main" val="0"/>
              </a:ext>
            </a:extLst>
          </a:blip>
          <a:srcRect l="6082" t="57643" r="52328"/>
          <a:stretch/>
        </p:blipFill>
        <p:spPr>
          <a:xfrm>
            <a:off x="1374722" y="1216543"/>
            <a:ext cx="1378424" cy="1038076"/>
          </a:xfrm>
          <a:prstGeom prst="rect">
            <a:avLst/>
          </a:prstGeom>
        </p:spPr>
      </p:pic>
      <p:pic>
        <p:nvPicPr>
          <p:cNvPr id="20" name="Imagen 19"/>
          <p:cNvPicPr>
            <a:picLocks noChangeAspect="1"/>
          </p:cNvPicPr>
          <p:nvPr/>
        </p:nvPicPr>
        <p:blipFill rotWithShape="1">
          <a:blip r:embed="rId10">
            <a:extLst>
              <a:ext uri="{28A0092B-C50C-407E-A947-70E740481C1C}">
                <a14:useLocalDpi xmlns:a14="http://schemas.microsoft.com/office/drawing/2010/main" val="0"/>
              </a:ext>
            </a:extLst>
          </a:blip>
          <a:srcRect l="51154" t="60502"/>
          <a:stretch/>
        </p:blipFill>
        <p:spPr>
          <a:xfrm>
            <a:off x="6836067" y="4762576"/>
            <a:ext cx="1618895" cy="968012"/>
          </a:xfrm>
          <a:prstGeom prst="rect">
            <a:avLst/>
          </a:prstGeom>
        </p:spPr>
      </p:pic>
      <p:pic>
        <p:nvPicPr>
          <p:cNvPr id="21" name="Imagen 20"/>
          <p:cNvPicPr>
            <a:picLocks noChangeAspect="1"/>
          </p:cNvPicPr>
          <p:nvPr/>
        </p:nvPicPr>
        <p:blipFill rotWithShape="1">
          <a:blip r:embed="rId10">
            <a:extLst>
              <a:ext uri="{28A0092B-C50C-407E-A947-70E740481C1C}">
                <a14:useLocalDpi xmlns:a14="http://schemas.microsoft.com/office/drawing/2010/main" val="0"/>
              </a:ext>
            </a:extLst>
          </a:blip>
          <a:srcRect r="60974" b="40682"/>
          <a:stretch/>
        </p:blipFill>
        <p:spPr>
          <a:xfrm>
            <a:off x="530715" y="4697955"/>
            <a:ext cx="1293442" cy="1453752"/>
          </a:xfrm>
          <a:prstGeom prst="rect">
            <a:avLst/>
          </a:prstGeom>
        </p:spPr>
      </p:pic>
      <p:pic>
        <p:nvPicPr>
          <p:cNvPr id="22" name="Imagen 21"/>
          <p:cNvPicPr>
            <a:picLocks noChangeAspect="1"/>
          </p:cNvPicPr>
          <p:nvPr/>
        </p:nvPicPr>
        <p:blipFill rotWithShape="1">
          <a:blip r:embed="rId10">
            <a:extLst>
              <a:ext uri="{28A0092B-C50C-407E-A947-70E740481C1C}">
                <a14:useLocalDpi xmlns:a14="http://schemas.microsoft.com/office/drawing/2010/main" val="0"/>
              </a:ext>
            </a:extLst>
          </a:blip>
          <a:srcRect l="63251" b="38769"/>
          <a:stretch/>
        </p:blipFill>
        <p:spPr>
          <a:xfrm>
            <a:off x="7438031" y="575573"/>
            <a:ext cx="1217956" cy="1500644"/>
          </a:xfrm>
          <a:prstGeom prst="rect">
            <a:avLst/>
          </a:prstGeom>
        </p:spPr>
      </p:pic>
      <p:sp>
        <p:nvSpPr>
          <p:cNvPr id="12" name="Rectángulo 11"/>
          <p:cNvSpPr/>
          <p:nvPr/>
        </p:nvSpPr>
        <p:spPr>
          <a:xfrm>
            <a:off x="699750" y="3502758"/>
            <a:ext cx="7744495" cy="738664"/>
          </a:xfrm>
          <a:prstGeom prst="rect">
            <a:avLst/>
          </a:prstGeom>
        </p:spPr>
        <p:txBody>
          <a:bodyPr wrap="square">
            <a:spAutoFit/>
          </a:bodyPr>
          <a:lstStyle/>
          <a:p>
            <a:pPr algn="ctr"/>
            <a:r>
              <a:rPr lang="es-MX" sz="1400" b="1" dirty="0" smtClean="0">
                <a:latin typeface="Comic Sans MS" panose="030F0702030302020204" pitchFamily="66" charset="0"/>
              </a:rPr>
              <a:t>Competencias profesionales</a:t>
            </a:r>
          </a:p>
          <a:p>
            <a:pPr algn="ctr"/>
            <a:r>
              <a:rPr lang="es-MX" sz="1400" dirty="0" smtClean="0">
                <a:latin typeface="Comic Sans MS" panose="030F0702030302020204" pitchFamily="66" charset="0"/>
              </a:rPr>
              <a:t>Selecciona </a:t>
            </a:r>
            <a:r>
              <a:rPr lang="es-MX" sz="1400" dirty="0">
                <a:latin typeface="Comic Sans MS" panose="030F0702030302020204" pitchFamily="66" charset="0"/>
              </a:rPr>
              <a:t>estrategias que favorezcan el desarrollo intelectual, físico, social y emocional de los alumnos para procurar el logro de los aprendizajes.</a:t>
            </a:r>
            <a:endParaRPr lang="es-ES_tradnl" sz="1400" dirty="0">
              <a:latin typeface="Comic Sans MS" panose="030F0702030302020204" pitchFamily="66" charset="0"/>
            </a:endParaRPr>
          </a:p>
        </p:txBody>
      </p:sp>
    </p:spTree>
    <p:extLst>
      <p:ext uri="{BB962C8B-B14F-4D97-AF65-F5344CB8AC3E}">
        <p14:creationId xmlns:p14="http://schemas.microsoft.com/office/powerpoint/2010/main" val="1626149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34 ideas de Fondos Vintage | fondo vintage, fondos, texturas flo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44216" y="-1141782"/>
            <a:ext cx="6855565" cy="9144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248194" y="209005"/>
            <a:ext cx="8673737" cy="641386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074" name="Picture 2" descr="Bernardo Moda Font Generator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706" y="380360"/>
            <a:ext cx="8008711" cy="1760316"/>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580706" y="2538773"/>
            <a:ext cx="8008711" cy="2539350"/>
          </a:xfrm>
          <a:prstGeom prst="rect">
            <a:avLst/>
          </a:prstGeom>
          <a:noFill/>
        </p:spPr>
        <p:txBody>
          <a:bodyPr wrap="square" rtlCol="0">
            <a:spAutoFit/>
          </a:bodyPr>
          <a:lstStyle/>
          <a:p>
            <a:pPr marL="342900" indent="-342900" algn="just">
              <a:lnSpc>
                <a:spcPct val="150000"/>
              </a:lnSpc>
              <a:buFont typeface="+mj-lt"/>
              <a:buAutoNum type="arabicPeriod"/>
            </a:pPr>
            <a:r>
              <a:rPr lang="es-MX" dirty="0">
                <a:latin typeface="Comic Sans MS" panose="030F0702030302020204" pitchFamily="66" charset="0"/>
              </a:rPr>
              <a:t>Se formaran equipos de 5 integrantes y cada uno de ellos participara en una estación diferente. </a:t>
            </a:r>
          </a:p>
          <a:p>
            <a:pPr marL="342900" indent="-342900" algn="just">
              <a:lnSpc>
                <a:spcPct val="150000"/>
              </a:lnSpc>
              <a:buFont typeface="+mj-lt"/>
              <a:buAutoNum type="arabicPeriod"/>
            </a:pPr>
            <a:r>
              <a:rPr lang="es-MX" dirty="0">
                <a:latin typeface="Comic Sans MS" panose="030F0702030302020204" pitchFamily="66" charset="0"/>
              </a:rPr>
              <a:t>Trataran de acumular la mayor cantidad posible de puntos, cumpliendo las actividades propuestas en las estaciones, respetando los limites de tiempo y los acuerdos establecidos en cada una de ellas. </a:t>
            </a:r>
          </a:p>
          <a:p>
            <a:pPr marL="342900" indent="-342900" algn="just">
              <a:lnSpc>
                <a:spcPct val="150000"/>
              </a:lnSpc>
              <a:buFont typeface="+mj-lt"/>
              <a:buAutoNum type="arabicPeriod"/>
            </a:pPr>
            <a:r>
              <a:rPr lang="es-MX" dirty="0">
                <a:latin typeface="Comic Sans MS" panose="030F0702030302020204" pitchFamily="66" charset="0"/>
              </a:rPr>
              <a:t>El equipo tenga mayor puntuación será el ganador. </a:t>
            </a:r>
          </a:p>
        </p:txBody>
      </p:sp>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651" y="4957146"/>
            <a:ext cx="2234790" cy="1606536"/>
          </a:xfrm>
          <a:prstGeom prst="rect">
            <a:avLst/>
          </a:prstGeom>
        </p:spPr>
      </p:pic>
      <p:pic>
        <p:nvPicPr>
          <p:cNvPr id="5" name="Imagen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8404" y="4447540"/>
            <a:ext cx="2867401" cy="2057360"/>
          </a:xfrm>
          <a:prstGeom prst="rect">
            <a:avLst/>
          </a:prstGeom>
        </p:spPr>
      </p:pic>
    </p:spTree>
    <p:extLst>
      <p:ext uri="{BB962C8B-B14F-4D97-AF65-F5344CB8AC3E}">
        <p14:creationId xmlns:p14="http://schemas.microsoft.com/office/powerpoint/2010/main" val="3212063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34 ideas de Fondos Vintage | fondo vintage, fondos, texturas flo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44216" y="-1141782"/>
            <a:ext cx="6855565" cy="9144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a:ln>
                  <a:noFill/>
                </a:ln>
                <a:solidFill>
                  <a:schemeClr val="tx1"/>
                </a:solidFill>
                <a:effectLst/>
                <a:latin typeface="Arial" panose="020B0604020202020204" pitchFamily="34" charset="0"/>
              </a:rPr>
              <a:t/>
            </a:r>
            <a:br>
              <a:rPr kumimoji="0" lang="es-MX" altLang="es-MX" sz="1800" b="0" i="0" u="none" strike="noStrike" cap="none" normalizeH="0" baseline="0">
                <a:ln>
                  <a:noFill/>
                </a:ln>
                <a:solidFill>
                  <a:schemeClr val="tx1"/>
                </a:solidFill>
                <a:effectLst/>
                <a:latin typeface="Arial" panose="020B0604020202020204" pitchFamily="34" charset="0"/>
              </a:rPr>
            </a:b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6" name="Rectángulo 5"/>
          <p:cNvSpPr/>
          <p:nvPr/>
        </p:nvSpPr>
        <p:spPr>
          <a:xfrm>
            <a:off x="248194" y="209005"/>
            <a:ext cx="8673737" cy="641386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058" name="Picture 10" descr="Bernardo Moda Font Generator Previ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792" y="549297"/>
            <a:ext cx="7972416" cy="74162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791" y="2379041"/>
            <a:ext cx="3882477" cy="3833124"/>
          </a:xfrm>
          <a:prstGeom prst="rect">
            <a:avLst/>
          </a:prstGeom>
        </p:spPr>
      </p:pic>
      <p:sp>
        <p:nvSpPr>
          <p:cNvPr id="5" name="CuadroTexto 4"/>
          <p:cNvSpPr txBox="1"/>
          <p:nvPr/>
        </p:nvSpPr>
        <p:spPr>
          <a:xfrm>
            <a:off x="585791" y="1465647"/>
            <a:ext cx="7972417" cy="738664"/>
          </a:xfrm>
          <a:prstGeom prst="rect">
            <a:avLst/>
          </a:prstGeom>
          <a:noFill/>
        </p:spPr>
        <p:txBody>
          <a:bodyPr wrap="square" rtlCol="0">
            <a:spAutoFit/>
          </a:bodyPr>
          <a:lstStyle/>
          <a:p>
            <a:pPr algn="just"/>
            <a:r>
              <a:rPr lang="es-MX" sz="1400" b="1" dirty="0">
                <a:latin typeface="Comic Sans MS" panose="030F0702030302020204" pitchFamily="66" charset="0"/>
              </a:rPr>
              <a:t>Propósito: </a:t>
            </a:r>
            <a:r>
              <a:rPr lang="es-MX" sz="1400" dirty="0">
                <a:latin typeface="Comic Sans MS" panose="030F0702030302020204" pitchFamily="66" charset="0"/>
              </a:rPr>
              <a:t>En esta actividad trabajaremos la motricidad fina en los niños con la finalidad de desarrollar la coordinación de movimientos musculares pequeños, es decir trabajar la coordinación con los ojos relacionadas con sus habilidades motoras. </a:t>
            </a:r>
          </a:p>
        </p:txBody>
      </p:sp>
      <p:sp>
        <p:nvSpPr>
          <p:cNvPr id="8" name="CuadroTexto 7"/>
          <p:cNvSpPr txBox="1"/>
          <p:nvPr/>
        </p:nvSpPr>
        <p:spPr>
          <a:xfrm>
            <a:off x="4771844" y="3105210"/>
            <a:ext cx="3482788" cy="2031325"/>
          </a:xfrm>
          <a:prstGeom prst="rect">
            <a:avLst/>
          </a:prstGeom>
          <a:ln w="3810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dirty="0">
                <a:latin typeface="Comic Sans MS" panose="030F0702030302020204" pitchFamily="66" charset="0"/>
              </a:rPr>
              <a:t>Con limite de tiempo de 2 minutos un integrante de cada equipo utilizara sus pies  tratando de mover de un bote a otro las pelotas, el equipo que mas pelotas cambie, acumulara mas puntos. </a:t>
            </a:r>
          </a:p>
        </p:txBody>
      </p:sp>
    </p:spTree>
    <p:extLst>
      <p:ext uri="{BB962C8B-B14F-4D97-AF65-F5344CB8AC3E}">
        <p14:creationId xmlns:p14="http://schemas.microsoft.com/office/powerpoint/2010/main" val="4206736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34 ideas de Fondos Vintage | fondo vintage, fondos, texturas flo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44216" y="-1141782"/>
            <a:ext cx="6855565" cy="914400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Bernardo Moda Font Generator Previ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852" y="564871"/>
            <a:ext cx="8278420" cy="85898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248194" y="209005"/>
            <a:ext cx="8673737" cy="641386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CuadroTexto 3"/>
          <p:cNvSpPr txBox="1"/>
          <p:nvPr/>
        </p:nvSpPr>
        <p:spPr>
          <a:xfrm>
            <a:off x="585791" y="1673780"/>
            <a:ext cx="7972417" cy="738664"/>
          </a:xfrm>
          <a:prstGeom prst="rect">
            <a:avLst/>
          </a:prstGeom>
          <a:noFill/>
        </p:spPr>
        <p:txBody>
          <a:bodyPr wrap="square" rtlCol="0">
            <a:spAutoFit/>
          </a:bodyPr>
          <a:lstStyle/>
          <a:p>
            <a:pPr algn="just"/>
            <a:r>
              <a:rPr lang="es-MX" sz="1400" b="1" dirty="0">
                <a:latin typeface="Comic Sans MS" panose="030F0702030302020204" pitchFamily="66" charset="0"/>
              </a:rPr>
              <a:t>Propósito: </a:t>
            </a:r>
            <a:r>
              <a:rPr lang="es-MX" sz="1400" dirty="0">
                <a:latin typeface="Comic Sans MS" panose="030F0702030302020204" pitchFamily="66" charset="0"/>
              </a:rPr>
              <a:t>En esta actividad trabajaremos los movimientos corporales, con la finalidad de favorecer y enriquecer el dominio del espacio, el conocimiento de su propio cuerpo, así como la exploración de las posibilidades motrices </a:t>
            </a:r>
          </a:p>
        </p:txBody>
      </p:sp>
      <p:sp>
        <p:nvSpPr>
          <p:cNvPr id="5" name="CuadroTexto 4"/>
          <p:cNvSpPr txBox="1"/>
          <p:nvPr/>
        </p:nvSpPr>
        <p:spPr>
          <a:xfrm>
            <a:off x="5643153" y="2662373"/>
            <a:ext cx="2915055" cy="2585323"/>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dirty="0">
                <a:latin typeface="Comic Sans MS" panose="030F0702030302020204" pitchFamily="66" charset="0"/>
              </a:rPr>
              <a:t>Sin limite de tiempo todos los integrantes del equipo deberán pasar a través del laberinto, el equipo que termine primero y en menos tiempo ganara los puntos de la estación. </a:t>
            </a:r>
          </a:p>
          <a:p>
            <a:pPr algn="ctr"/>
            <a:r>
              <a:rPr lang="es-MX" dirty="0">
                <a:latin typeface="Comic Sans MS" panose="030F0702030302020204" pitchFamily="66" charset="0"/>
              </a:rPr>
              <a:t>mas puntos. </a:t>
            </a:r>
          </a:p>
        </p:txBody>
      </p:sp>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791" y="2662373"/>
            <a:ext cx="4839063" cy="2721973"/>
          </a:xfrm>
          <a:prstGeom prst="rect">
            <a:avLst/>
          </a:prstGeom>
        </p:spPr>
      </p:pic>
    </p:spTree>
    <p:extLst>
      <p:ext uri="{BB962C8B-B14F-4D97-AF65-F5344CB8AC3E}">
        <p14:creationId xmlns:p14="http://schemas.microsoft.com/office/powerpoint/2010/main" val="269353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34 ideas de Fondos Vintage | fondo vintage, fondos, texturas flo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44216" y="-1141782"/>
            <a:ext cx="6855565" cy="914400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Bernardo Moda Font Generator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789" y="487637"/>
            <a:ext cx="4411434" cy="1066208"/>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248194" y="209005"/>
            <a:ext cx="8673737" cy="641386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CuadroTexto 1">
            <a:extLst>
              <a:ext uri="{FF2B5EF4-FFF2-40B4-BE49-F238E27FC236}">
                <a16:creationId xmlns:a16="http://schemas.microsoft.com/office/drawing/2014/main" id="{C91259A2-F876-4188-A171-FA0DD846B3D6}"/>
              </a:ext>
            </a:extLst>
          </p:cNvPr>
          <p:cNvSpPr txBox="1"/>
          <p:nvPr/>
        </p:nvSpPr>
        <p:spPr>
          <a:xfrm>
            <a:off x="4689841" y="392268"/>
            <a:ext cx="4411433" cy="1508105"/>
          </a:xfrm>
          <a:prstGeom prst="rect">
            <a:avLst/>
          </a:prstGeom>
          <a:noFill/>
        </p:spPr>
        <p:txBody>
          <a:bodyPr wrap="square" rtlCol="0">
            <a:spAutoFit/>
          </a:bodyPr>
          <a:lstStyle/>
          <a:p>
            <a:pPr algn="ctr"/>
            <a:r>
              <a:rPr lang="es-MX" sz="4800" dirty="0">
                <a:solidFill>
                  <a:srgbClr val="FF0000"/>
                </a:solidFill>
                <a:latin typeface="Abadi Extra Light" panose="020B0604020202020204" pitchFamily="34" charset="0"/>
              </a:rPr>
              <a:t>“¡</a:t>
            </a:r>
            <a:r>
              <a:rPr lang="es-MX" sz="4400" dirty="0">
                <a:solidFill>
                  <a:srgbClr val="FF0000"/>
                </a:solidFill>
                <a:latin typeface="Abadi Extra Light" panose="020B0604020202020204" pitchFamily="34" charset="0"/>
              </a:rPr>
              <a:t>Atraviésalo si puedes!”</a:t>
            </a:r>
          </a:p>
        </p:txBody>
      </p:sp>
      <p:pic>
        <p:nvPicPr>
          <p:cNvPr id="1026" name="Picture 2">
            <a:extLst>
              <a:ext uri="{FF2B5EF4-FFF2-40B4-BE49-F238E27FC236}">
                <a16:creationId xmlns:a16="http://schemas.microsoft.com/office/drawing/2014/main" id="{FAC8DCCA-93B1-4CD9-B6CC-5D69A36290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4676" y="2477085"/>
            <a:ext cx="4558748" cy="3772631"/>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8C4F719B-A6BF-42E4-8FE4-D277145C7297}"/>
              </a:ext>
            </a:extLst>
          </p:cNvPr>
          <p:cNvSpPr txBox="1"/>
          <p:nvPr/>
        </p:nvSpPr>
        <p:spPr>
          <a:xfrm>
            <a:off x="460789" y="1884181"/>
            <a:ext cx="8458104" cy="523220"/>
          </a:xfrm>
          <a:prstGeom prst="rect">
            <a:avLst/>
          </a:prstGeom>
          <a:noFill/>
        </p:spPr>
        <p:txBody>
          <a:bodyPr wrap="square" rtlCol="0">
            <a:spAutoFit/>
          </a:bodyPr>
          <a:lstStyle/>
          <a:p>
            <a:r>
              <a:rPr lang="es-MX" sz="1400" b="1" dirty="0">
                <a:latin typeface="Comic Sans MS" panose="030F0702030302020204" pitchFamily="66" charset="0"/>
              </a:rPr>
              <a:t>Propósito: </a:t>
            </a:r>
            <a:r>
              <a:rPr lang="es-MX" sz="1400" dirty="0">
                <a:latin typeface="Comic Sans MS" panose="030F0702030302020204" pitchFamily="66" charset="0"/>
              </a:rPr>
              <a:t>En esta actividad trabajaremos la motricidad gruesa, en la que los niños desarrollarán habilidades para realizar movimientos generales grandes coordinando su cuerpo.</a:t>
            </a:r>
          </a:p>
        </p:txBody>
      </p:sp>
      <p:sp>
        <p:nvSpPr>
          <p:cNvPr id="7" name="CuadroTexto 6">
            <a:extLst>
              <a:ext uri="{FF2B5EF4-FFF2-40B4-BE49-F238E27FC236}">
                <a16:creationId xmlns:a16="http://schemas.microsoft.com/office/drawing/2014/main" id="{596CA637-7270-420E-B283-6EA6AE7899AA}"/>
              </a:ext>
            </a:extLst>
          </p:cNvPr>
          <p:cNvSpPr txBox="1"/>
          <p:nvPr/>
        </p:nvSpPr>
        <p:spPr>
          <a:xfrm>
            <a:off x="680687" y="3055283"/>
            <a:ext cx="3021496" cy="2308324"/>
          </a:xfrm>
          <a:prstGeom prst="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sz="1600" dirty="0">
                <a:latin typeface="Comic Sans MS" panose="030F0702030302020204" pitchFamily="66" charset="0"/>
              </a:rPr>
              <a:t>En el menor tiempo posible, el equipo completo deberá cruzar correctamente la pista. Uno a uno participarán todos </a:t>
            </a:r>
            <a:r>
              <a:rPr lang="es-MX" sz="1600" dirty="0" smtClean="0">
                <a:latin typeface="Comic Sans MS" panose="030F0702030302020204" pitchFamily="66" charset="0"/>
              </a:rPr>
              <a:t>los </a:t>
            </a:r>
            <a:r>
              <a:rPr lang="es-MX" sz="1600" dirty="0">
                <a:latin typeface="Comic Sans MS" panose="030F0702030302020204" pitchFamily="66" charset="0"/>
              </a:rPr>
              <a:t>integrantes, si uno comete un error ¡Deberá empezar de nuevo! </a:t>
            </a:r>
          </a:p>
          <a:p>
            <a:pPr algn="ctr"/>
            <a:r>
              <a:rPr lang="es-MX" sz="1600" dirty="0">
                <a:latin typeface="Comic Sans MS" panose="030F0702030302020204" pitchFamily="66" charset="0"/>
              </a:rPr>
              <a:t>¡El equipo que cruce en el menor tiempo será el ganador! </a:t>
            </a:r>
          </a:p>
        </p:txBody>
      </p:sp>
    </p:spTree>
    <p:extLst>
      <p:ext uri="{BB962C8B-B14F-4D97-AF65-F5344CB8AC3E}">
        <p14:creationId xmlns:p14="http://schemas.microsoft.com/office/powerpoint/2010/main" val="2757339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34 ideas de Fondos Vintage | fondo vintage, fondos, texturas flo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44216" y="-1141782"/>
            <a:ext cx="6855565" cy="9144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248194" y="209005"/>
            <a:ext cx="8673737" cy="641386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7170" name="Picture 2" descr="Bernardo Moda Font Generator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039" y="455788"/>
            <a:ext cx="4716674" cy="111308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4942782" y="209005"/>
            <a:ext cx="4141994" cy="1754326"/>
          </a:xfrm>
          <a:prstGeom prst="rect">
            <a:avLst/>
          </a:prstGeom>
          <a:noFill/>
        </p:spPr>
        <p:txBody>
          <a:bodyPr wrap="square" rtlCol="0">
            <a:spAutoFit/>
          </a:bodyPr>
          <a:lstStyle/>
          <a:p>
            <a:pPr algn="ctr"/>
            <a:r>
              <a:rPr lang="es-ES" sz="5400" dirty="0" smtClean="0">
                <a:solidFill>
                  <a:srgbClr val="FF00FF"/>
                </a:solidFill>
              </a:rPr>
              <a:t>“1, 2, 3 listos fuera”</a:t>
            </a:r>
            <a:endParaRPr lang="es-ES" sz="5400" dirty="0">
              <a:solidFill>
                <a:srgbClr val="FF00FF"/>
              </a:solidFill>
            </a:endParaRPr>
          </a:p>
        </p:txBody>
      </p:sp>
      <p:sp>
        <p:nvSpPr>
          <p:cNvPr id="4" name="Rectángulo 3"/>
          <p:cNvSpPr/>
          <p:nvPr/>
        </p:nvSpPr>
        <p:spPr>
          <a:xfrm>
            <a:off x="411039" y="1990285"/>
            <a:ext cx="8372354" cy="923330"/>
          </a:xfrm>
          <a:prstGeom prst="rect">
            <a:avLst/>
          </a:prstGeom>
        </p:spPr>
        <p:txBody>
          <a:bodyPr wrap="square">
            <a:spAutoFit/>
          </a:bodyPr>
          <a:lstStyle/>
          <a:p>
            <a:r>
              <a:rPr lang="es-MX" b="1" dirty="0">
                <a:latin typeface="Comic Sans MS" panose="030F0702030302020204" pitchFamily="66" charset="0"/>
              </a:rPr>
              <a:t>Propósito: </a:t>
            </a:r>
            <a:r>
              <a:rPr lang="es-MX" dirty="0">
                <a:latin typeface="Comic Sans MS" panose="030F0702030302020204" pitchFamily="66" charset="0"/>
              </a:rPr>
              <a:t>En esta actividad trabajaremos la </a:t>
            </a:r>
            <a:r>
              <a:rPr lang="es-MX" dirty="0" smtClean="0">
                <a:latin typeface="Comic Sans MS" panose="030F0702030302020204" pitchFamily="66" charset="0"/>
              </a:rPr>
              <a:t>forma de locomoción alta, </a:t>
            </a:r>
            <a:r>
              <a:rPr lang="es-MX" dirty="0">
                <a:latin typeface="Comic Sans MS" panose="030F0702030302020204" pitchFamily="66" charset="0"/>
              </a:rPr>
              <a:t>en la que los niños </a:t>
            </a:r>
            <a:r>
              <a:rPr lang="es-MX" dirty="0" smtClean="0">
                <a:latin typeface="Comic Sans MS" panose="030F0702030302020204" pitchFamily="66" charset="0"/>
              </a:rPr>
              <a:t>enfrentarán el reto de correr y responder a ciertos obstáculos más rápido que sus compañeros y llegar a la meta.</a:t>
            </a:r>
            <a:endParaRPr lang="es-MX" dirty="0">
              <a:latin typeface="Comic Sans MS" panose="030F0702030302020204" pitchFamily="66" charset="0"/>
            </a:endParaRPr>
          </a:p>
        </p:txBody>
      </p:sp>
      <p:sp>
        <p:nvSpPr>
          <p:cNvPr id="6" name="CuadroTexto 5">
            <a:extLst>
              <a:ext uri="{FF2B5EF4-FFF2-40B4-BE49-F238E27FC236}">
                <a16:creationId xmlns:a16="http://schemas.microsoft.com/office/drawing/2014/main" id="{596CA637-7270-420E-B283-6EA6AE7899AA}"/>
              </a:ext>
            </a:extLst>
          </p:cNvPr>
          <p:cNvSpPr txBox="1"/>
          <p:nvPr/>
        </p:nvSpPr>
        <p:spPr>
          <a:xfrm>
            <a:off x="5761897" y="3110001"/>
            <a:ext cx="3021496" cy="3170099"/>
          </a:xfrm>
          <a:prstGeom prst="rect">
            <a:avLst/>
          </a:prstGeom>
          <a:ln w="28575">
            <a:solidFill>
              <a:srgbClr val="FF00FF"/>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sz="2000" dirty="0">
                <a:latin typeface="Comic Sans MS" panose="030F0702030302020204" pitchFamily="66" charset="0"/>
              </a:rPr>
              <a:t>En el menor tiempo posible, el equipo completo deberá </a:t>
            </a:r>
            <a:r>
              <a:rPr lang="es-MX" sz="2000" dirty="0" smtClean="0">
                <a:latin typeface="Comic Sans MS" panose="030F0702030302020204" pitchFamily="66" charset="0"/>
              </a:rPr>
              <a:t>cruzar corriendo haciendo saltos según sean los obstáculos, los ganadores serán el primer equipo que llegue completo a la meta.</a:t>
            </a:r>
            <a:endParaRPr lang="es-MX" sz="2000" dirty="0">
              <a:latin typeface="Comic Sans MS" panose="030F0702030302020204" pitchFamily="66" charset="0"/>
            </a:endParaRPr>
          </a:p>
        </p:txBody>
      </p:sp>
      <p:pic>
        <p:nvPicPr>
          <p:cNvPr id="8" name="Imagen 7"/>
          <p:cNvPicPr>
            <a:picLocks noChangeAspect="1"/>
          </p:cNvPicPr>
          <p:nvPr/>
        </p:nvPicPr>
        <p:blipFill rotWithShape="1">
          <a:blip r:embed="rId4">
            <a:extLst>
              <a:ext uri="{28A0092B-C50C-407E-A947-70E740481C1C}">
                <a14:useLocalDpi xmlns:a14="http://schemas.microsoft.com/office/drawing/2010/main" val="0"/>
              </a:ext>
            </a:extLst>
          </a:blip>
          <a:srcRect l="10550" r="17467"/>
          <a:stretch/>
        </p:blipFill>
        <p:spPr>
          <a:xfrm>
            <a:off x="450898" y="2990010"/>
            <a:ext cx="2337582" cy="3410083"/>
          </a:xfrm>
          <a:prstGeom prst="rect">
            <a:avLst/>
          </a:prstGeom>
        </p:spPr>
      </p:pic>
      <p:pic>
        <p:nvPicPr>
          <p:cNvPr id="9" name="Imagen 8"/>
          <p:cNvPicPr>
            <a:picLocks noChangeAspect="1"/>
          </p:cNvPicPr>
          <p:nvPr/>
        </p:nvPicPr>
        <p:blipFill rotWithShape="1">
          <a:blip r:embed="rId5">
            <a:extLst>
              <a:ext uri="{28A0092B-C50C-407E-A947-70E740481C1C}">
                <a14:useLocalDpi xmlns:a14="http://schemas.microsoft.com/office/drawing/2010/main" val="0"/>
              </a:ext>
            </a:extLst>
          </a:blip>
          <a:srcRect t="8639" b="8545"/>
          <a:stretch/>
        </p:blipFill>
        <p:spPr>
          <a:xfrm>
            <a:off x="2899744" y="2990010"/>
            <a:ext cx="2781894" cy="3410083"/>
          </a:xfrm>
          <a:prstGeom prst="rect">
            <a:avLst/>
          </a:prstGeom>
        </p:spPr>
      </p:pic>
    </p:spTree>
    <p:extLst>
      <p:ext uri="{BB962C8B-B14F-4D97-AF65-F5344CB8AC3E}">
        <p14:creationId xmlns:p14="http://schemas.microsoft.com/office/powerpoint/2010/main" val="565203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34 ideas de Fondos Vintage | fondo vintage, fondos, texturas flo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44216" y="-1141782"/>
            <a:ext cx="6855565" cy="9144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248194" y="209005"/>
            <a:ext cx="8673737" cy="641386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146" name="Picture 2" descr="Bernardo Moda Font Generator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012" y="453539"/>
            <a:ext cx="4578052" cy="118707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598853" y="1895849"/>
            <a:ext cx="7972417" cy="1077218"/>
          </a:xfrm>
          <a:prstGeom prst="rect">
            <a:avLst/>
          </a:prstGeom>
          <a:noFill/>
        </p:spPr>
        <p:txBody>
          <a:bodyPr wrap="square" rtlCol="0">
            <a:spAutoFit/>
          </a:bodyPr>
          <a:lstStyle/>
          <a:p>
            <a:pPr algn="ctr"/>
            <a:r>
              <a:rPr lang="es-MX" sz="1600" b="1" dirty="0">
                <a:latin typeface="Comic Sans MS" panose="030F0702030302020204" pitchFamily="66" charset="0"/>
              </a:rPr>
              <a:t>Propósito: </a:t>
            </a:r>
            <a:r>
              <a:rPr lang="es-MX" sz="1600" dirty="0">
                <a:latin typeface="Comic Sans MS" panose="030F0702030302020204" pitchFamily="66" charset="0"/>
              </a:rPr>
              <a:t>En esta actividad trabajaremos </a:t>
            </a:r>
            <a:r>
              <a:rPr lang="es-MX" sz="1600" dirty="0" smtClean="0">
                <a:latin typeface="Comic Sans MS" panose="030F0702030302020204" pitchFamily="66" charset="0"/>
              </a:rPr>
              <a:t>las habilidades motrices básicas, con la finalidad de q</a:t>
            </a:r>
            <a:r>
              <a:rPr lang="es-MX" sz="1600" dirty="0" smtClean="0">
                <a:latin typeface="Comic Sans MS" panose="030F0702030302020204" pitchFamily="66" charset="0"/>
              </a:rPr>
              <a:t>ue </a:t>
            </a:r>
            <a:r>
              <a:rPr lang="es-MX" sz="1600" dirty="0">
                <a:latin typeface="Comic Sans MS" panose="030F0702030302020204" pitchFamily="66" charset="0"/>
              </a:rPr>
              <a:t>los estudiantes demuestren habilidades motrices básicas de locomoción, manipulación y estabilidad en una variedad de juegos y actividades físicas.</a:t>
            </a:r>
            <a:endParaRPr lang="es-MX" sz="1600" dirty="0">
              <a:latin typeface="Comic Sans MS" panose="030F0702030302020204" pitchFamily="66" charset="0"/>
            </a:endParaRPr>
          </a:p>
        </p:txBody>
      </p:sp>
      <p:sp>
        <p:nvSpPr>
          <p:cNvPr id="3" name="Rectángulo 2"/>
          <p:cNvSpPr/>
          <p:nvPr/>
        </p:nvSpPr>
        <p:spPr>
          <a:xfrm>
            <a:off x="474115" y="3228307"/>
            <a:ext cx="4820194" cy="3139321"/>
          </a:xfrm>
          <a:prstGeom prst="rect">
            <a:avLst/>
          </a:prstGeom>
          <a:ln w="28575">
            <a:solidFill>
              <a:srgbClr val="67F9EC"/>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MX" dirty="0">
                <a:solidFill>
                  <a:srgbClr val="000000"/>
                </a:solidFill>
                <a:latin typeface="Comic Sans MS" panose="030F0702030302020204" pitchFamily="66" charset="0"/>
              </a:rPr>
              <a:t>Se organizan los niños en dos hileras, a una distancia moderada de 2 metros se coloca un cesto o caja frente a cada una de ellas, el primer niño tendrá una pelota en la mano.</a:t>
            </a:r>
          </a:p>
          <a:p>
            <a:pPr algn="ctr"/>
            <a:r>
              <a:rPr lang="es-MX" dirty="0" smtClean="0">
                <a:solidFill>
                  <a:srgbClr val="000000"/>
                </a:solidFill>
                <a:latin typeface="Comic Sans MS" panose="030F0702030302020204" pitchFamily="66" charset="0"/>
              </a:rPr>
              <a:t>Al </a:t>
            </a:r>
            <a:r>
              <a:rPr lang="es-MX" dirty="0">
                <a:solidFill>
                  <a:srgbClr val="000000"/>
                </a:solidFill>
                <a:latin typeface="Comic Sans MS" panose="030F0702030302020204" pitchFamily="66" charset="0"/>
              </a:rPr>
              <a:t>sonido de la palmada del profesor el primer </a:t>
            </a:r>
            <a:r>
              <a:rPr lang="es-MX" dirty="0" smtClean="0">
                <a:solidFill>
                  <a:srgbClr val="000000"/>
                </a:solidFill>
                <a:latin typeface="Comic Sans MS" panose="030F0702030302020204" pitchFamily="66" charset="0"/>
              </a:rPr>
              <a:t>niño dará tres vueltas y </a:t>
            </a:r>
            <a:r>
              <a:rPr lang="es-MX" dirty="0">
                <a:solidFill>
                  <a:srgbClr val="000000"/>
                </a:solidFill>
                <a:latin typeface="Comic Sans MS" panose="030F0702030302020204" pitchFamily="66" charset="0"/>
              </a:rPr>
              <a:t>lanzará la pelota elevando el brazo por encima del hombro y desde </a:t>
            </a:r>
            <a:r>
              <a:rPr lang="es-MX" dirty="0" smtClean="0">
                <a:solidFill>
                  <a:srgbClr val="000000"/>
                </a:solidFill>
                <a:latin typeface="Comic Sans MS" panose="030F0702030302020204" pitchFamily="66" charset="0"/>
              </a:rPr>
              <a:t>su lugar lanzará </a:t>
            </a:r>
            <a:r>
              <a:rPr lang="es-MX" dirty="0">
                <a:solidFill>
                  <a:srgbClr val="000000"/>
                </a:solidFill>
                <a:latin typeface="Comic Sans MS" panose="030F0702030302020204" pitchFamily="66" charset="0"/>
              </a:rPr>
              <a:t>al cesto, luego irá caminando a recogerla y se la entregará al próximo compañero. </a:t>
            </a:r>
            <a:endParaRPr lang="es-MX" dirty="0" smtClean="0">
              <a:solidFill>
                <a:srgbClr val="000000"/>
              </a:solidFill>
              <a:latin typeface="Comic Sans MS" panose="030F0702030302020204" pitchFamily="66" charset="0"/>
            </a:endParaRPr>
          </a:p>
          <a:p>
            <a:pPr algn="ctr"/>
            <a:r>
              <a:rPr lang="es-MX" dirty="0" smtClean="0">
                <a:solidFill>
                  <a:srgbClr val="000000"/>
                </a:solidFill>
                <a:latin typeface="Comic Sans MS" panose="030F0702030302020204" pitchFamily="66" charset="0"/>
              </a:rPr>
              <a:t>Gana </a:t>
            </a:r>
            <a:r>
              <a:rPr lang="es-MX" dirty="0">
                <a:solidFill>
                  <a:srgbClr val="000000"/>
                </a:solidFill>
                <a:latin typeface="Comic Sans MS" panose="030F0702030302020204" pitchFamily="66" charset="0"/>
              </a:rPr>
              <a:t>el equipo que más pelotas enceste.</a:t>
            </a:r>
            <a:endParaRPr lang="es-MX" b="0" i="0" dirty="0">
              <a:solidFill>
                <a:srgbClr val="000000"/>
              </a:solidFill>
              <a:effectLst/>
              <a:latin typeface="Comic Sans MS" panose="030F0702030302020204" pitchFamily="66" charset="0"/>
            </a:endParaRPr>
          </a:p>
        </p:txBody>
      </p:sp>
      <p:sp>
        <p:nvSpPr>
          <p:cNvPr id="6" name="CuadroTexto 5"/>
          <p:cNvSpPr txBox="1"/>
          <p:nvPr/>
        </p:nvSpPr>
        <p:spPr>
          <a:xfrm>
            <a:off x="5419047" y="326189"/>
            <a:ext cx="2990404" cy="1569660"/>
          </a:xfrm>
          <a:prstGeom prst="rect">
            <a:avLst/>
          </a:prstGeom>
          <a:noFill/>
        </p:spPr>
        <p:txBody>
          <a:bodyPr wrap="square" rtlCol="0">
            <a:spAutoFit/>
          </a:bodyPr>
          <a:lstStyle/>
          <a:p>
            <a:pPr algn="ctr"/>
            <a:r>
              <a:rPr lang="es-MX" sz="4800" dirty="0" smtClean="0">
                <a:solidFill>
                  <a:srgbClr val="67F9EC"/>
                </a:solidFill>
              </a:rPr>
              <a:t>“Encesta la pelota” </a:t>
            </a:r>
            <a:endParaRPr lang="es-MX" sz="4800" dirty="0">
              <a:solidFill>
                <a:srgbClr val="67F9EC"/>
              </a:solidFill>
            </a:endParaRPr>
          </a:p>
        </p:txBody>
      </p:sp>
      <p:pic>
        <p:nvPicPr>
          <p:cNvPr id="1026" name="Picture 2" descr="Cuántas pelotas logramos encestar? - Aprender Juntos"/>
          <p:cNvPicPr>
            <a:picLocks noChangeAspect="1" noChangeArrowheads="1"/>
          </p:cNvPicPr>
          <p:nvPr/>
        </p:nvPicPr>
        <p:blipFill rotWithShape="1">
          <a:blip r:embed="rId4">
            <a:extLst>
              <a:ext uri="{28A0092B-C50C-407E-A947-70E740481C1C}">
                <a14:useLocalDpi xmlns:a14="http://schemas.microsoft.com/office/drawing/2010/main" val="0"/>
              </a:ext>
            </a:extLst>
          </a:blip>
          <a:srcRect l="79803" t="-557"/>
          <a:stretch/>
        </p:blipFill>
        <p:spPr bwMode="auto">
          <a:xfrm>
            <a:off x="5543783" y="2846328"/>
            <a:ext cx="1502228" cy="35213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ántas pelotas logramos encestar? - Aprender Juntos"/>
          <p:cNvPicPr>
            <a:picLocks noChangeAspect="1" noChangeArrowheads="1"/>
          </p:cNvPicPr>
          <p:nvPr/>
        </p:nvPicPr>
        <p:blipFill rotWithShape="1">
          <a:blip r:embed="rId4">
            <a:extLst>
              <a:ext uri="{28A0092B-C50C-407E-A947-70E740481C1C}">
                <a14:useLocalDpi xmlns:a14="http://schemas.microsoft.com/office/drawing/2010/main" val="0"/>
              </a:ext>
            </a:extLst>
          </a:blip>
          <a:srcRect l="1221" t="3326" r="74931"/>
          <a:stretch/>
        </p:blipFill>
        <p:spPr bwMode="auto">
          <a:xfrm>
            <a:off x="7295485" y="2885957"/>
            <a:ext cx="1400521" cy="3442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213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34 ideas de Fondos Vintage | fondo vintage, fondos, texturas flo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44216" y="-1141782"/>
            <a:ext cx="6855565" cy="9144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248194" y="209005"/>
            <a:ext cx="8673737" cy="641386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p:cNvSpPr txBox="1"/>
          <p:nvPr/>
        </p:nvSpPr>
        <p:spPr>
          <a:xfrm>
            <a:off x="521494" y="1822230"/>
            <a:ext cx="8127136" cy="923330"/>
          </a:xfrm>
          <a:prstGeom prst="rect">
            <a:avLst/>
          </a:prstGeom>
          <a:noFill/>
        </p:spPr>
        <p:txBody>
          <a:bodyPr wrap="square" rtlCol="0">
            <a:spAutoFit/>
          </a:bodyPr>
          <a:lstStyle/>
          <a:p>
            <a:pPr algn="ctr"/>
            <a:r>
              <a:rPr lang="es-MX" sz="1600" b="1" dirty="0">
                <a:latin typeface="Comic Sans MS" panose="030F0702030302020204" pitchFamily="66" charset="0"/>
              </a:rPr>
              <a:t>Propósito</a:t>
            </a:r>
            <a:r>
              <a:rPr lang="es-MX" sz="1600" b="1" dirty="0" smtClean="0">
                <a:latin typeface="Comic Sans MS" panose="030F0702030302020204" pitchFamily="66" charset="0"/>
              </a:rPr>
              <a:t>: </a:t>
            </a:r>
            <a:r>
              <a:rPr lang="es-MX" dirty="0" smtClean="0">
                <a:latin typeface="Comic Sans MS" panose="030F0702030302020204" pitchFamily="66" charset="0"/>
              </a:rPr>
              <a:t>En esta actividad trabajaremos las habilidades motrices básicas, donde los niños tienen que</a:t>
            </a:r>
            <a:r>
              <a:rPr lang="es-MX" sz="1600" dirty="0" smtClean="0">
                <a:latin typeface="Comic Sans MS" panose="030F0702030302020204" pitchFamily="66" charset="0"/>
              </a:rPr>
              <a:t> c</a:t>
            </a:r>
            <a:r>
              <a:rPr lang="es-MX" dirty="0" smtClean="0">
                <a:latin typeface="Comic Sans MS" panose="030F0702030302020204" pitchFamily="66" charset="0"/>
              </a:rPr>
              <a:t>aminar </a:t>
            </a:r>
            <a:r>
              <a:rPr lang="es-MX" dirty="0">
                <a:latin typeface="Comic Sans MS" panose="030F0702030302020204" pitchFamily="66" charset="0"/>
              </a:rPr>
              <a:t>con diferentes movimientos de los brazos para practicar la oscilación </a:t>
            </a:r>
            <a:r>
              <a:rPr lang="es-MX" dirty="0" smtClean="0">
                <a:latin typeface="Comic Sans MS" panose="030F0702030302020204" pitchFamily="66" charset="0"/>
              </a:rPr>
              <a:t>al frente y atrás, arriba y abajo.</a:t>
            </a:r>
            <a:r>
              <a:rPr lang="es-MX" sz="1600" dirty="0" smtClean="0">
                <a:latin typeface="Comic Sans MS" panose="030F0702030302020204" pitchFamily="66" charset="0"/>
              </a:rPr>
              <a:t> </a:t>
            </a:r>
            <a:endParaRPr lang="es-MX" sz="1600" dirty="0">
              <a:latin typeface="Comic Sans MS" panose="030F0702030302020204" pitchFamily="66" charset="0"/>
            </a:endParaRPr>
          </a:p>
        </p:txBody>
      </p:sp>
      <p:sp>
        <p:nvSpPr>
          <p:cNvPr id="6" name="CuadroTexto 5"/>
          <p:cNvSpPr txBox="1"/>
          <p:nvPr/>
        </p:nvSpPr>
        <p:spPr>
          <a:xfrm>
            <a:off x="5153356" y="729261"/>
            <a:ext cx="3306942" cy="830997"/>
          </a:xfrm>
          <a:prstGeom prst="rect">
            <a:avLst/>
          </a:prstGeom>
          <a:noFill/>
        </p:spPr>
        <p:txBody>
          <a:bodyPr wrap="square" rtlCol="0">
            <a:spAutoFit/>
          </a:bodyPr>
          <a:lstStyle/>
          <a:p>
            <a:pPr algn="ctr"/>
            <a:r>
              <a:rPr lang="es-MX" sz="4800" dirty="0" smtClean="0">
                <a:solidFill>
                  <a:srgbClr val="92D050"/>
                </a:solidFill>
              </a:rPr>
              <a:t>“El rey dice” </a:t>
            </a:r>
            <a:endParaRPr lang="es-MX" sz="4800" dirty="0">
              <a:solidFill>
                <a:srgbClr val="92D050"/>
              </a:solidFill>
            </a:endParaRPr>
          </a:p>
        </p:txBody>
      </p:sp>
      <p:sp>
        <p:nvSpPr>
          <p:cNvPr id="4" name="Rectángulo 3"/>
          <p:cNvSpPr/>
          <p:nvPr/>
        </p:nvSpPr>
        <p:spPr>
          <a:xfrm>
            <a:off x="5117228" y="3289862"/>
            <a:ext cx="3422468" cy="2862322"/>
          </a:xfrm>
          <a:prstGeom prst="rect">
            <a:avLst/>
          </a:prstGeom>
          <a:ln w="38100">
            <a:solidFill>
              <a:srgbClr val="92D050"/>
            </a:solidFill>
          </a:ln>
        </p:spPr>
        <p:txBody>
          <a:bodyPr wrap="square">
            <a:spAutoFit/>
          </a:bodyPr>
          <a:lstStyle/>
          <a:p>
            <a:pPr algn="ctr"/>
            <a:r>
              <a:rPr lang="es-MX" dirty="0">
                <a:latin typeface="Comic Sans MS" panose="030F0702030302020204" pitchFamily="66" charset="0"/>
              </a:rPr>
              <a:t>L</a:t>
            </a:r>
            <a:r>
              <a:rPr lang="es-MX" dirty="0" smtClean="0">
                <a:latin typeface="Comic Sans MS" panose="030F0702030302020204" pitchFamily="66" charset="0"/>
              </a:rPr>
              <a:t>os niños estarán esparcidos en un espacio con una venda o pañuelo en los ojos. El rey ira mencionando movimientos que los niños tienen que hacer, sin ver a sus compañeros, y los que no hagan lo que el rey dice y se equivoquen de movimiento, pierden y se van saliendo del juego. </a:t>
            </a:r>
            <a:endParaRPr lang="es-MX" dirty="0">
              <a:latin typeface="Comic Sans MS" panose="030F0702030302020204" pitchFamily="66" charset="0"/>
            </a:endParaRPr>
          </a:p>
        </p:txBody>
      </p:sp>
      <p:pic>
        <p:nvPicPr>
          <p:cNvPr id="7" name="Imagen 6"/>
          <p:cNvPicPr>
            <a:picLocks noChangeAspect="1"/>
          </p:cNvPicPr>
          <p:nvPr/>
        </p:nvPicPr>
        <p:blipFill rotWithShape="1">
          <a:blip r:embed="rId3"/>
          <a:srcRect r="2836" b="15244"/>
          <a:stretch/>
        </p:blipFill>
        <p:spPr>
          <a:xfrm>
            <a:off x="529337" y="2938671"/>
            <a:ext cx="4205656" cy="29518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CuadroTexto 10"/>
          <p:cNvSpPr txBox="1"/>
          <p:nvPr/>
        </p:nvSpPr>
        <p:spPr>
          <a:xfrm>
            <a:off x="615860" y="489691"/>
            <a:ext cx="4169831" cy="1200329"/>
          </a:xfrm>
          <a:prstGeom prst="rect">
            <a:avLst/>
          </a:prstGeom>
          <a:noFill/>
        </p:spPr>
        <p:txBody>
          <a:bodyPr wrap="square" rtlCol="0">
            <a:spAutoFit/>
          </a:bodyPr>
          <a:lstStyle/>
          <a:p>
            <a:pPr algn="ctr"/>
            <a:r>
              <a:rPr lang="es-MX" sz="7200" dirty="0" smtClean="0">
                <a:solidFill>
                  <a:srgbClr val="92D050"/>
                </a:solidFill>
                <a:latin typeface="Nirmala UI Semilight" panose="020B0402040204020203" pitchFamily="34" charset="0"/>
                <a:ea typeface="Nirmala UI Semilight" panose="020B0402040204020203" pitchFamily="34" charset="0"/>
                <a:cs typeface="Nirmala UI Semilight" panose="020B0402040204020203" pitchFamily="34" charset="0"/>
              </a:rPr>
              <a:t>Estación 6</a:t>
            </a:r>
            <a:endParaRPr lang="es-MX" sz="7200" dirty="0">
              <a:solidFill>
                <a:srgbClr val="92D05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p:txBody>
      </p:sp>
    </p:spTree>
    <p:extLst>
      <p:ext uri="{BB962C8B-B14F-4D97-AF65-F5344CB8AC3E}">
        <p14:creationId xmlns:p14="http://schemas.microsoft.com/office/powerpoint/2010/main" val="988886049"/>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2701</TotalTime>
  <Words>701</Words>
  <Application>Microsoft Office PowerPoint</Application>
  <PresentationFormat>Presentación en pantalla (4:3)</PresentationFormat>
  <Paragraphs>41</Paragraphs>
  <Slides>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8</vt:i4>
      </vt:variant>
    </vt:vector>
  </HeadingPairs>
  <TitlesOfParts>
    <vt:vector size="15" baseType="lpstr">
      <vt:lpstr>Abadi Extra Light</vt:lpstr>
      <vt:lpstr>Arial</vt:lpstr>
      <vt:lpstr>Calibri</vt:lpstr>
      <vt:lpstr>Calibri Light</vt:lpstr>
      <vt:lpstr>Comic Sans MS</vt:lpstr>
      <vt:lpstr>Nirmala UI Semilight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Heath</dc:creator>
  <cp:lastModifiedBy>paulina guerrero sanchez</cp:lastModifiedBy>
  <cp:revision>48</cp:revision>
  <dcterms:created xsi:type="dcterms:W3CDTF">2021-05-25T05:34:18Z</dcterms:created>
  <dcterms:modified xsi:type="dcterms:W3CDTF">2021-06-04T04:41:10Z</dcterms:modified>
</cp:coreProperties>
</file>