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7" r:id="rId3"/>
    <p:sldId id="310" r:id="rId4"/>
    <p:sldId id="311" r:id="rId5"/>
    <p:sldId id="309" r:id="rId6"/>
    <p:sldId id="312" r:id="rId7"/>
    <p:sldId id="308" r:id="rId8"/>
    <p:sldId id="307" r:id="rId9"/>
    <p:sldId id="306" r:id="rId10"/>
    <p:sldId id="313" r:id="rId11"/>
    <p:sldId id="314" r:id="rId12"/>
    <p:sldId id="304" r:id="rId13"/>
    <p:sldId id="303"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0C5FF"/>
    <a:srgbClr val="F0E0D0"/>
    <a:srgbClr val="FF99FF"/>
    <a:srgbClr val="FBCDF9"/>
    <a:srgbClr val="F47CB2"/>
    <a:srgbClr val="FF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p:scale>
          <a:sx n="60" d="100"/>
          <a:sy n="60" d="100"/>
        </p:scale>
        <p:origin x="10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8A838D-BA27-4E69-9854-B4B5AEEA72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C12659E-491D-46FC-87CF-3EE5E8EE6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249CC8F-C092-4A85-965A-BC6A7FEEFCB1}"/>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7714AE60-6AD0-49CC-BAFD-56AA4EA6E6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481DEF-EC5B-4F7C-BFC9-FBEF1026C420}"/>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1629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82225-CC2E-4CB2-8DCA-9F422906984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1A99C0B-8082-46F2-9278-EAC0F953E5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FDC8CC-D6CA-4438-98ED-A477D1BD6FDD}"/>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0484E775-6A28-4DA1-83CF-2EC0C83016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5381104-00CB-49CE-8784-487CE729ED43}"/>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136210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DCD22A-2DE6-4FE0-9A92-42009AEFB9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8BA07AC-5D16-4BCB-A839-E0238B7DFD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7BA583-8AF6-49FA-BF88-06E8730AC2B9}"/>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C1DB7478-CD79-4A0A-95DF-D1154ABCAE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6E7614E-3715-47CD-A70F-155858036096}"/>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385891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410"/>
        <p:cNvGrpSpPr/>
        <p:nvPr/>
      </p:nvGrpSpPr>
      <p:grpSpPr>
        <a:xfrm>
          <a:off x="0" y="0"/>
          <a:ext cx="0" cy="0"/>
          <a:chOff x="0" y="0"/>
          <a:chExt cx="0" cy="0"/>
        </a:xfrm>
      </p:grpSpPr>
    </p:spTree>
    <p:extLst>
      <p:ext uri="{BB962C8B-B14F-4D97-AF65-F5344CB8AC3E}">
        <p14:creationId xmlns:p14="http://schemas.microsoft.com/office/powerpoint/2010/main" val="405321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636AF-00EF-4AD0-A43F-97D6B22767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5115452-3972-40ED-91C3-B0926C66AA0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1D6AF53-43D8-4096-9339-5C4CFCE51ED6}"/>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496FB393-8B5F-4E28-B35E-9F9E55D05EA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B44468-D660-4A7D-9D59-981A3BFA8447}"/>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269452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EA81A-F95E-4721-8B21-FA7C3F0812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3355985-213E-43E3-945F-531A492CDA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3B779C-8A88-4EF3-91CE-E197F965610A}"/>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32E325D7-5E7C-4D45-B447-386C7C6F46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725681-2D42-4CF3-8279-16C68600F17C}"/>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233801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C682D-DA61-4377-950A-98D942686BD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23AFB01-4897-4F4D-965D-C987D3F58F3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0154F5F-3D0E-413E-95DC-E9A2415E3FD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95356E9-ECB6-4D94-9218-DB5005D80F92}"/>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6" name="Marcador de pie de página 5">
            <a:extLst>
              <a:ext uri="{FF2B5EF4-FFF2-40B4-BE49-F238E27FC236}">
                <a16:creationId xmlns:a16="http://schemas.microsoft.com/office/drawing/2014/main" id="{4341B590-FF84-4405-AAF2-A32803B5A09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6E0AD4F-FC5C-4B91-A642-CF358FB46EF3}"/>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47880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4A9BF-A01F-4302-91AF-D83F5AD53D2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C3A92A2-AEC2-455E-8DFE-7A3DAD97A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018ABD1-D7B9-40EE-AE7B-A970EEBEB5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089A1AA-1A0A-42E2-A5DF-5F1124C35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AD9A5A8-E533-449C-B081-7113667E39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44E3623-5BD0-4A5A-94F8-36F8475EFACF}"/>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8" name="Marcador de pie de página 7">
            <a:extLst>
              <a:ext uri="{FF2B5EF4-FFF2-40B4-BE49-F238E27FC236}">
                <a16:creationId xmlns:a16="http://schemas.microsoft.com/office/drawing/2014/main" id="{A1B066D4-018E-4CFD-BD60-29F9406E214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9B17BE5-BC34-4913-A5CC-3CEBB81D8D23}"/>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40101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F49DC-8892-4738-8B1C-15D4AB9FFC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5ECAF56-81FA-41E3-AF73-1AD6680EB9A4}"/>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4" name="Marcador de pie de página 3">
            <a:extLst>
              <a:ext uri="{FF2B5EF4-FFF2-40B4-BE49-F238E27FC236}">
                <a16:creationId xmlns:a16="http://schemas.microsoft.com/office/drawing/2014/main" id="{BB788251-1F6E-49BA-844B-07D9D80B121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D203F8D-F170-44BA-9922-AA798486AEBE}"/>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114898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F8096B-0655-4181-A344-67813515AAF3}"/>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3" name="Marcador de pie de página 2">
            <a:extLst>
              <a:ext uri="{FF2B5EF4-FFF2-40B4-BE49-F238E27FC236}">
                <a16:creationId xmlns:a16="http://schemas.microsoft.com/office/drawing/2014/main" id="{E2E4C12B-3843-4DF1-91AB-9B8645F9CC2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A58D30F-0251-4F7C-B8CA-656237D9C4CF}"/>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7033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9330C-0524-479F-BB40-19D0740BC0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6C5C888-C4DC-480D-B3BB-ABA6CFCA1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1D36BCD-7BA8-4F05-9EC8-0CB0FE136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F9BF33-0213-4409-9CBF-5A07693AC0EF}"/>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6" name="Marcador de pie de página 5">
            <a:extLst>
              <a:ext uri="{FF2B5EF4-FFF2-40B4-BE49-F238E27FC236}">
                <a16:creationId xmlns:a16="http://schemas.microsoft.com/office/drawing/2014/main" id="{5B88BD1E-E629-4AC5-88BF-0DFF675F5D5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39EBEEE-1871-4193-A413-91282C15E89E}"/>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203602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7FE65-5199-4272-A7A4-E51773C736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72D37F6-2CCF-4F70-B6EA-677CECFB3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AE5EDF2-75EA-4F7A-AFB7-8B34262A7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D6E22-B300-40BA-A020-70EF44D48208}"/>
              </a:ext>
            </a:extLst>
          </p:cNvPr>
          <p:cNvSpPr>
            <a:spLocks noGrp="1"/>
          </p:cNvSpPr>
          <p:nvPr>
            <p:ph type="dt" sz="half" idx="10"/>
          </p:nvPr>
        </p:nvSpPr>
        <p:spPr/>
        <p:txBody>
          <a:bodyPr/>
          <a:lstStyle/>
          <a:p>
            <a:fld id="{E1ECCD8E-0A45-40BA-8146-634EF527F64A}" type="datetimeFigureOut">
              <a:rPr lang="es-MX" smtClean="0"/>
              <a:t>07/06/2021</a:t>
            </a:fld>
            <a:endParaRPr lang="es-MX"/>
          </a:p>
        </p:txBody>
      </p:sp>
      <p:sp>
        <p:nvSpPr>
          <p:cNvPr id="6" name="Marcador de pie de página 5">
            <a:extLst>
              <a:ext uri="{FF2B5EF4-FFF2-40B4-BE49-F238E27FC236}">
                <a16:creationId xmlns:a16="http://schemas.microsoft.com/office/drawing/2014/main" id="{689A7D93-9CAE-41C1-A8E5-CC631ACB121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B31360F-2430-4BDF-BAD2-21D41973FA5D}"/>
              </a:ext>
            </a:extLst>
          </p:cNvPr>
          <p:cNvSpPr>
            <a:spLocks noGrp="1"/>
          </p:cNvSpPr>
          <p:nvPr>
            <p:ph type="sldNum" sz="quarter" idx="12"/>
          </p:nvPr>
        </p:nvSpPr>
        <p:spPr/>
        <p:txBody>
          <a:bodyPr/>
          <a:lstStyle/>
          <a:p>
            <a:fld id="{444B8477-3E28-4B64-9109-137D8CE8C22D}" type="slidenum">
              <a:rPr lang="es-MX" smtClean="0"/>
              <a:t>‹Nº›</a:t>
            </a:fld>
            <a:endParaRPr lang="es-MX"/>
          </a:p>
        </p:txBody>
      </p:sp>
    </p:spTree>
    <p:extLst>
      <p:ext uri="{BB962C8B-B14F-4D97-AF65-F5344CB8AC3E}">
        <p14:creationId xmlns:p14="http://schemas.microsoft.com/office/powerpoint/2010/main" val="2793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65D25D-0D45-435C-83AD-DEFE85BD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3C8AAB9-7ACE-4263-A206-934A5DA0C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E150574-BC34-4E64-9584-FE34ED275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CCD8E-0A45-40BA-8146-634EF527F64A}" type="datetimeFigureOut">
              <a:rPr lang="es-MX" smtClean="0"/>
              <a:t>07/06/2021</a:t>
            </a:fld>
            <a:endParaRPr lang="es-MX"/>
          </a:p>
        </p:txBody>
      </p:sp>
      <p:sp>
        <p:nvSpPr>
          <p:cNvPr id="5" name="Marcador de pie de página 4">
            <a:extLst>
              <a:ext uri="{FF2B5EF4-FFF2-40B4-BE49-F238E27FC236}">
                <a16:creationId xmlns:a16="http://schemas.microsoft.com/office/drawing/2014/main" id="{72F6FB84-6E01-4443-960C-2F64BC802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CCF1A35-AE4B-4CC6-BCA6-BC4757367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B8477-3E28-4B64-9109-137D8CE8C22D}" type="slidenum">
              <a:rPr lang="es-MX" smtClean="0"/>
              <a:t>‹Nº›</a:t>
            </a:fld>
            <a:endParaRPr lang="es-MX"/>
          </a:p>
        </p:txBody>
      </p:sp>
    </p:spTree>
    <p:extLst>
      <p:ext uri="{BB962C8B-B14F-4D97-AF65-F5344CB8AC3E}">
        <p14:creationId xmlns:p14="http://schemas.microsoft.com/office/powerpoint/2010/main" val="253653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CB9660-71FA-4934-BD0A-6DF04BE400C2}"/>
              </a:ext>
            </a:extLst>
          </p:cNvPr>
          <p:cNvSpPr txBox="1"/>
          <p:nvPr/>
        </p:nvSpPr>
        <p:spPr>
          <a:xfrm>
            <a:off x="0" y="-52"/>
            <a:ext cx="12192000" cy="68275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Escuela Normal de Educación Preescolar</a:t>
            </a:r>
          </a:p>
          <a:p>
            <a:pPr algn="ctr"/>
            <a:r>
              <a:rPr lang="es-MX" sz="2400" dirty="0">
                <a:latin typeface="Times New Roman" panose="02020603050405020304" pitchFamily="18" charset="0"/>
                <a:cs typeface="Times New Roman" panose="02020603050405020304" pitchFamily="18" charset="0"/>
              </a:rPr>
              <a:t>Licenciatura en educación preescolar</a:t>
            </a:r>
          </a:p>
          <a:p>
            <a:pPr algn="ctr"/>
            <a:r>
              <a:rPr lang="es-MX" sz="2400" dirty="0">
                <a:latin typeface="Times New Roman" panose="02020603050405020304" pitchFamily="18" charset="0"/>
                <a:cs typeface="Times New Roman" panose="02020603050405020304" pitchFamily="18" charset="0"/>
              </a:rPr>
              <a:t>Cuarto semestre</a:t>
            </a:r>
          </a:p>
          <a:p>
            <a:pPr algn="ctr"/>
            <a:endParaRPr lang="es-MX" sz="2000" dirty="0">
              <a:latin typeface="Times New Roman" panose="02020603050405020304" pitchFamily="18" charset="0"/>
              <a:cs typeface="Times New Roman" panose="02020603050405020304" pitchFamily="18" charset="0"/>
            </a:endParaRPr>
          </a:p>
          <a:p>
            <a:pPr algn="ctr"/>
            <a:endParaRPr lang="es-MX" sz="500" dirty="0"/>
          </a:p>
          <a:p>
            <a:pPr algn="ctr"/>
            <a:r>
              <a:rPr lang="es-MX" sz="3200" dirty="0">
                <a:latin typeface="Times New Roman" panose="02020603050405020304" pitchFamily="18" charset="0"/>
                <a:cs typeface="Times New Roman" panose="02020603050405020304" pitchFamily="18" charset="0"/>
              </a:rPr>
              <a:t>Atención a la diversidad</a:t>
            </a:r>
            <a:endParaRPr lang="es-MX" sz="2000" dirty="0">
              <a:latin typeface="Times New Roman" panose="02020603050405020304" pitchFamily="18" charset="0"/>
              <a:cs typeface="Times New Roman" panose="02020603050405020304" pitchFamily="18" charset="0"/>
            </a:endParaRPr>
          </a:p>
          <a:p>
            <a:pPr algn="ctr"/>
            <a:endParaRPr lang="es-MX" sz="800" dirty="0">
              <a:latin typeface="Times New Roman" panose="02020603050405020304" pitchFamily="18" charset="0"/>
              <a:cs typeface="Times New Roman" panose="02020603050405020304" pitchFamily="18" charset="0"/>
            </a:endParaRPr>
          </a:p>
          <a:p>
            <a:pPr algn="ctr"/>
            <a:r>
              <a:rPr lang="es-MX" sz="3200" dirty="0">
                <a:latin typeface="Times New Roman" panose="02020603050405020304" pitchFamily="18" charset="0"/>
                <a:cs typeface="Times New Roman" panose="02020603050405020304" pitchFamily="18" charset="0"/>
              </a:rPr>
              <a:t>Trabajo: </a:t>
            </a:r>
            <a:r>
              <a:rPr lang="es-MX" sz="3200" b="1" i="1" dirty="0">
                <a:latin typeface="Times New Roman" panose="02020603050405020304" pitchFamily="18" charset="0"/>
                <a:cs typeface="Times New Roman" panose="02020603050405020304" pitchFamily="18" charset="0"/>
              </a:rPr>
              <a:t>Recursos para la promoción de un aula inclusiva</a:t>
            </a:r>
            <a:endParaRPr lang="es-MX" sz="2400" dirty="0">
              <a:latin typeface="Times New Roman" panose="02020603050405020304" pitchFamily="18" charset="0"/>
              <a:cs typeface="Times New Roman" panose="02020603050405020304" pitchFamily="18" charset="0"/>
            </a:endParaRPr>
          </a:p>
          <a:p>
            <a:r>
              <a:rPr lang="es-MX" b="1" dirty="0">
                <a:latin typeface="Times New Roman" panose="02020603050405020304" pitchFamily="18" charset="0"/>
                <a:cs typeface="Times New Roman" panose="02020603050405020304" pitchFamily="18" charset="0"/>
              </a:rPr>
              <a:t>Alumna: </a:t>
            </a:r>
            <a:r>
              <a:rPr lang="es-MX" dirty="0">
                <a:latin typeface="Times New Roman" panose="02020603050405020304" pitchFamily="18" charset="0"/>
                <a:cs typeface="Times New Roman" panose="02020603050405020304" pitchFamily="18" charset="0"/>
              </a:rPr>
              <a:t>Jazmin Azucena De la cruz Sánchez</a:t>
            </a:r>
          </a:p>
          <a:p>
            <a:r>
              <a:rPr lang="es-MX" b="1" dirty="0">
                <a:latin typeface="Times New Roman" panose="02020603050405020304" pitchFamily="18" charset="0"/>
                <a:cs typeface="Times New Roman" panose="02020603050405020304" pitchFamily="18" charset="0"/>
              </a:rPr>
              <a:t>Docente: </a:t>
            </a:r>
            <a:r>
              <a:rPr lang="es-MX" dirty="0">
                <a:latin typeface="Times New Roman" panose="02020603050405020304" pitchFamily="18" charset="0"/>
                <a:cs typeface="Times New Roman" panose="02020603050405020304" pitchFamily="18" charset="0"/>
              </a:rPr>
              <a:t>Alejandra Isabel Cárdenas González</a:t>
            </a:r>
          </a:p>
          <a:p>
            <a:r>
              <a:rPr lang="es-MX" b="1" dirty="0">
                <a:latin typeface="Times New Roman" panose="02020603050405020304" pitchFamily="18" charset="0"/>
                <a:cs typeface="Times New Roman" panose="02020603050405020304" pitchFamily="18" charset="0"/>
              </a:rPr>
              <a:t>COMPETENCIAS UNIDAD III:</a:t>
            </a: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Detecta los procesos de aprendizaje de sus alumnos para favorecer su desarrollo cognitivo y socioemocional.</a:t>
            </a: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Aplica el plan y programas de estudio para alcanzar los propósitos educativos y contribuir al pleno desenvolvimiento de las capacidades de sus alumnos.</a:t>
            </a:r>
            <a:endParaRPr lang="es-MX" sz="1600" dirty="0">
              <a:latin typeface="Times New Roman" panose="02020603050405020304" pitchFamily="18" charset="0"/>
              <a:cs typeface="Times New Roman" panose="02020603050405020304" pitchFamily="18" charset="0"/>
            </a:endParaRP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Emplea la evaluación para intervenir en los diferentes ámbitos y momentos de la tarea educativa para mejorar los aprendizajes de sus alumnos.</a:t>
            </a: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endParaRPr lang="es-MX" sz="1600" dirty="0">
              <a:latin typeface="Times New Roman" panose="02020603050405020304" pitchFamily="18" charset="0"/>
              <a:cs typeface="Times New Roman" panose="02020603050405020304" pitchFamily="18" charset="0"/>
            </a:endParaRP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Actúa de manera ética ante la diversidad de situaciones que se presentan en la práctica profesional.</a:t>
            </a:r>
          </a:p>
          <a:p>
            <a:pPr marL="380990" indent="-380990">
              <a:buFont typeface="Arial" panose="020B0604020202020204" pitchFamily="34" charset="0"/>
              <a:buChar char="•"/>
            </a:pPr>
            <a:r>
              <a:rPr lang="es-MX" sz="1600" dirty="0">
                <a:solidFill>
                  <a:srgbClr val="000000"/>
                </a:solidFill>
                <a:latin typeface="Times New Roman" panose="02020603050405020304" pitchFamily="18" charset="0"/>
                <a:cs typeface="Times New Roman" panose="02020603050405020304" pitchFamily="18" charset="0"/>
              </a:rPr>
              <a:t>Colabora con la comunidad escolar, padres de familia, autoridades y docentes, en la toma de decisiones y en el desarrollo de alternativas de solución a problemáticas socioeducativas.</a:t>
            </a:r>
            <a:endParaRPr lang="es-MX" sz="1600" dirty="0">
              <a:latin typeface="Times New Roman" panose="02020603050405020304" pitchFamily="18" charset="0"/>
              <a:cs typeface="Times New Roman" panose="02020603050405020304" pitchFamily="18" charset="0"/>
            </a:endParaRPr>
          </a:p>
          <a:p>
            <a:r>
              <a:rPr lang="es-MX" sz="1467" b="1" dirty="0">
                <a:latin typeface="Times New Roman" panose="02020603050405020304" pitchFamily="18" charset="0"/>
                <a:cs typeface="Times New Roman" panose="02020603050405020304" pitchFamily="18" charset="0"/>
              </a:rPr>
              <a:t>Saltillo, Coahuila de Zaragoza                                                                                                                                                             lunes 07 de junio del 2021</a:t>
            </a:r>
          </a:p>
        </p:txBody>
      </p:sp>
      <p:pic>
        <p:nvPicPr>
          <p:cNvPr id="3" name="Imagen 2">
            <a:extLst>
              <a:ext uri="{FF2B5EF4-FFF2-40B4-BE49-F238E27FC236}">
                <a16:creationId xmlns:a16="http://schemas.microsoft.com/office/drawing/2014/main" id="{31771539-8443-4704-92B2-6B7B22E679CD}"/>
              </a:ext>
            </a:extLst>
          </p:cNvPr>
          <p:cNvPicPr/>
          <p:nvPr/>
        </p:nvPicPr>
        <p:blipFill rotWithShape="1">
          <a:blip r:embed="rId2">
            <a:extLst>
              <a:ext uri="{BEBA8EAE-BF5A-486C-A8C5-ECC9F3942E4B}">
                <a14:imgProps xmlns:a14="http://schemas.microsoft.com/office/drawing/2010/main">
                  <a14:imgLayer r:embed="rId3">
                    <a14:imgEffect>
                      <a14:backgroundRemoval t="2069" b="94483" l="25641" r="78462">
                        <a14:foregroundMark x1="30769" y1="45517" x2="33333" y2="34483"/>
                        <a14:foregroundMark x1="33333" y1="34483" x2="28205" y2="26207"/>
                        <a14:foregroundMark x1="28205" y1="26207" x2="29231" y2="13793"/>
                        <a14:foregroundMark x1="29231" y1="13793" x2="33846" y2="4828"/>
                        <a14:foregroundMark x1="33846" y1="4828" x2="66154" y2="8966"/>
                        <a14:foregroundMark x1="66154" y1="8966" x2="67692" y2="8276"/>
                        <a14:foregroundMark x1="76410" y1="62759" x2="76923" y2="52414"/>
                        <a14:foregroundMark x1="54872" y1="95172" x2="64103" y2="91034"/>
                        <a14:foregroundMark x1="30769" y1="5517" x2="35385" y2="2759"/>
                        <a14:foregroundMark x1="78462" y1="3448" x2="78462" y2="6207"/>
                        <a14:foregroundMark x1="77949" y1="9655" x2="78462" y2="17931"/>
                        <a14:foregroundMark x1="77949" y1="20690" x2="77949" y2="31034"/>
                        <a14:foregroundMark x1="77949" y1="31724" x2="77949" y2="38621"/>
                        <a14:foregroundMark x1="77949" y1="38621" x2="77949" y2="43448"/>
                        <a14:foregroundMark x1="26154" y1="2069" x2="25641" y2="4828"/>
                        <a14:foregroundMark x1="25641" y1="5517" x2="25641" y2="10345"/>
                        <a14:foregroundMark x1="25641" y1="11724" x2="25641" y2="16552"/>
                        <a14:foregroundMark x1="25128" y1="17241" x2="26667" y2="24828"/>
                        <a14:foregroundMark x1="26154" y1="24828" x2="26154" y2="30345"/>
                        <a14:foregroundMark x1="25641" y1="31034" x2="25641" y2="39310"/>
                        <a14:foregroundMark x1="26154" y1="34483" x2="26154" y2="44828"/>
                        <a14:foregroundMark x1="26154" y1="44828" x2="26667" y2="46897"/>
                      </a14:backgroundRemoval>
                    </a14:imgEffect>
                  </a14:imgLayer>
                </a14:imgProps>
              </a:ext>
              <a:ext uri="{28A0092B-C50C-407E-A947-70E740481C1C}">
                <a14:useLocalDpi xmlns:a14="http://schemas.microsoft.com/office/drawing/2010/main" val="0"/>
              </a:ext>
            </a:extLst>
          </a:blip>
          <a:srcRect l="21827" r="15228"/>
          <a:stretch/>
        </p:blipFill>
        <p:spPr bwMode="auto">
          <a:xfrm>
            <a:off x="441960" y="182828"/>
            <a:ext cx="1356360" cy="1539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0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grpSp>
        <p:nvGrpSpPr>
          <p:cNvPr id="3" name="Grupo 2">
            <a:extLst>
              <a:ext uri="{FF2B5EF4-FFF2-40B4-BE49-F238E27FC236}">
                <a16:creationId xmlns:a16="http://schemas.microsoft.com/office/drawing/2014/main" id="{D2D550B9-E29A-48FD-A970-377F901650E4}"/>
              </a:ext>
            </a:extLst>
          </p:cNvPr>
          <p:cNvGrpSpPr/>
          <p:nvPr/>
        </p:nvGrpSpPr>
        <p:grpSpPr>
          <a:xfrm>
            <a:off x="10184295" y="2679792"/>
            <a:ext cx="1994453" cy="688177"/>
            <a:chOff x="10184295" y="2679792"/>
            <a:chExt cx="1994453" cy="688177"/>
          </a:xfrm>
        </p:grpSpPr>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grpSp>
      <p:sp>
        <p:nvSpPr>
          <p:cNvPr id="30" name="Rectángulo 29">
            <a:extLst>
              <a:ext uri="{FF2B5EF4-FFF2-40B4-BE49-F238E27FC236}">
                <a16:creationId xmlns:a16="http://schemas.microsoft.com/office/drawing/2014/main" id="{40ACEA4F-4D5A-4D19-BE0C-06CAB02734C9}"/>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815E4ADB-DE79-42E2-B150-05E20E69ECED}"/>
              </a:ext>
            </a:extLst>
          </p:cNvPr>
          <p:cNvGrpSpPr/>
          <p:nvPr/>
        </p:nvGrpSpPr>
        <p:grpSpPr>
          <a:xfrm>
            <a:off x="10184294" y="4381671"/>
            <a:ext cx="1994454" cy="688177"/>
            <a:chOff x="10184294" y="4381671"/>
            <a:chExt cx="1994454" cy="688177"/>
          </a:xfrm>
        </p:grpSpPr>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grpSp>
      <p:sp>
        <p:nvSpPr>
          <p:cNvPr id="28" name="CuadroTexto 27">
            <a:extLst>
              <a:ext uri="{FF2B5EF4-FFF2-40B4-BE49-F238E27FC236}">
                <a16:creationId xmlns:a16="http://schemas.microsoft.com/office/drawing/2014/main" id="{DA38FF52-0418-4E0D-8CAD-C742FEFE9C9E}"/>
              </a:ext>
            </a:extLst>
          </p:cNvPr>
          <p:cNvSpPr txBox="1"/>
          <p:nvPr/>
        </p:nvSpPr>
        <p:spPr>
          <a:xfrm>
            <a:off x="-1" y="242015"/>
            <a:ext cx="11470105"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Sugerencias para manejar el aprendizaje cooperativo</a:t>
            </a:r>
          </a:p>
        </p:txBody>
      </p:sp>
      <p:sp>
        <p:nvSpPr>
          <p:cNvPr id="31" name="CuadroTexto 30">
            <a:extLst>
              <a:ext uri="{FF2B5EF4-FFF2-40B4-BE49-F238E27FC236}">
                <a16:creationId xmlns:a16="http://schemas.microsoft.com/office/drawing/2014/main" id="{E34CE2E9-FDA3-40EB-A982-0771CEFD02EB}"/>
              </a:ext>
            </a:extLst>
          </p:cNvPr>
          <p:cNvSpPr txBox="1"/>
          <p:nvPr/>
        </p:nvSpPr>
        <p:spPr>
          <a:xfrm>
            <a:off x="281890" y="1012095"/>
            <a:ext cx="10884235" cy="981423"/>
          </a:xfrm>
          <a:prstGeom prst="rect">
            <a:avLst/>
          </a:prstGeom>
          <a:noFill/>
        </p:spPr>
        <p:txBody>
          <a:bodyPr wrap="square">
            <a:spAutoFit/>
          </a:bodyPr>
          <a:lstStyle/>
          <a:p>
            <a:pPr>
              <a:lnSpc>
                <a:spcPct val="107000"/>
              </a:lnSpc>
              <a:spcAft>
                <a:spcPts val="800"/>
              </a:spcAft>
            </a:pPr>
            <a:r>
              <a:rPr lang="es-MX" sz="1800" b="1" dirty="0">
                <a:effectLst/>
                <a:latin typeface="Bradley Hand ITC" panose="03070402050302030203" pitchFamily="66" charset="0"/>
                <a:ea typeface="Calibri" panose="020F0502020204030204" pitchFamily="34" charset="0"/>
                <a:cs typeface="Times New Roman" panose="02020603050405020304" pitchFamily="18" charset="0"/>
              </a:rPr>
              <a:t>Enfoques recientes en la educación, establecieron la importancia que tiene el manejo en las aulas un sentido de comunidad, esto es, con la finalidad de que lo que ocurra dentro del salón de clases sea tambien responsabilidad de los alumnos que lo conforman, que formen parte de los problemas, decisiones y acciones que los beneficien.</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sp>
        <p:nvSpPr>
          <p:cNvPr id="32" name="CuadroTexto 31">
            <a:extLst>
              <a:ext uri="{FF2B5EF4-FFF2-40B4-BE49-F238E27FC236}">
                <a16:creationId xmlns:a16="http://schemas.microsoft.com/office/drawing/2014/main" id="{9BB70F25-7122-46FB-B821-FBAE03B31ABA}"/>
              </a:ext>
            </a:extLst>
          </p:cNvPr>
          <p:cNvSpPr txBox="1"/>
          <p:nvPr/>
        </p:nvSpPr>
        <p:spPr>
          <a:xfrm>
            <a:off x="207598" y="4427740"/>
            <a:ext cx="10129097" cy="1277786"/>
          </a:xfrm>
          <a:prstGeom prst="rect">
            <a:avLst/>
          </a:prstGeom>
          <a:noFill/>
        </p:spPr>
        <p:txBody>
          <a:bodyPr wrap="square">
            <a:spAutoFit/>
          </a:bodyPr>
          <a:lstStyle/>
          <a:p>
            <a:pPr>
              <a:lnSpc>
                <a:spcPct val="107000"/>
              </a:lnSpc>
              <a:spcAft>
                <a:spcPts val="800"/>
              </a:spcAft>
            </a:pPr>
            <a:r>
              <a:rPr lang="es-MX" sz="1800" b="1" dirty="0">
                <a:effectLst/>
                <a:latin typeface="Bradley Hand ITC" panose="03070402050302030203" pitchFamily="66" charset="0"/>
                <a:ea typeface="Calibri" panose="020F0502020204030204" pitchFamily="34" charset="0"/>
                <a:cs typeface="Times New Roman" panose="02020603050405020304" pitchFamily="18" charset="0"/>
              </a:rPr>
              <a:t>Los pares o compañeros del salón de clase desempeñan una función vital en el desarrollo de todos los niños que lo conforman, debido a que proporcionan una fuente de información y comparaciones del mundo, ya sea dentro o fuera de las aulas; además de ser modelos y apoyos, los cuales facilitan y contribuyen a crear un sentido de pertenencia y de comunidad en el grupo.</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sp>
        <p:nvSpPr>
          <p:cNvPr id="41" name="CuadroTexto 40">
            <a:extLst>
              <a:ext uri="{FF2B5EF4-FFF2-40B4-BE49-F238E27FC236}">
                <a16:creationId xmlns:a16="http://schemas.microsoft.com/office/drawing/2014/main" id="{369EC5C9-BE9A-4BD5-B9F8-1D032F65874C}"/>
              </a:ext>
            </a:extLst>
          </p:cNvPr>
          <p:cNvSpPr txBox="1"/>
          <p:nvPr/>
        </p:nvSpPr>
        <p:spPr>
          <a:xfrm>
            <a:off x="245165" y="5919624"/>
            <a:ext cx="10890861" cy="685059"/>
          </a:xfrm>
          <a:prstGeom prst="rect">
            <a:avLst/>
          </a:prstGeom>
          <a:noFill/>
        </p:spPr>
        <p:txBody>
          <a:bodyPr wrap="square">
            <a:spAutoFit/>
          </a:bodyPr>
          <a:lstStyle/>
          <a:p>
            <a:pPr>
              <a:lnSpc>
                <a:spcPct val="107000"/>
              </a:lnSpc>
              <a:spcAft>
                <a:spcPts val="800"/>
              </a:spcAft>
            </a:pPr>
            <a:r>
              <a:rPr lang="es-MX" sz="1800" b="1" dirty="0">
                <a:effectLst/>
                <a:latin typeface="Bradley Hand ITC" panose="03070402050302030203" pitchFamily="66" charset="0"/>
                <a:ea typeface="Calibri" panose="020F0502020204030204" pitchFamily="34" charset="0"/>
                <a:cs typeface="Times New Roman" panose="02020603050405020304" pitchFamily="18" charset="0"/>
              </a:rPr>
              <a:t>El abordar con los alumnos el tema sobre diferencias, es un aspecto de carácter fundamenta y de mucha preocupación por parte de los agentes de la educación.</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pic>
        <p:nvPicPr>
          <p:cNvPr id="4098" name="Picture 2" descr="Niños discapacitados: vectores, gráfico vectorial, Niños discapacitados  imágenes vectoriales de stock | Depositphotos®">
            <a:extLst>
              <a:ext uri="{FF2B5EF4-FFF2-40B4-BE49-F238E27FC236}">
                <a16:creationId xmlns:a16="http://schemas.microsoft.com/office/drawing/2014/main" id="{CC0E5481-0412-43CD-96AA-3E3A3036E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688" b="11257"/>
          <a:stretch/>
        </p:blipFill>
        <p:spPr bwMode="auto">
          <a:xfrm>
            <a:off x="2277750" y="2039587"/>
            <a:ext cx="6515329" cy="241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0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grpSp>
        <p:nvGrpSpPr>
          <p:cNvPr id="3" name="Grupo 2">
            <a:extLst>
              <a:ext uri="{FF2B5EF4-FFF2-40B4-BE49-F238E27FC236}">
                <a16:creationId xmlns:a16="http://schemas.microsoft.com/office/drawing/2014/main" id="{D2D550B9-E29A-48FD-A970-377F901650E4}"/>
              </a:ext>
            </a:extLst>
          </p:cNvPr>
          <p:cNvGrpSpPr/>
          <p:nvPr/>
        </p:nvGrpSpPr>
        <p:grpSpPr>
          <a:xfrm>
            <a:off x="10184295" y="2679792"/>
            <a:ext cx="1994453" cy="688177"/>
            <a:chOff x="10184295" y="2679792"/>
            <a:chExt cx="1994453" cy="688177"/>
          </a:xfrm>
        </p:grpSpPr>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grpSp>
      <p:sp>
        <p:nvSpPr>
          <p:cNvPr id="30" name="Rectángulo 29">
            <a:extLst>
              <a:ext uri="{FF2B5EF4-FFF2-40B4-BE49-F238E27FC236}">
                <a16:creationId xmlns:a16="http://schemas.microsoft.com/office/drawing/2014/main" id="{40ACEA4F-4D5A-4D19-BE0C-06CAB02734C9}"/>
              </a:ext>
            </a:extLst>
          </p:cNvPr>
          <p:cNvSpPr/>
          <p:nvPr/>
        </p:nvSpPr>
        <p:spPr>
          <a:xfrm>
            <a:off x="198783" y="113133"/>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4" name="Grupo 3">
            <a:extLst>
              <a:ext uri="{FF2B5EF4-FFF2-40B4-BE49-F238E27FC236}">
                <a16:creationId xmlns:a16="http://schemas.microsoft.com/office/drawing/2014/main" id="{815E4ADB-DE79-42E2-B150-05E20E69ECED}"/>
              </a:ext>
            </a:extLst>
          </p:cNvPr>
          <p:cNvGrpSpPr/>
          <p:nvPr/>
        </p:nvGrpSpPr>
        <p:grpSpPr>
          <a:xfrm>
            <a:off x="10184294" y="4381671"/>
            <a:ext cx="1994454" cy="688177"/>
            <a:chOff x="10184294" y="4381671"/>
            <a:chExt cx="1994454" cy="688177"/>
          </a:xfrm>
        </p:grpSpPr>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grpSp>
      <p:sp>
        <p:nvSpPr>
          <p:cNvPr id="28" name="CuadroTexto 27">
            <a:extLst>
              <a:ext uri="{FF2B5EF4-FFF2-40B4-BE49-F238E27FC236}">
                <a16:creationId xmlns:a16="http://schemas.microsoft.com/office/drawing/2014/main" id="{DA38FF52-0418-4E0D-8CAD-C742FEFE9C9E}"/>
              </a:ext>
            </a:extLst>
          </p:cNvPr>
          <p:cNvSpPr txBox="1"/>
          <p:nvPr/>
        </p:nvSpPr>
        <p:spPr>
          <a:xfrm>
            <a:off x="-1" y="242015"/>
            <a:ext cx="11470105"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Sugerencias para manejar el aprendizaje cooperativo</a:t>
            </a:r>
          </a:p>
        </p:txBody>
      </p:sp>
      <p:pic>
        <p:nvPicPr>
          <p:cNvPr id="3074" name="Picture 2" descr="Respuesta efectiva a la diversidad! - Escolar - ABC Color">
            <a:extLst>
              <a:ext uri="{FF2B5EF4-FFF2-40B4-BE49-F238E27FC236}">
                <a16:creationId xmlns:a16="http://schemas.microsoft.com/office/drawing/2014/main" id="{3135FEE9-2984-44FF-A9FF-41F9E5C56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159" y="1468637"/>
            <a:ext cx="5810250" cy="4714875"/>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0F24D3E3-85CD-4626-91E5-A8E58AA77E93}"/>
              </a:ext>
            </a:extLst>
          </p:cNvPr>
          <p:cNvSpPr txBox="1"/>
          <p:nvPr/>
        </p:nvSpPr>
        <p:spPr>
          <a:xfrm>
            <a:off x="428466" y="1869867"/>
            <a:ext cx="4400208" cy="3352328"/>
          </a:xfrm>
          <a:prstGeom prst="rect">
            <a:avLst/>
          </a:prstGeom>
          <a:noFill/>
        </p:spPr>
        <p:txBody>
          <a:bodyPr wrap="square">
            <a:spAutoFit/>
          </a:bodyPr>
          <a:lstStyle/>
          <a:p>
            <a:pPr>
              <a:lnSpc>
                <a:spcPct val="107000"/>
              </a:lnSpc>
              <a:spcAft>
                <a:spcPts val="800"/>
              </a:spcAft>
            </a:pPr>
            <a:r>
              <a:rPr lang="es-MX" sz="1800" b="1" dirty="0">
                <a:effectLst/>
                <a:latin typeface="Bradley Hand ITC" panose="03070402050302030203" pitchFamily="66" charset="0"/>
                <a:ea typeface="Calibri" panose="020F0502020204030204" pitchFamily="34" charset="0"/>
                <a:cs typeface="Times New Roman" panose="02020603050405020304" pitchFamily="18" charset="0"/>
              </a:rPr>
              <a:t>Se debe, además, fomentar la comprensión de diferencias individuales por medio de actividades y proyectos, en los cuales se pueda manifestar diferencias y el valor de las personas; tambien de manera explícita mostrar las formas en las que se distinguen los estudiantes, debido a que si no se realiza se puede hacer en los alumnos una idea equivocada en lo que se pueda o no saber y hablar sobre estas diferencias que encuentren.</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86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43" name="Rectángulo 42">
            <a:extLst>
              <a:ext uri="{FF2B5EF4-FFF2-40B4-BE49-F238E27FC236}">
                <a16:creationId xmlns:a16="http://schemas.microsoft.com/office/drawing/2014/main" id="{F6B6C3F6-F750-40B6-9CDE-158C05E6B4E0}"/>
              </a:ext>
            </a:extLst>
          </p:cNvPr>
          <p:cNvSpPr/>
          <p:nvPr/>
        </p:nvSpPr>
        <p:spPr>
          <a:xfrm>
            <a:off x="245165" y="127288"/>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 name="Grupo 2">
            <a:extLst>
              <a:ext uri="{FF2B5EF4-FFF2-40B4-BE49-F238E27FC236}">
                <a16:creationId xmlns:a16="http://schemas.microsoft.com/office/drawing/2014/main" id="{413BD9A1-4BE5-4384-8973-BAD952FA1468}"/>
              </a:ext>
            </a:extLst>
          </p:cNvPr>
          <p:cNvGrpSpPr/>
          <p:nvPr/>
        </p:nvGrpSpPr>
        <p:grpSpPr>
          <a:xfrm>
            <a:off x="10177669" y="5243332"/>
            <a:ext cx="2020956" cy="688177"/>
            <a:chOff x="10177669" y="5243332"/>
            <a:chExt cx="2020956" cy="688177"/>
          </a:xfrm>
        </p:grpSpPr>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sp>
        <p:nvSpPr>
          <p:cNvPr id="45" name="CuadroTexto 44">
            <a:extLst>
              <a:ext uri="{FF2B5EF4-FFF2-40B4-BE49-F238E27FC236}">
                <a16:creationId xmlns:a16="http://schemas.microsoft.com/office/drawing/2014/main" id="{A39238B7-ACA4-4146-9746-412051469D39}"/>
              </a:ext>
            </a:extLst>
          </p:cNvPr>
          <p:cNvSpPr txBox="1"/>
          <p:nvPr/>
        </p:nvSpPr>
        <p:spPr>
          <a:xfrm>
            <a:off x="-1" y="242015"/>
            <a:ext cx="11470105"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La escuela como una comunidad incluyente </a:t>
            </a:r>
          </a:p>
        </p:txBody>
      </p:sp>
      <p:sp>
        <p:nvSpPr>
          <p:cNvPr id="7" name="CuadroTexto 6">
            <a:extLst>
              <a:ext uri="{FF2B5EF4-FFF2-40B4-BE49-F238E27FC236}">
                <a16:creationId xmlns:a16="http://schemas.microsoft.com/office/drawing/2014/main" id="{729422DE-F21D-4537-88E3-A7B87B443CF8}"/>
              </a:ext>
            </a:extLst>
          </p:cNvPr>
          <p:cNvSpPr txBox="1"/>
          <p:nvPr/>
        </p:nvSpPr>
        <p:spPr>
          <a:xfrm>
            <a:off x="5098147" y="4719849"/>
            <a:ext cx="5059643" cy="1754326"/>
          </a:xfrm>
          <a:prstGeom prst="rect">
            <a:avLst/>
          </a:prstGeom>
          <a:noFill/>
        </p:spPr>
        <p:txBody>
          <a:bodyPr wrap="square" rtlCol="0">
            <a:spAutoFit/>
          </a:bodyPr>
          <a:lstStyle/>
          <a:p>
            <a:r>
              <a:rPr lang="es-MX" b="1" dirty="0">
                <a:latin typeface="Bradley Hand ITC" panose="03070402050302030203" pitchFamily="66" charset="0"/>
              </a:rPr>
              <a:t>El utilizar los programas escolares, nos puede ayudar a avanzar en problemas que se detecten y que sean externos a los padres de familia, además que sus opiniones positivas de los niños hacen que se comparta una vision realista y positiva del grupo de alumnos.</a:t>
            </a:r>
          </a:p>
        </p:txBody>
      </p:sp>
      <p:pic>
        <p:nvPicPr>
          <p:cNvPr id="12290" name="Picture 2" descr="Profesionales v/s Padres: Obstáculos para la Colaboración Efectiva – Viaje  al Centro del Espectro Autista">
            <a:extLst>
              <a:ext uri="{FF2B5EF4-FFF2-40B4-BE49-F238E27FC236}">
                <a16:creationId xmlns:a16="http://schemas.microsoft.com/office/drawing/2014/main" id="{E09A7BC6-0306-4964-A098-99BCD66EB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117" y="1163837"/>
            <a:ext cx="4487325" cy="295416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prender juntos, crecer en familia Características del programa">
            <a:extLst>
              <a:ext uri="{FF2B5EF4-FFF2-40B4-BE49-F238E27FC236}">
                <a16:creationId xmlns:a16="http://schemas.microsoft.com/office/drawing/2014/main" id="{B7C04667-9964-44FF-AF40-DD1746ECE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25" y="3642708"/>
            <a:ext cx="4595371" cy="295416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D139EC6-53CE-4FDC-B9F6-10AE73056A5A}"/>
              </a:ext>
            </a:extLst>
          </p:cNvPr>
          <p:cNvSpPr txBox="1"/>
          <p:nvPr/>
        </p:nvSpPr>
        <p:spPr>
          <a:xfrm>
            <a:off x="298927" y="1595665"/>
            <a:ext cx="5506052" cy="1754326"/>
          </a:xfrm>
          <a:prstGeom prst="rect">
            <a:avLst/>
          </a:prstGeom>
          <a:noFill/>
        </p:spPr>
        <p:txBody>
          <a:bodyPr wrap="square" rtlCol="0">
            <a:spAutoFit/>
          </a:bodyPr>
          <a:lstStyle/>
          <a:p>
            <a:r>
              <a:rPr lang="es-MX" b="1" dirty="0">
                <a:latin typeface="Bradley Hand ITC" panose="03070402050302030203" pitchFamily="66" charset="0"/>
              </a:rPr>
              <a:t>La relación entre padres y docentes, tiene un gran impacto en el apoyo que se le puede dar a los niños con necesidades educativas especiales,  debido a que un ambiente positivo tanto en casa como en la escuela, hace que se incorporen recursos de apoyo complementarios extraescolares.</a:t>
            </a:r>
          </a:p>
        </p:txBody>
      </p:sp>
    </p:spTree>
    <p:extLst>
      <p:ext uri="{BB962C8B-B14F-4D97-AF65-F5344CB8AC3E}">
        <p14:creationId xmlns:p14="http://schemas.microsoft.com/office/powerpoint/2010/main" val="252958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sp>
        <p:nvSpPr>
          <p:cNvPr id="30" name="Rectángulo 29">
            <a:extLst>
              <a:ext uri="{FF2B5EF4-FFF2-40B4-BE49-F238E27FC236}">
                <a16:creationId xmlns:a16="http://schemas.microsoft.com/office/drawing/2014/main" id="{B7B0056E-EC08-4F26-A7D8-DF684D62787F}"/>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43" name="CuadroTexto 42">
            <a:extLst>
              <a:ext uri="{FF2B5EF4-FFF2-40B4-BE49-F238E27FC236}">
                <a16:creationId xmlns:a16="http://schemas.microsoft.com/office/drawing/2014/main" id="{8716897A-AA6B-49FA-9CC1-58A4EC9168AC}"/>
              </a:ext>
            </a:extLst>
          </p:cNvPr>
          <p:cNvSpPr txBox="1"/>
          <p:nvPr/>
        </p:nvSpPr>
        <p:spPr>
          <a:xfrm>
            <a:off x="261731" y="916201"/>
            <a:ext cx="10906540" cy="1200329"/>
          </a:xfrm>
          <a:prstGeom prst="rect">
            <a:avLst/>
          </a:prstGeom>
          <a:noFill/>
        </p:spPr>
        <p:txBody>
          <a:bodyPr wrap="square">
            <a:spAutoFit/>
          </a:bodyPr>
          <a:lstStyle/>
          <a:p>
            <a:endParaRPr lang="es-MX" b="1" dirty="0">
              <a:latin typeface="Bradley Hand ITC" panose="03070402050302030203" pitchFamily="66" charset="0"/>
            </a:endParaRPr>
          </a:p>
          <a:p>
            <a:r>
              <a:rPr lang="es-MX" b="1" dirty="0">
                <a:latin typeface="Bradley Hand ITC" panose="03070402050302030203" pitchFamily="66" charset="0"/>
              </a:rPr>
              <a:t>Para poder lograr un proyecto inclusivo es necesario iniciarlo desde una temprana edad para poder identificar las necesidades especiales de los alumnos y de esta manera permitirles aprendizaje, convivencia, reducir prejuicios y temores.</a:t>
            </a:r>
          </a:p>
        </p:txBody>
      </p:sp>
      <p:sp>
        <p:nvSpPr>
          <p:cNvPr id="44" name="CuadroTexto 43">
            <a:extLst>
              <a:ext uri="{FF2B5EF4-FFF2-40B4-BE49-F238E27FC236}">
                <a16:creationId xmlns:a16="http://schemas.microsoft.com/office/drawing/2014/main" id="{58C0C6CE-CA13-4EED-B32F-AA6DABF9AD05}"/>
              </a:ext>
            </a:extLst>
          </p:cNvPr>
          <p:cNvSpPr txBox="1"/>
          <p:nvPr/>
        </p:nvSpPr>
        <p:spPr>
          <a:xfrm>
            <a:off x="427738" y="5475511"/>
            <a:ext cx="10441058" cy="923330"/>
          </a:xfrm>
          <a:prstGeom prst="rect">
            <a:avLst/>
          </a:prstGeom>
          <a:noFill/>
        </p:spPr>
        <p:txBody>
          <a:bodyPr wrap="square">
            <a:spAutoFit/>
          </a:bodyPr>
          <a:lstStyle/>
          <a:p>
            <a:r>
              <a:rPr lang="es-MX" sz="1800" b="1" dirty="0">
                <a:latin typeface="Bradley Hand ITC" panose="03070402050302030203" pitchFamily="66" charset="0"/>
              </a:rPr>
              <a:t>Es necesario que la comunidad y la escuela se vinculen para que puedan intercambiar experiencias que ayuden a tratar la diversidad, además de crear escuelas completamente incluyentes y abiertas a la diversidad, seria bueno que todos.</a:t>
            </a:r>
          </a:p>
        </p:txBody>
      </p:sp>
      <p:sp>
        <p:nvSpPr>
          <p:cNvPr id="32" name="CuadroTexto 31">
            <a:extLst>
              <a:ext uri="{FF2B5EF4-FFF2-40B4-BE49-F238E27FC236}">
                <a16:creationId xmlns:a16="http://schemas.microsoft.com/office/drawing/2014/main" id="{055E6211-04F6-414A-B29E-8E5A69BF62CB}"/>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La cultura escolar y su vinculación con la comunidad</a:t>
            </a:r>
          </a:p>
        </p:txBody>
      </p:sp>
      <p:pic>
        <p:nvPicPr>
          <p:cNvPr id="1028" name="Picture 4" descr="Identidad visual: ¿Cómo ilustrar la diversidad para una mejor UX?">
            <a:extLst>
              <a:ext uri="{FF2B5EF4-FFF2-40B4-BE49-F238E27FC236}">
                <a16:creationId xmlns:a16="http://schemas.microsoft.com/office/drawing/2014/main" id="{4C964824-ACF9-471F-8768-43161F6FA2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439" b="31931"/>
          <a:stretch/>
        </p:blipFill>
        <p:spPr bwMode="auto">
          <a:xfrm>
            <a:off x="1067133" y="2135409"/>
            <a:ext cx="9249684" cy="276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7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2A8C813-D42D-486B-A19A-D54722AE7721}"/>
              </a:ext>
            </a:extLst>
          </p:cNvPr>
          <p:cNvSpPr/>
          <p:nvPr/>
        </p:nvSpPr>
        <p:spPr>
          <a:xfrm>
            <a:off x="6626" y="0"/>
            <a:ext cx="11290852" cy="6858000"/>
          </a:xfrm>
          <a:prstGeom prst="rect">
            <a:avLst/>
          </a:prstGeom>
          <a:solidFill>
            <a:srgbClr val="FFC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42C5E09A-47EC-4D2B-B753-9E82D334501A}"/>
              </a:ext>
            </a:extLst>
          </p:cNvPr>
          <p:cNvSpPr/>
          <p:nvPr/>
        </p:nvSpPr>
        <p:spPr>
          <a:xfrm>
            <a:off x="980661" y="0"/>
            <a:ext cx="490330" cy="6858000"/>
          </a:xfrm>
          <a:prstGeom prst="roundRect">
            <a:avLst>
              <a:gd name="adj" fmla="val 50000"/>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esquinas redondeadas 3">
            <a:extLst>
              <a:ext uri="{FF2B5EF4-FFF2-40B4-BE49-F238E27FC236}">
                <a16:creationId xmlns:a16="http://schemas.microsoft.com/office/drawing/2014/main" id="{30BC8F89-5B63-4742-93D5-945706D76612}"/>
              </a:ext>
            </a:extLst>
          </p:cNvPr>
          <p:cNvSpPr/>
          <p:nvPr/>
        </p:nvSpPr>
        <p:spPr>
          <a:xfrm>
            <a:off x="0" y="0"/>
            <a:ext cx="1391478" cy="6858000"/>
          </a:xfrm>
          <a:prstGeom prst="roundRect">
            <a:avLst>
              <a:gd name="adj" fmla="val 15363"/>
            </a:avLst>
          </a:prstGeom>
          <a:solidFill>
            <a:srgbClr val="F47C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0"/>
            <a:ext cx="490330" cy="6858000"/>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50BBD6A8-E613-4D39-AD9D-03A9A8693741}"/>
              </a:ext>
            </a:extLst>
          </p:cNvPr>
          <p:cNvSpPr/>
          <p:nvPr/>
        </p:nvSpPr>
        <p:spPr>
          <a:xfrm>
            <a:off x="1683026" y="145774"/>
            <a:ext cx="9435548" cy="655982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2">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2">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2">
            <a:alphaModFix amt="70000"/>
          </a:blip>
          <a:stretch>
            <a:fillRect/>
          </a:stretch>
        </p:blipFill>
        <p:spPr>
          <a:xfrm>
            <a:off x="7156102" y="5629364"/>
            <a:ext cx="225572" cy="207282"/>
          </a:xfrm>
          <a:prstGeom prst="rect">
            <a:avLst/>
          </a:prstGeom>
        </p:spPr>
      </p:pic>
      <p:pic>
        <p:nvPicPr>
          <p:cNvPr id="13" name="Imagen 12">
            <a:extLst>
              <a:ext uri="{FF2B5EF4-FFF2-40B4-BE49-F238E27FC236}">
                <a16:creationId xmlns:a16="http://schemas.microsoft.com/office/drawing/2014/main" id="{E2346633-9A08-4037-A5E9-C9695F7D6B43}"/>
              </a:ext>
            </a:extLst>
          </p:cNvPr>
          <p:cNvPicPr>
            <a:picLocks noChangeAspect="1"/>
          </p:cNvPicPr>
          <p:nvPr/>
        </p:nvPicPr>
        <p:blipFill>
          <a:blip r:embed="rId2">
            <a:alphaModFix amt="70000"/>
          </a:blip>
          <a:stretch>
            <a:fillRect/>
          </a:stretch>
        </p:blipFill>
        <p:spPr>
          <a:xfrm>
            <a:off x="9302884" y="4962002"/>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2">
            <a:alphaModFix amt="70000"/>
          </a:blip>
          <a:stretch>
            <a:fillRect/>
          </a:stretch>
        </p:blipFill>
        <p:spPr>
          <a:xfrm>
            <a:off x="1961465" y="1041233"/>
            <a:ext cx="225572" cy="207282"/>
          </a:xfrm>
          <a:prstGeom prst="rect">
            <a:avLst/>
          </a:prstGeom>
        </p:spPr>
      </p:pic>
      <p:pic>
        <p:nvPicPr>
          <p:cNvPr id="15" name="Imagen 14">
            <a:extLst>
              <a:ext uri="{FF2B5EF4-FFF2-40B4-BE49-F238E27FC236}">
                <a16:creationId xmlns:a16="http://schemas.microsoft.com/office/drawing/2014/main" id="{600E7D30-2E06-4195-B512-3628B5BA6AD9}"/>
              </a:ext>
            </a:extLst>
          </p:cNvPr>
          <p:cNvPicPr>
            <a:picLocks noChangeAspect="1"/>
          </p:cNvPicPr>
          <p:nvPr/>
        </p:nvPicPr>
        <p:blipFill>
          <a:blip r:embed="rId2">
            <a:alphaModFix amt="70000"/>
          </a:blip>
          <a:stretch>
            <a:fillRect/>
          </a:stretch>
        </p:blipFill>
        <p:spPr>
          <a:xfrm>
            <a:off x="3193631" y="5836646"/>
            <a:ext cx="225572" cy="207282"/>
          </a:xfrm>
          <a:prstGeom prst="rect">
            <a:avLst/>
          </a:prstGeom>
        </p:spPr>
      </p:pic>
      <p:pic>
        <p:nvPicPr>
          <p:cNvPr id="16" name="Imagen 15">
            <a:extLst>
              <a:ext uri="{FF2B5EF4-FFF2-40B4-BE49-F238E27FC236}">
                <a16:creationId xmlns:a16="http://schemas.microsoft.com/office/drawing/2014/main" id="{F7EF9BFE-EB79-4969-950D-EA825A06000C}"/>
              </a:ext>
            </a:extLst>
          </p:cNvPr>
          <p:cNvPicPr>
            <a:picLocks noChangeAspect="1"/>
          </p:cNvPicPr>
          <p:nvPr/>
        </p:nvPicPr>
        <p:blipFill>
          <a:blip r:embed="rId2">
            <a:alphaModFix amt="70000"/>
          </a:blip>
          <a:stretch>
            <a:fillRect/>
          </a:stretch>
        </p:blipFill>
        <p:spPr>
          <a:xfrm>
            <a:off x="10283402" y="833951"/>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2">
            <a:alphaModFix amt="70000"/>
          </a:blip>
          <a:stretch>
            <a:fillRect/>
          </a:stretch>
        </p:blipFill>
        <p:spPr>
          <a:xfrm>
            <a:off x="3319527" y="606790"/>
            <a:ext cx="225572" cy="207282"/>
          </a:xfrm>
          <a:prstGeom prst="rect">
            <a:avLst/>
          </a:prstGeom>
        </p:spPr>
      </p:pic>
      <p:pic>
        <p:nvPicPr>
          <p:cNvPr id="18" name="Imagen 17">
            <a:extLst>
              <a:ext uri="{FF2B5EF4-FFF2-40B4-BE49-F238E27FC236}">
                <a16:creationId xmlns:a16="http://schemas.microsoft.com/office/drawing/2014/main" id="{FD976AD2-8285-46DA-BCC8-BF591CCC1FFC}"/>
              </a:ext>
            </a:extLst>
          </p:cNvPr>
          <p:cNvPicPr>
            <a:picLocks noChangeAspect="1"/>
          </p:cNvPicPr>
          <p:nvPr/>
        </p:nvPicPr>
        <p:blipFill>
          <a:blip r:embed="rId2">
            <a:alphaModFix amt="70000"/>
          </a:blip>
          <a:stretch>
            <a:fillRect/>
          </a:stretch>
        </p:blipFill>
        <p:spPr>
          <a:xfrm>
            <a:off x="10502348" y="6043928"/>
            <a:ext cx="225572" cy="207282"/>
          </a:xfrm>
          <a:prstGeom prst="rect">
            <a:avLst/>
          </a:prstGeom>
        </p:spPr>
      </p:pic>
      <p:pic>
        <p:nvPicPr>
          <p:cNvPr id="19" name="Imagen 18">
            <a:extLst>
              <a:ext uri="{FF2B5EF4-FFF2-40B4-BE49-F238E27FC236}">
                <a16:creationId xmlns:a16="http://schemas.microsoft.com/office/drawing/2014/main" id="{8C04EB16-ADF8-4EC9-9679-73571C1F632D}"/>
              </a:ext>
            </a:extLst>
          </p:cNvPr>
          <p:cNvPicPr>
            <a:picLocks noChangeAspect="1"/>
          </p:cNvPicPr>
          <p:nvPr/>
        </p:nvPicPr>
        <p:blipFill>
          <a:blip r:embed="rId2">
            <a:alphaModFix amt="70000"/>
          </a:blip>
          <a:stretch>
            <a:fillRect/>
          </a:stretch>
        </p:blipFill>
        <p:spPr>
          <a:xfrm>
            <a:off x="4472466" y="5846585"/>
            <a:ext cx="225572" cy="207282"/>
          </a:xfrm>
          <a:prstGeom prst="rect">
            <a:avLst/>
          </a:prstGeom>
        </p:spPr>
      </p:pic>
      <p:pic>
        <p:nvPicPr>
          <p:cNvPr id="20" name="Imagen 19">
            <a:extLst>
              <a:ext uri="{FF2B5EF4-FFF2-40B4-BE49-F238E27FC236}">
                <a16:creationId xmlns:a16="http://schemas.microsoft.com/office/drawing/2014/main" id="{1EF328D8-44CA-4719-A90F-96252C9D41BE}"/>
              </a:ext>
            </a:extLst>
          </p:cNvPr>
          <p:cNvPicPr>
            <a:picLocks noChangeAspect="1"/>
          </p:cNvPicPr>
          <p:nvPr/>
        </p:nvPicPr>
        <p:blipFill>
          <a:blip r:embed="rId2">
            <a:alphaModFix amt="70000"/>
          </a:blip>
          <a:stretch>
            <a:fillRect/>
          </a:stretch>
        </p:blipFill>
        <p:spPr>
          <a:xfrm>
            <a:off x="9726525" y="2179046"/>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sp>
        <p:nvSpPr>
          <p:cNvPr id="42" name="CuadroTexto 41">
            <a:extLst>
              <a:ext uri="{FF2B5EF4-FFF2-40B4-BE49-F238E27FC236}">
                <a16:creationId xmlns:a16="http://schemas.microsoft.com/office/drawing/2014/main" id="{9F24A139-FC64-4524-BA58-50880FED4B17}"/>
              </a:ext>
            </a:extLst>
          </p:cNvPr>
          <p:cNvSpPr txBox="1"/>
          <p:nvPr/>
        </p:nvSpPr>
        <p:spPr>
          <a:xfrm>
            <a:off x="2617592" y="1500386"/>
            <a:ext cx="7221719" cy="4124206"/>
          </a:xfrm>
          <a:prstGeom prst="rect">
            <a:avLst/>
          </a:prstGeom>
          <a:noFill/>
        </p:spPr>
        <p:txBody>
          <a:bodyPr wrap="square">
            <a:spAutoFit/>
          </a:bodyPr>
          <a:lstStyle/>
          <a:p>
            <a:pPr algn="ctr"/>
            <a:r>
              <a:rPr lang="es-MX" sz="4000" b="0" i="0" spc="300" dirty="0">
                <a:solidFill>
                  <a:srgbClr val="000000"/>
                </a:solidFill>
                <a:effectLst/>
                <a:latin typeface="Modern Love" panose="04090805081005020601" pitchFamily="82" charset="0"/>
              </a:rPr>
              <a:t>Capítulo Inclusión Educativa y Cultura Escolar de Zacarias </a:t>
            </a:r>
            <a:r>
              <a:rPr lang="es-MX" sz="4000" b="0" i="0" spc="300" dirty="0" err="1">
                <a:solidFill>
                  <a:srgbClr val="000000"/>
                </a:solidFill>
                <a:effectLst/>
                <a:latin typeface="Modern Love" panose="04090805081005020601" pitchFamily="82" charset="0"/>
              </a:rPr>
              <a:t>et.al</a:t>
            </a:r>
            <a:r>
              <a:rPr lang="es-MX" sz="4000" b="0" i="0" spc="300" dirty="0">
                <a:solidFill>
                  <a:srgbClr val="000000"/>
                </a:solidFill>
                <a:effectLst/>
                <a:latin typeface="Modern Love" panose="04090805081005020601" pitchFamily="82" charset="0"/>
              </a:rPr>
              <a:t> (2006) </a:t>
            </a:r>
          </a:p>
          <a:p>
            <a:endParaRPr lang="es-MX" dirty="0">
              <a:solidFill>
                <a:srgbClr val="000000"/>
              </a:solidFill>
              <a:latin typeface="Modern Love" panose="04090805081005020601" pitchFamily="82" charset="0"/>
            </a:endParaRPr>
          </a:p>
          <a:p>
            <a:endParaRPr lang="es-MX" b="0" i="0" dirty="0">
              <a:solidFill>
                <a:srgbClr val="000000"/>
              </a:solidFill>
              <a:effectLst/>
              <a:latin typeface="Modern Love" panose="04090805081005020601" pitchFamily="82" charset="0"/>
            </a:endParaRPr>
          </a:p>
          <a:p>
            <a:endParaRPr lang="es-MX" dirty="0">
              <a:solidFill>
                <a:srgbClr val="000000"/>
              </a:solidFill>
              <a:latin typeface="Modern Love" panose="04090805081005020601" pitchFamily="82" charset="0"/>
            </a:endParaRPr>
          </a:p>
          <a:p>
            <a:pPr algn="ctr"/>
            <a:r>
              <a:rPr lang="es-MX" sz="4400" b="1" i="0" dirty="0">
                <a:effectLst/>
                <a:latin typeface="Modern Love Caps" panose="04070805081001020A01" pitchFamily="82" charset="0"/>
              </a:rPr>
              <a:t> </a:t>
            </a:r>
            <a:r>
              <a:rPr lang="es-MX" sz="4400" b="1" i="0" dirty="0" err="1">
                <a:effectLst/>
                <a:highlight>
                  <a:srgbClr val="FFFFCC"/>
                </a:highlight>
                <a:latin typeface="Modern Love Caps" panose="04070805081001020A01" pitchFamily="82" charset="0"/>
              </a:rPr>
              <a:t>págs.de</a:t>
            </a:r>
            <a:r>
              <a:rPr lang="es-MX" sz="4400" b="1" i="0" dirty="0">
                <a:effectLst/>
                <a:highlight>
                  <a:srgbClr val="FFFFCC"/>
                </a:highlight>
                <a:latin typeface="Modern Love Caps" panose="04070805081001020A01" pitchFamily="82" charset="0"/>
              </a:rPr>
              <a:t> 143 a 169  </a:t>
            </a:r>
            <a:endParaRPr lang="es-MX" sz="4400" b="1" dirty="0">
              <a:highlight>
                <a:srgbClr val="FFFFCC"/>
              </a:highlight>
              <a:latin typeface="Modern Love Caps" panose="04070805081001020A01" pitchFamily="82" charset="0"/>
            </a:endParaRPr>
          </a:p>
        </p:txBody>
      </p:sp>
    </p:spTree>
    <p:extLst>
      <p:ext uri="{BB962C8B-B14F-4D97-AF65-F5344CB8AC3E}">
        <p14:creationId xmlns:p14="http://schemas.microsoft.com/office/powerpoint/2010/main" val="232522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1" name="Rectángulo 30">
            <a:extLst>
              <a:ext uri="{FF2B5EF4-FFF2-40B4-BE49-F238E27FC236}">
                <a16:creationId xmlns:a16="http://schemas.microsoft.com/office/drawing/2014/main" id="{EF0BF7E8-59F4-4022-A1B0-B799BA4B63AC}"/>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DFBB0756-E597-4C19-A4D5-F6088E3B6C4D}"/>
              </a:ext>
            </a:extLst>
          </p:cNvPr>
          <p:cNvGrpSpPr/>
          <p:nvPr/>
        </p:nvGrpSpPr>
        <p:grpSpPr>
          <a:xfrm>
            <a:off x="10316817" y="88731"/>
            <a:ext cx="1861931" cy="666858"/>
            <a:chOff x="10316817" y="88731"/>
            <a:chExt cx="1861931" cy="666858"/>
          </a:xfrm>
        </p:grpSpPr>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grpSp>
      <p:sp>
        <p:nvSpPr>
          <p:cNvPr id="30" name="CuadroTexto 29">
            <a:extLst>
              <a:ext uri="{FF2B5EF4-FFF2-40B4-BE49-F238E27FC236}">
                <a16:creationId xmlns:a16="http://schemas.microsoft.com/office/drawing/2014/main" id="{8D7883EA-DC3C-4D53-8360-45BBA69D5593}"/>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Un proyecto escolar incluyente</a:t>
            </a:r>
          </a:p>
        </p:txBody>
      </p:sp>
      <p:sp>
        <p:nvSpPr>
          <p:cNvPr id="32" name="CuadroTexto 31">
            <a:extLst>
              <a:ext uri="{FF2B5EF4-FFF2-40B4-BE49-F238E27FC236}">
                <a16:creationId xmlns:a16="http://schemas.microsoft.com/office/drawing/2014/main" id="{C28D0433-CDCC-4D63-9FEF-683C28B801A1}"/>
              </a:ext>
            </a:extLst>
          </p:cNvPr>
          <p:cNvSpPr txBox="1"/>
          <p:nvPr/>
        </p:nvSpPr>
        <p:spPr>
          <a:xfrm>
            <a:off x="230104" y="1128230"/>
            <a:ext cx="10914974" cy="1277786"/>
          </a:xfrm>
          <a:prstGeom prst="rect">
            <a:avLst/>
          </a:prstGeom>
          <a:noFill/>
        </p:spPr>
        <p:txBody>
          <a:bodyPr wrap="square">
            <a:spAutoFit/>
          </a:bodyPr>
          <a:lstStyle/>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La escuela es la encargada de generar condiciones óptimas, esto para poder facilitar a sus estudiantes la inclusión y la integración de todos y todas; es importante el tomar en cuenta el que los docentes, deben siempre tener una actitud que sea positiva y que de la manera en la cual la ofrezcan, sea favorable en la toma de decisiones de modo igualitario, inclusivo e integral.</a:t>
            </a:r>
          </a:p>
        </p:txBody>
      </p:sp>
      <p:pic>
        <p:nvPicPr>
          <p:cNvPr id="7172" name="Picture 4" descr="Dibujos animados de niños felices frente a la construcción de escuelas |  Vector Premium">
            <a:extLst>
              <a:ext uri="{FF2B5EF4-FFF2-40B4-BE49-F238E27FC236}">
                <a16:creationId xmlns:a16="http://schemas.microsoft.com/office/drawing/2014/main" id="{35EBD28E-43F1-4925-8EA7-809200B11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499" y="2754696"/>
            <a:ext cx="5485130" cy="38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0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1" name="Rectángulo 30">
            <a:extLst>
              <a:ext uri="{FF2B5EF4-FFF2-40B4-BE49-F238E27FC236}">
                <a16:creationId xmlns:a16="http://schemas.microsoft.com/office/drawing/2014/main" id="{EF0BF7E8-59F4-4022-A1B0-B799BA4B63AC}"/>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DFBB0756-E597-4C19-A4D5-F6088E3B6C4D}"/>
              </a:ext>
            </a:extLst>
          </p:cNvPr>
          <p:cNvGrpSpPr/>
          <p:nvPr/>
        </p:nvGrpSpPr>
        <p:grpSpPr>
          <a:xfrm>
            <a:off x="10316817" y="88731"/>
            <a:ext cx="1861931" cy="666858"/>
            <a:chOff x="10316817" y="88731"/>
            <a:chExt cx="1861931" cy="666858"/>
          </a:xfrm>
        </p:grpSpPr>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grpSp>
      <p:sp>
        <p:nvSpPr>
          <p:cNvPr id="30" name="CuadroTexto 29">
            <a:extLst>
              <a:ext uri="{FF2B5EF4-FFF2-40B4-BE49-F238E27FC236}">
                <a16:creationId xmlns:a16="http://schemas.microsoft.com/office/drawing/2014/main" id="{8D7883EA-DC3C-4D53-8360-45BBA69D5593}"/>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Un proyecto escolar incluyente</a:t>
            </a:r>
          </a:p>
        </p:txBody>
      </p:sp>
      <p:sp>
        <p:nvSpPr>
          <p:cNvPr id="32" name="CuadroTexto 31">
            <a:extLst>
              <a:ext uri="{FF2B5EF4-FFF2-40B4-BE49-F238E27FC236}">
                <a16:creationId xmlns:a16="http://schemas.microsoft.com/office/drawing/2014/main" id="{41E2BB3B-2C87-41C4-A22C-74E6FA2E18E4}"/>
              </a:ext>
            </a:extLst>
          </p:cNvPr>
          <p:cNvSpPr txBox="1"/>
          <p:nvPr/>
        </p:nvSpPr>
        <p:spPr>
          <a:xfrm>
            <a:off x="923844" y="1075294"/>
            <a:ext cx="9676479" cy="487506"/>
          </a:xfrm>
          <a:prstGeom prst="rect">
            <a:avLst/>
          </a:prstGeom>
          <a:noFill/>
        </p:spPr>
        <p:txBody>
          <a:bodyPr wrap="square">
            <a:spAutoFit/>
          </a:bodyPr>
          <a:lstStyle/>
          <a:p>
            <a:pPr>
              <a:lnSpc>
                <a:spcPct val="107000"/>
              </a:lnSpc>
              <a:spcAft>
                <a:spcPts val="800"/>
              </a:spcAft>
            </a:pPr>
            <a:r>
              <a:rPr lang="es-MX" sz="2400" b="1" dirty="0">
                <a:effectLst/>
                <a:latin typeface="Bradley Hand ITC" panose="03070402050302030203" pitchFamily="66" charset="0"/>
                <a:ea typeface="Calibri" panose="020F0502020204030204" pitchFamily="34" charset="0"/>
                <a:cs typeface="Times New Roman" panose="02020603050405020304" pitchFamily="18" charset="0"/>
              </a:rPr>
              <a:t>No todas las instituciones educativas son iguales, existen diferentes tipos:</a:t>
            </a:r>
            <a:endParaRPr lang="es-MX" sz="20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sp>
        <p:nvSpPr>
          <p:cNvPr id="41" name="CuadroTexto 40">
            <a:extLst>
              <a:ext uri="{FF2B5EF4-FFF2-40B4-BE49-F238E27FC236}">
                <a16:creationId xmlns:a16="http://schemas.microsoft.com/office/drawing/2014/main" id="{AB226B49-57E9-4A74-8D78-EC1FEBB03EC4}"/>
              </a:ext>
            </a:extLst>
          </p:cNvPr>
          <p:cNvSpPr txBox="1"/>
          <p:nvPr/>
        </p:nvSpPr>
        <p:spPr>
          <a:xfrm>
            <a:off x="198784" y="1740772"/>
            <a:ext cx="5164888" cy="1754326"/>
          </a:xfrm>
          <a:prstGeom prst="rect">
            <a:avLst/>
          </a:prstGeom>
          <a:noFill/>
        </p:spPr>
        <p:txBody>
          <a:bodyPr wrap="square">
            <a:spAutoFit/>
          </a:bodyPr>
          <a:lstStyle/>
          <a:p>
            <a:r>
              <a:rPr lang="es-MX" b="1" dirty="0">
                <a:latin typeface="Bradley Hand ITC" panose="03070402050302030203" pitchFamily="66" charset="0"/>
                <a:ea typeface="Calibri" panose="020F0502020204030204" pitchFamily="34" charset="0"/>
                <a:cs typeface="Times New Roman" panose="02020603050405020304" pitchFamily="18" charset="0"/>
              </a:rPr>
              <a:t>C</a:t>
            </a:r>
            <a:r>
              <a:rPr lang="es-MX" b="1" dirty="0">
                <a:effectLst/>
                <a:latin typeface="Bradley Hand ITC" panose="03070402050302030203" pitchFamily="66" charset="0"/>
                <a:ea typeface="Calibri" panose="020F0502020204030204" pitchFamily="34" charset="0"/>
                <a:cs typeface="Times New Roman" panose="02020603050405020304" pitchFamily="18" charset="0"/>
              </a:rPr>
              <a:t>omo las escuelas que basan sus enseñanzas en disciplina y planeaciones que son rígidas e inflexibles, lo cual les trae problemas a la hora de recibir alumnos con algún tipo de discapacidad debido a su normativa estricta, la cual no permite una modificación a su currículo.</a:t>
            </a:r>
            <a:endParaRPr lang="es-MX" dirty="0"/>
          </a:p>
        </p:txBody>
      </p:sp>
      <p:sp>
        <p:nvSpPr>
          <p:cNvPr id="43" name="CuadroTexto 42">
            <a:extLst>
              <a:ext uri="{FF2B5EF4-FFF2-40B4-BE49-F238E27FC236}">
                <a16:creationId xmlns:a16="http://schemas.microsoft.com/office/drawing/2014/main" id="{6D844252-33D3-467D-B72A-514365FDF948}"/>
              </a:ext>
            </a:extLst>
          </p:cNvPr>
          <p:cNvSpPr txBox="1"/>
          <p:nvPr/>
        </p:nvSpPr>
        <p:spPr>
          <a:xfrm>
            <a:off x="5370298" y="1614803"/>
            <a:ext cx="5940434" cy="2166875"/>
          </a:xfrm>
          <a:prstGeom prst="rect">
            <a:avLst/>
          </a:prstGeom>
          <a:noFill/>
        </p:spPr>
        <p:txBody>
          <a:bodyPr wrap="square">
            <a:spAutoFit/>
          </a:bodyPr>
          <a:lstStyle/>
          <a:p>
            <a:pPr>
              <a:lnSpc>
                <a:spcPct val="107000"/>
              </a:lnSpc>
              <a:spcAft>
                <a:spcPts val="800"/>
              </a:spcAft>
            </a:pPr>
            <a:r>
              <a:rPr lang="es-MX" b="1" dirty="0">
                <a:latin typeface="Bradley Hand ITC" panose="03070402050302030203" pitchFamily="66" charset="0"/>
                <a:ea typeface="Calibri" panose="020F0502020204030204" pitchFamily="34" charset="0"/>
                <a:cs typeface="Times New Roman" panose="02020603050405020304" pitchFamily="18" charset="0"/>
              </a:rPr>
              <a:t>H</a:t>
            </a:r>
            <a:r>
              <a:rPr lang="es-MX" b="1" dirty="0">
                <a:effectLst/>
                <a:latin typeface="Bradley Hand ITC" panose="03070402050302030203" pitchFamily="66" charset="0"/>
                <a:ea typeface="Calibri" panose="020F0502020204030204" pitchFamily="34" charset="0"/>
                <a:cs typeface="Times New Roman" panose="02020603050405020304" pitchFamily="18" charset="0"/>
              </a:rPr>
              <a:t>ay otras en las cuales, sus enseñanzas son cognitivas, afectivas y que las habilidades sociales tienen importancia en el desenvolvimiento de sus estudiantes, los cuales, al llegar con alguna necesidad educativa diferente, es posible que su currículo pueda modificarse a él; esto, debido a que regularmente son flexibles en su normativa y asi, poder atender la diversidad de su instalación.</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a16="http://schemas.microsoft.com/office/drawing/2014/main" id="{926816E4-A8B6-4702-9DDA-7AB689F15AC5}"/>
              </a:ext>
            </a:extLst>
          </p:cNvPr>
          <p:cNvCxnSpPr/>
          <p:nvPr/>
        </p:nvCxnSpPr>
        <p:spPr>
          <a:xfrm>
            <a:off x="5363671" y="1602153"/>
            <a:ext cx="0" cy="5312956"/>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Lengua y Literatura: Los maestros cosificados">
            <a:extLst>
              <a:ext uri="{FF2B5EF4-FFF2-40B4-BE49-F238E27FC236}">
                <a16:creationId xmlns:a16="http://schemas.microsoft.com/office/drawing/2014/main" id="{2653D1E7-A93B-4D82-AD72-69CBFB98C0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4" b="5476"/>
          <a:stretch/>
        </p:blipFill>
        <p:spPr bwMode="auto">
          <a:xfrm>
            <a:off x="595066" y="3508189"/>
            <a:ext cx="3945219" cy="30662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I MAESTRA DE LA INFANCIA” – Las Tertulias de Juana Manuela">
            <a:extLst>
              <a:ext uri="{FF2B5EF4-FFF2-40B4-BE49-F238E27FC236}">
                <a16:creationId xmlns:a16="http://schemas.microsoft.com/office/drawing/2014/main" id="{0891EB4F-D867-400F-A948-9237851D5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387" y="3938518"/>
            <a:ext cx="2756487" cy="26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7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0" name="Rectángulo 29">
            <a:extLst>
              <a:ext uri="{FF2B5EF4-FFF2-40B4-BE49-F238E27FC236}">
                <a16:creationId xmlns:a16="http://schemas.microsoft.com/office/drawing/2014/main" id="{79D7D612-FDD0-4419-BB48-C51D392A252A}"/>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D59E23F5-3BFE-41FA-B9D1-DD74F4C521E8}"/>
              </a:ext>
            </a:extLst>
          </p:cNvPr>
          <p:cNvGrpSpPr/>
          <p:nvPr/>
        </p:nvGrpSpPr>
        <p:grpSpPr>
          <a:xfrm>
            <a:off x="10336695" y="897322"/>
            <a:ext cx="1848679" cy="704831"/>
            <a:chOff x="10336695" y="897322"/>
            <a:chExt cx="1848679" cy="704831"/>
          </a:xfrm>
        </p:grpSpPr>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grpSp>
      <p:sp>
        <p:nvSpPr>
          <p:cNvPr id="31" name="CuadroTexto 30">
            <a:extLst>
              <a:ext uri="{FF2B5EF4-FFF2-40B4-BE49-F238E27FC236}">
                <a16:creationId xmlns:a16="http://schemas.microsoft.com/office/drawing/2014/main" id="{0D1102DC-A6FB-4EA5-A8E9-51F9C72F02B8}"/>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La cultura escolar. El clima escolar</a:t>
            </a:r>
          </a:p>
        </p:txBody>
      </p:sp>
      <p:sp>
        <p:nvSpPr>
          <p:cNvPr id="32" name="CuadroTexto 31">
            <a:extLst>
              <a:ext uri="{FF2B5EF4-FFF2-40B4-BE49-F238E27FC236}">
                <a16:creationId xmlns:a16="http://schemas.microsoft.com/office/drawing/2014/main" id="{04425DFE-1557-4DE3-8695-98FFB1E72E43}"/>
              </a:ext>
            </a:extLst>
          </p:cNvPr>
          <p:cNvSpPr txBox="1"/>
          <p:nvPr/>
        </p:nvSpPr>
        <p:spPr>
          <a:xfrm>
            <a:off x="311862" y="5030831"/>
            <a:ext cx="5784137" cy="1477328"/>
          </a:xfrm>
          <a:prstGeom prst="rect">
            <a:avLst/>
          </a:prstGeom>
          <a:noFill/>
        </p:spPr>
        <p:txBody>
          <a:bodyPr wrap="square">
            <a:spAutoFit/>
          </a:bodyPr>
          <a:lstStyle/>
          <a:p>
            <a:r>
              <a:rPr lang="es-MX" b="1" dirty="0">
                <a:latin typeface="Bradley Hand ITC" panose="03070402050302030203" pitchFamily="66" charset="0"/>
              </a:rPr>
              <a:t>El cambio no sólo lo debe de hacer el docente en el aula, todos los integrantes de la institución educativa deben de comprometerse a crear un cambio y crear un ambiente de inclusión en donde los alumnos puedan aprender de manera igualitaria sin importar sus diferencias.</a:t>
            </a:r>
          </a:p>
        </p:txBody>
      </p:sp>
      <p:sp>
        <p:nvSpPr>
          <p:cNvPr id="6" name="CuadroTexto 5">
            <a:extLst>
              <a:ext uri="{FF2B5EF4-FFF2-40B4-BE49-F238E27FC236}">
                <a16:creationId xmlns:a16="http://schemas.microsoft.com/office/drawing/2014/main" id="{F0617044-5B63-45B4-B00C-76202F6D00FC}"/>
              </a:ext>
            </a:extLst>
          </p:cNvPr>
          <p:cNvSpPr txBox="1"/>
          <p:nvPr/>
        </p:nvSpPr>
        <p:spPr>
          <a:xfrm>
            <a:off x="5566611" y="1507137"/>
            <a:ext cx="5291889" cy="1477328"/>
          </a:xfrm>
          <a:prstGeom prst="rect">
            <a:avLst/>
          </a:prstGeom>
          <a:noFill/>
        </p:spPr>
        <p:txBody>
          <a:bodyPr wrap="square" rtlCol="0">
            <a:spAutoFit/>
          </a:bodyPr>
          <a:lstStyle/>
          <a:p>
            <a:r>
              <a:rPr lang="es-MX" b="1" dirty="0">
                <a:latin typeface="Bradley Hand ITC" panose="03070402050302030203" pitchFamily="66" charset="0"/>
              </a:rPr>
              <a:t>Las instituciones educativas deben contar con proyectos de atención a la diversidad, donde se muestra la participación tanto de directivos, docentes, maestros de educación especial, alumnos, padres de familia y representantes de la comunidad.</a:t>
            </a:r>
          </a:p>
        </p:txBody>
      </p:sp>
      <p:sp>
        <p:nvSpPr>
          <p:cNvPr id="7" name="CuadroTexto 6">
            <a:extLst>
              <a:ext uri="{FF2B5EF4-FFF2-40B4-BE49-F238E27FC236}">
                <a16:creationId xmlns:a16="http://schemas.microsoft.com/office/drawing/2014/main" id="{04F900E6-DD73-4FE9-B331-4FC1B0A38BDC}"/>
              </a:ext>
            </a:extLst>
          </p:cNvPr>
          <p:cNvSpPr txBox="1"/>
          <p:nvPr/>
        </p:nvSpPr>
        <p:spPr>
          <a:xfrm>
            <a:off x="6407996" y="3630159"/>
            <a:ext cx="4450503" cy="2585323"/>
          </a:xfrm>
          <a:prstGeom prst="rect">
            <a:avLst/>
          </a:prstGeom>
          <a:noFill/>
        </p:spPr>
        <p:txBody>
          <a:bodyPr wrap="square" rtlCol="0">
            <a:spAutoFit/>
          </a:bodyPr>
          <a:lstStyle/>
          <a:p>
            <a:r>
              <a:rPr lang="es-MX" b="1" dirty="0">
                <a:latin typeface="Bradley Hand ITC" panose="03070402050302030203" pitchFamily="66" charset="0"/>
              </a:rPr>
              <a:t>Esto con el fin de que los proyectos propuestos renueven y transformen los centros educativos, para que estos puedan transmitir educación de calidad a sus estudiantes, pero; no solo es trabajo de la escuela el crear estos proyectos, esto es debido a que se deben estar actualizando anualmente, para atender las nuevas necesidades.</a:t>
            </a:r>
          </a:p>
        </p:txBody>
      </p:sp>
      <p:pic>
        <p:nvPicPr>
          <p:cNvPr id="8194" name="Picture 2" descr="Pin en Piratas">
            <a:extLst>
              <a:ext uri="{FF2B5EF4-FFF2-40B4-BE49-F238E27FC236}">
                <a16:creationId xmlns:a16="http://schemas.microsoft.com/office/drawing/2014/main" id="{B7A97CEA-0A0D-49D8-ACE6-1A6AE77C6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27" y="856916"/>
            <a:ext cx="4136129" cy="414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8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3863499" y="2678108"/>
            <a:ext cx="166570"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0" name="Rectángulo 29">
            <a:extLst>
              <a:ext uri="{FF2B5EF4-FFF2-40B4-BE49-F238E27FC236}">
                <a16:creationId xmlns:a16="http://schemas.microsoft.com/office/drawing/2014/main" id="{79D7D612-FDD0-4419-BB48-C51D392A252A}"/>
              </a:ext>
            </a:extLst>
          </p:cNvPr>
          <p:cNvSpPr/>
          <p:nvPr/>
        </p:nvSpPr>
        <p:spPr>
          <a:xfrm>
            <a:off x="184700" y="10994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D59E23F5-3BFE-41FA-B9D1-DD74F4C521E8}"/>
              </a:ext>
            </a:extLst>
          </p:cNvPr>
          <p:cNvGrpSpPr/>
          <p:nvPr/>
        </p:nvGrpSpPr>
        <p:grpSpPr>
          <a:xfrm>
            <a:off x="10336695" y="897322"/>
            <a:ext cx="1848679" cy="704831"/>
            <a:chOff x="10336695" y="897322"/>
            <a:chExt cx="1848679" cy="704831"/>
          </a:xfrm>
        </p:grpSpPr>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grpSp>
      <p:sp>
        <p:nvSpPr>
          <p:cNvPr id="31" name="CuadroTexto 30">
            <a:extLst>
              <a:ext uri="{FF2B5EF4-FFF2-40B4-BE49-F238E27FC236}">
                <a16:creationId xmlns:a16="http://schemas.microsoft.com/office/drawing/2014/main" id="{0D1102DC-A6FB-4EA5-A8E9-51F9C72F02B8}"/>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La cultura escolar. El clima escolar</a:t>
            </a:r>
          </a:p>
        </p:txBody>
      </p:sp>
      <p:sp>
        <p:nvSpPr>
          <p:cNvPr id="41" name="CuadroTexto 40">
            <a:extLst>
              <a:ext uri="{FF2B5EF4-FFF2-40B4-BE49-F238E27FC236}">
                <a16:creationId xmlns:a16="http://schemas.microsoft.com/office/drawing/2014/main" id="{96137EA4-DCFB-4FAC-80E2-F8560263904F}"/>
              </a:ext>
            </a:extLst>
          </p:cNvPr>
          <p:cNvSpPr txBox="1"/>
          <p:nvPr/>
        </p:nvSpPr>
        <p:spPr>
          <a:xfrm>
            <a:off x="230103" y="966625"/>
            <a:ext cx="10213345" cy="1973104"/>
          </a:xfrm>
          <a:prstGeom prst="rect">
            <a:avLst/>
          </a:prstGeom>
          <a:noFill/>
        </p:spPr>
        <p:txBody>
          <a:bodyPr wrap="square">
            <a:spAutoFit/>
          </a:bodyPr>
          <a:lstStyle/>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Los ambientes escolares que se deben proporcionar deben ser favorables para la mejor organización en el aula, además de generar un sentido de pertenencia a la escuela en el aprendizaje de los alumnos, debido a que un alumno con discapacidad o una necesidad educativa especial, usualmente suelen requerir mas apoyos y mayor comunicación.</a:t>
            </a:r>
          </a:p>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Es fácil detectar a estos tipos de alumnos, debido a que se refleja en su comportamiento y relación con los demás.</a:t>
            </a:r>
          </a:p>
        </p:txBody>
      </p:sp>
      <p:pic>
        <p:nvPicPr>
          <p:cNvPr id="43" name="Picture 2" descr="What Does Inclusion Look Like? Inclusion is Belonging | Think Inclusive;  ideas for educa… | Educación inclusiva, Niños con necesidades especiales,  Autocuidado niños">
            <a:extLst>
              <a:ext uri="{FF2B5EF4-FFF2-40B4-BE49-F238E27FC236}">
                <a16:creationId xmlns:a16="http://schemas.microsoft.com/office/drawing/2014/main" id="{9E509FB5-7FE0-4918-BD09-0A5A679EB4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626"/>
          <a:stretch/>
        </p:blipFill>
        <p:spPr bwMode="auto">
          <a:xfrm>
            <a:off x="4655830" y="3595500"/>
            <a:ext cx="6082985" cy="312218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at Does Inclusion Look Like? Inclusion is Belonging | Think Inclusive;  ideas for educa… | Educación inclusiva, Niños con necesidades especiales,  Autocuidado niños">
            <a:extLst>
              <a:ext uri="{FF2B5EF4-FFF2-40B4-BE49-F238E27FC236}">
                <a16:creationId xmlns:a16="http://schemas.microsoft.com/office/drawing/2014/main" id="{7A505045-08B8-4282-AB93-66485555E7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 t="57261" b="7509"/>
          <a:stretch/>
        </p:blipFill>
        <p:spPr bwMode="auto">
          <a:xfrm>
            <a:off x="245165" y="2885390"/>
            <a:ext cx="5217928" cy="197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0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0" name="Rectángulo 29">
            <a:extLst>
              <a:ext uri="{FF2B5EF4-FFF2-40B4-BE49-F238E27FC236}">
                <a16:creationId xmlns:a16="http://schemas.microsoft.com/office/drawing/2014/main" id="{34C6E919-B8E8-4240-BCA3-C0D2E1F42FDC}"/>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95447126-94B7-4F06-9704-14382F0E6690}"/>
              </a:ext>
            </a:extLst>
          </p:cNvPr>
          <p:cNvGrpSpPr/>
          <p:nvPr/>
        </p:nvGrpSpPr>
        <p:grpSpPr>
          <a:xfrm>
            <a:off x="10177669" y="1813189"/>
            <a:ext cx="2001079" cy="688177"/>
            <a:chOff x="10177669" y="1813189"/>
            <a:chExt cx="2001079" cy="688177"/>
          </a:xfrm>
        </p:grpSpPr>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grpSp>
      <p:sp>
        <p:nvSpPr>
          <p:cNvPr id="43" name="CuadroTexto 42">
            <a:extLst>
              <a:ext uri="{FF2B5EF4-FFF2-40B4-BE49-F238E27FC236}">
                <a16:creationId xmlns:a16="http://schemas.microsoft.com/office/drawing/2014/main" id="{8348D7D6-3C47-4500-B21E-2454FA72C71B}"/>
              </a:ext>
            </a:extLst>
          </p:cNvPr>
          <p:cNvSpPr txBox="1"/>
          <p:nvPr/>
        </p:nvSpPr>
        <p:spPr>
          <a:xfrm>
            <a:off x="891760" y="242015"/>
            <a:ext cx="9602006" cy="584775"/>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El cambio hacia una cultura escolar incluyente</a:t>
            </a:r>
          </a:p>
        </p:txBody>
      </p:sp>
      <p:pic>
        <p:nvPicPr>
          <p:cNvPr id="9218" name="Picture 2" descr="MANEJO DE CLASES - Tankekart">
            <a:extLst>
              <a:ext uri="{FF2B5EF4-FFF2-40B4-BE49-F238E27FC236}">
                <a16:creationId xmlns:a16="http://schemas.microsoft.com/office/drawing/2014/main" id="{CF1BA994-93A7-4A83-A925-9F3DF13D2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40" y="3276242"/>
            <a:ext cx="3754367" cy="34415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isciplina dibujo facil - Buscar con Google | School discipline, Student  jokes, Philosophy of education">
            <a:extLst>
              <a:ext uri="{FF2B5EF4-FFF2-40B4-BE49-F238E27FC236}">
                <a16:creationId xmlns:a16="http://schemas.microsoft.com/office/drawing/2014/main" id="{B63C8734-DFC9-4A70-B82B-DF9F28867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065" y="1905597"/>
            <a:ext cx="3897489" cy="4581538"/>
          </a:xfrm>
          <a:prstGeom prst="rect">
            <a:avLst/>
          </a:prstGeom>
          <a:noFill/>
          <a:extLst>
            <a:ext uri="{909E8E84-426E-40DD-AFC4-6F175D3DCCD1}">
              <a14:hiddenFill xmlns:a14="http://schemas.microsoft.com/office/drawing/2010/main">
                <a:solidFill>
                  <a:srgbClr val="FFFFFF"/>
                </a:solidFill>
              </a14:hiddenFill>
            </a:ext>
          </a:extLst>
        </p:spPr>
      </p:pic>
      <p:sp>
        <p:nvSpPr>
          <p:cNvPr id="44" name="CuadroTexto 43">
            <a:extLst>
              <a:ext uri="{FF2B5EF4-FFF2-40B4-BE49-F238E27FC236}">
                <a16:creationId xmlns:a16="http://schemas.microsoft.com/office/drawing/2014/main" id="{5653D084-F670-4FBB-AF4B-ED7A7ECFD198}"/>
              </a:ext>
            </a:extLst>
          </p:cNvPr>
          <p:cNvSpPr txBox="1"/>
          <p:nvPr/>
        </p:nvSpPr>
        <p:spPr>
          <a:xfrm>
            <a:off x="404368" y="1309324"/>
            <a:ext cx="7579351" cy="1574149"/>
          </a:xfrm>
          <a:prstGeom prst="rect">
            <a:avLst/>
          </a:prstGeom>
          <a:noFill/>
        </p:spPr>
        <p:txBody>
          <a:bodyPr wrap="square">
            <a:spAutoFit/>
          </a:bodyPr>
          <a:lstStyle/>
          <a:p>
            <a:pPr>
              <a:lnSpc>
                <a:spcPct val="107000"/>
              </a:lnSpc>
              <a:spcAft>
                <a:spcPts val="800"/>
              </a:spcAft>
            </a:pPr>
            <a:r>
              <a:rPr lang="es-MX" sz="1800" b="1" dirty="0">
                <a:effectLst/>
                <a:latin typeface="Bradley Hand ITC" panose="03070402050302030203" pitchFamily="66" charset="0"/>
                <a:ea typeface="Calibri" panose="020F0502020204030204" pitchFamily="34" charset="0"/>
                <a:cs typeface="Times New Roman" panose="02020603050405020304" pitchFamily="18" charset="0"/>
              </a:rPr>
              <a:t>Para una cultura escolar inclusiva, es requerido el compromiso por parte de los docentes, el que acepten a sus estudiantes segregados y que estos sean valorados; esto debido a que si un maestro no respeta o aprecia a el alumno de su clase, sirven muy pocos sus conferencias sobre métodos y técnicas, adecuaciones curriculares o colaboraciones con equipos de apoyo.</a:t>
            </a:r>
            <a:endParaRPr lang="es-MX" sz="1600" b="1" dirty="0">
              <a:effectLst/>
              <a:latin typeface="Bradley Hand ITC" panose="030704020503020302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45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0" name="Rectángulo 29">
            <a:extLst>
              <a:ext uri="{FF2B5EF4-FFF2-40B4-BE49-F238E27FC236}">
                <a16:creationId xmlns:a16="http://schemas.microsoft.com/office/drawing/2014/main" id="{40ACEA4F-4D5A-4D19-BE0C-06CAB02734C9}"/>
              </a:ext>
            </a:extLst>
          </p:cNvPr>
          <p:cNvSpPr/>
          <p:nvPr/>
        </p:nvSpPr>
        <p:spPr>
          <a:xfrm>
            <a:off x="392133" y="92764"/>
            <a:ext cx="10913167" cy="6779846"/>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D2D550B9-E29A-48FD-A970-377F901650E4}"/>
              </a:ext>
            </a:extLst>
          </p:cNvPr>
          <p:cNvGrpSpPr/>
          <p:nvPr/>
        </p:nvGrpSpPr>
        <p:grpSpPr>
          <a:xfrm>
            <a:off x="10184295" y="2679792"/>
            <a:ext cx="1994453" cy="688177"/>
            <a:chOff x="10184295" y="2679792"/>
            <a:chExt cx="1994453" cy="688177"/>
          </a:xfrm>
        </p:grpSpPr>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grpSp>
      <p:sp>
        <p:nvSpPr>
          <p:cNvPr id="46" name="CuadroTexto 45">
            <a:extLst>
              <a:ext uri="{FF2B5EF4-FFF2-40B4-BE49-F238E27FC236}">
                <a16:creationId xmlns:a16="http://schemas.microsoft.com/office/drawing/2014/main" id="{557F5B5E-2AFD-4F44-8BD3-0765C9764F94}"/>
              </a:ext>
            </a:extLst>
          </p:cNvPr>
          <p:cNvSpPr txBox="1"/>
          <p:nvPr/>
        </p:nvSpPr>
        <p:spPr>
          <a:xfrm>
            <a:off x="891760" y="242015"/>
            <a:ext cx="9602006" cy="1077218"/>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La cultura escolar. La organización del aula inclusiva o incluyente</a:t>
            </a:r>
          </a:p>
        </p:txBody>
      </p:sp>
      <p:sp>
        <p:nvSpPr>
          <p:cNvPr id="47" name="CuadroTexto 46">
            <a:extLst>
              <a:ext uri="{FF2B5EF4-FFF2-40B4-BE49-F238E27FC236}">
                <a16:creationId xmlns:a16="http://schemas.microsoft.com/office/drawing/2014/main" id="{85DB8079-F28D-4D36-92D6-77F0862577EC}"/>
              </a:ext>
            </a:extLst>
          </p:cNvPr>
          <p:cNvSpPr txBox="1"/>
          <p:nvPr/>
        </p:nvSpPr>
        <p:spPr>
          <a:xfrm>
            <a:off x="198784" y="1672205"/>
            <a:ext cx="6978029" cy="1607107"/>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Ø"/>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 </a:t>
            </a:r>
            <a:r>
              <a:rPr lang="es-MX" sz="2000" b="1" i="1" u="sng" dirty="0">
                <a:effectLst/>
                <a:latin typeface="Bradley Hand ITC" panose="03070402050302030203" pitchFamily="66" charset="0"/>
                <a:ea typeface="Calibri" panose="020F0502020204030204" pitchFamily="34" charset="0"/>
                <a:cs typeface="Times New Roman" panose="02020603050405020304" pitchFamily="18" charset="0"/>
              </a:rPr>
              <a:t>Ambiente de aprendizaje</a:t>
            </a:r>
            <a:r>
              <a:rPr lang="es-MX" b="1" dirty="0">
                <a:effectLst/>
                <a:latin typeface="Bradley Hand ITC" panose="03070402050302030203" pitchFamily="66" charset="0"/>
                <a:ea typeface="Calibri" panose="020F0502020204030204" pitchFamily="34" charset="0"/>
                <a:cs typeface="Times New Roman" panose="02020603050405020304" pitchFamily="18" charset="0"/>
              </a:rPr>
              <a:t>: Es un ambiente favorable en que se brindan las posibilidades de que los alumnos se desempeñen al máximo, desarrollen conocimientos, habilidades sociales de investigación de pensamiento y autocontrol, además de sentirse libres.</a:t>
            </a:r>
          </a:p>
        </p:txBody>
      </p:sp>
      <p:sp>
        <p:nvSpPr>
          <p:cNvPr id="49" name="CuadroTexto 48">
            <a:extLst>
              <a:ext uri="{FF2B5EF4-FFF2-40B4-BE49-F238E27FC236}">
                <a16:creationId xmlns:a16="http://schemas.microsoft.com/office/drawing/2014/main" id="{53620A59-B1FF-4D1C-B7D5-40116C634E14}"/>
              </a:ext>
            </a:extLst>
          </p:cNvPr>
          <p:cNvSpPr txBox="1"/>
          <p:nvPr/>
        </p:nvSpPr>
        <p:spPr>
          <a:xfrm>
            <a:off x="4698480" y="5114677"/>
            <a:ext cx="6128084" cy="1607107"/>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Ø"/>
            </a:pPr>
            <a:r>
              <a:rPr lang="es-MX" sz="2000" b="1" i="1" u="sng" dirty="0">
                <a:latin typeface="Bradley Hand ITC" panose="03070402050302030203" pitchFamily="66" charset="0"/>
                <a:ea typeface="Calibri" panose="020F0502020204030204" pitchFamily="34" charset="0"/>
                <a:cs typeface="Times New Roman" panose="02020603050405020304" pitchFamily="18" charset="0"/>
              </a:rPr>
              <a:t>S</a:t>
            </a:r>
            <a:r>
              <a:rPr lang="es-MX" sz="2000" b="1" i="1" u="sng" dirty="0">
                <a:effectLst/>
                <a:latin typeface="Bradley Hand ITC" panose="03070402050302030203" pitchFamily="66" charset="0"/>
                <a:ea typeface="Calibri" panose="020F0502020204030204" pitchFamily="34" charset="0"/>
                <a:cs typeface="Times New Roman" panose="02020603050405020304" pitchFamily="18" charset="0"/>
              </a:rPr>
              <a:t>entido de comunidad</a:t>
            </a:r>
            <a:r>
              <a:rPr lang="es-MX" sz="2000" b="1" i="1" u="sng" dirty="0">
                <a:latin typeface="Bradley Hand ITC" panose="03070402050302030203" pitchFamily="66" charset="0"/>
                <a:ea typeface="Calibri" panose="020F0502020204030204" pitchFamily="34" charset="0"/>
                <a:cs typeface="Times New Roman" panose="02020603050405020304" pitchFamily="18" charset="0"/>
              </a:rPr>
              <a:t>: </a:t>
            </a:r>
            <a:r>
              <a:rPr lang="es-MX" b="1" dirty="0">
                <a:effectLst/>
                <a:latin typeface="Bradley Hand ITC" panose="03070402050302030203" pitchFamily="66" charset="0"/>
                <a:ea typeface="Calibri" panose="020F0502020204030204" pitchFamily="34" charset="0"/>
                <a:cs typeface="Times New Roman" panose="02020603050405020304" pitchFamily="18" charset="0"/>
              </a:rPr>
              <a:t>Es un elemento indispensable en el programa de integración educativa. Resultado de un buen ambiente de aprendizaje y comunicación conformando un grupo extendida a los demás el respeto que se tiene a sí mismo.</a:t>
            </a:r>
          </a:p>
        </p:txBody>
      </p:sp>
      <p:pic>
        <p:nvPicPr>
          <p:cNvPr id="10242" name="Picture 2" descr="La atención a la diversidad no puede dejar pasar el tren de la innovación |  Derecho a la educacion, Caratula para niños, Atencion a la diversidad">
            <a:extLst>
              <a:ext uri="{FF2B5EF4-FFF2-40B4-BE49-F238E27FC236}">
                <a16:creationId xmlns:a16="http://schemas.microsoft.com/office/drawing/2014/main" id="{D16772F2-E49B-4C84-ABD1-34C3CE2E4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558" y="773123"/>
            <a:ext cx="2999790" cy="30131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ducación inclusiva y Pedagogía crítica (@utopiainclusiva) | Twitter">
            <a:extLst>
              <a:ext uri="{FF2B5EF4-FFF2-40B4-BE49-F238E27FC236}">
                <a16:creationId xmlns:a16="http://schemas.microsoft.com/office/drawing/2014/main" id="{256A98CC-A87D-463E-B6C7-B3BF1A4B7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1" y="3632284"/>
            <a:ext cx="3013181" cy="3013181"/>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a:extLst>
              <a:ext uri="{FF2B5EF4-FFF2-40B4-BE49-F238E27FC236}">
                <a16:creationId xmlns:a16="http://schemas.microsoft.com/office/drawing/2014/main" id="{93B4DD5F-9766-4D4C-9B4A-2D15041EB496}"/>
              </a:ext>
            </a:extLst>
          </p:cNvPr>
          <p:cNvSpPr txBox="1"/>
          <p:nvPr/>
        </p:nvSpPr>
        <p:spPr>
          <a:xfrm>
            <a:off x="3319560" y="3720727"/>
            <a:ext cx="8078506" cy="1310743"/>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Ø"/>
            </a:pPr>
            <a:r>
              <a:rPr lang="es-MX" sz="2000" b="1" i="1" u="sng" dirty="0">
                <a:effectLst/>
                <a:latin typeface="Bradley Hand ITC" panose="03070402050302030203" pitchFamily="66" charset="0"/>
                <a:ea typeface="Calibri" panose="020F0502020204030204" pitchFamily="34" charset="0"/>
                <a:cs typeface="Times New Roman" panose="02020603050405020304" pitchFamily="18" charset="0"/>
              </a:rPr>
              <a:t>Procesos de comunicación: </a:t>
            </a:r>
            <a:r>
              <a:rPr lang="es-MX" b="1" dirty="0">
                <a:effectLst/>
                <a:latin typeface="Bradley Hand ITC" panose="03070402050302030203" pitchFamily="66" charset="0"/>
                <a:ea typeface="Calibri" panose="020F0502020204030204" pitchFamily="34" charset="0"/>
                <a:cs typeface="Times New Roman" panose="02020603050405020304" pitchFamily="18" charset="0"/>
              </a:rPr>
              <a:t>Los intercambios comunicativos entre docentes y alumnos permiten que se descubran significados, tambien que se planteen opciones prácticas de vida, se fortalecen la autoestima y la identidad cultural, tambien se experimentar el rechazo, la diferencia o la discriminación.</a:t>
            </a:r>
          </a:p>
        </p:txBody>
      </p:sp>
    </p:spTree>
    <p:extLst>
      <p:ext uri="{BB962C8B-B14F-4D97-AF65-F5344CB8AC3E}">
        <p14:creationId xmlns:p14="http://schemas.microsoft.com/office/powerpoint/2010/main" val="97446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6E6F21-4406-4BF7-A2F6-FC8ED7AF93AA}"/>
              </a:ext>
            </a:extLst>
          </p:cNvPr>
          <p:cNvSpPr/>
          <p:nvPr/>
        </p:nvSpPr>
        <p:spPr>
          <a:xfrm>
            <a:off x="6625"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67FC0AB8-88CB-49F4-9D2A-2B841125EA7B}"/>
              </a:ext>
            </a:extLst>
          </p:cNvPr>
          <p:cNvPicPr>
            <a:picLocks noChangeAspect="1"/>
          </p:cNvPicPr>
          <p:nvPr/>
        </p:nvPicPr>
        <p:blipFill>
          <a:blip r:embed="rId2"/>
          <a:stretch>
            <a:fillRect/>
          </a:stretch>
        </p:blipFill>
        <p:spPr>
          <a:xfrm>
            <a:off x="10858500" y="74120"/>
            <a:ext cx="925074" cy="6783879"/>
          </a:xfrm>
          <a:prstGeom prst="rect">
            <a:avLst/>
          </a:prstGeom>
          <a:effectLst>
            <a:glow rad="101600">
              <a:schemeClr val="accent3">
                <a:satMod val="175000"/>
                <a:alpha val="40000"/>
              </a:schemeClr>
            </a:glow>
          </a:effectLst>
        </p:spPr>
      </p:pic>
      <p:sp>
        <p:nvSpPr>
          <p:cNvPr id="24" name="Rectángulo: esquinas redondeadas 23">
            <a:extLst>
              <a:ext uri="{FF2B5EF4-FFF2-40B4-BE49-F238E27FC236}">
                <a16:creationId xmlns:a16="http://schemas.microsoft.com/office/drawing/2014/main" id="{837A5B70-F9F7-48D9-B5D9-DD1055E30ED0}"/>
              </a:ext>
            </a:extLst>
          </p:cNvPr>
          <p:cNvSpPr/>
          <p:nvPr/>
        </p:nvSpPr>
        <p:spPr>
          <a:xfrm>
            <a:off x="10184294" y="4381671"/>
            <a:ext cx="1994454" cy="688177"/>
          </a:xfrm>
          <a:prstGeom prst="roundRect">
            <a:avLst>
              <a:gd name="adj" fmla="val 50000"/>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15BA37ED-607D-4CEC-A994-6B9220302614}"/>
              </a:ext>
            </a:extLst>
          </p:cNvPr>
          <p:cNvSpPr/>
          <p:nvPr/>
        </p:nvSpPr>
        <p:spPr>
          <a:xfrm>
            <a:off x="10177669" y="5243332"/>
            <a:ext cx="2020956" cy="688177"/>
          </a:xfrm>
          <a:prstGeom prst="roundRect">
            <a:avLst>
              <a:gd name="adj" fmla="val 5000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80840620-013B-4453-9C09-EF62F944229F}"/>
              </a:ext>
            </a:extLst>
          </p:cNvPr>
          <p:cNvSpPr/>
          <p:nvPr/>
        </p:nvSpPr>
        <p:spPr>
          <a:xfrm>
            <a:off x="10184295" y="2679792"/>
            <a:ext cx="1994453" cy="688177"/>
          </a:xfrm>
          <a:prstGeom prst="roundRect">
            <a:avLst>
              <a:gd name="adj" fmla="val 50000"/>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6E58959F-2595-4C01-B8D0-AF7A382A83F6}"/>
              </a:ext>
            </a:extLst>
          </p:cNvPr>
          <p:cNvSpPr/>
          <p:nvPr/>
        </p:nvSpPr>
        <p:spPr>
          <a:xfrm>
            <a:off x="10177669" y="1813189"/>
            <a:ext cx="2001079" cy="688177"/>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678A5B3A-D6AD-478F-ABC5-BA242D63DCBE}"/>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470AF014-FA23-45F6-AB3A-A77B75339E6D}"/>
              </a:ext>
            </a:extLst>
          </p:cNvPr>
          <p:cNvSpPr/>
          <p:nvPr/>
        </p:nvSpPr>
        <p:spPr>
          <a:xfrm>
            <a:off x="10336695" y="897322"/>
            <a:ext cx="1848679" cy="704831"/>
          </a:xfrm>
          <a:prstGeom prst="roundRect">
            <a:avLst>
              <a:gd name="adj" fmla="val 50000"/>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E45311D0-651C-418B-A538-35419F170D99}"/>
              </a:ext>
            </a:extLst>
          </p:cNvPr>
          <p:cNvSpPr/>
          <p:nvPr/>
        </p:nvSpPr>
        <p:spPr>
          <a:xfrm>
            <a:off x="10316817" y="88731"/>
            <a:ext cx="1861931" cy="666858"/>
          </a:xfrm>
          <a:custGeom>
            <a:avLst/>
            <a:gdLst>
              <a:gd name="connsiteX0" fmla="*/ 0 w 1861931"/>
              <a:gd name="connsiteY0" fmla="*/ 333429 h 666858"/>
              <a:gd name="connsiteX1" fmla="*/ 333429 w 1861931"/>
              <a:gd name="connsiteY1" fmla="*/ 0 h 666858"/>
              <a:gd name="connsiteX2" fmla="*/ 930966 w 1861931"/>
              <a:gd name="connsiteY2" fmla="*/ 0 h 666858"/>
              <a:gd name="connsiteX3" fmla="*/ 1528502 w 1861931"/>
              <a:gd name="connsiteY3" fmla="*/ 0 h 666858"/>
              <a:gd name="connsiteX4" fmla="*/ 1861931 w 1861931"/>
              <a:gd name="connsiteY4" fmla="*/ 333429 h 666858"/>
              <a:gd name="connsiteX5" fmla="*/ 1861931 w 1861931"/>
              <a:gd name="connsiteY5" fmla="*/ 333429 h 666858"/>
              <a:gd name="connsiteX6" fmla="*/ 1528502 w 1861931"/>
              <a:gd name="connsiteY6" fmla="*/ 666858 h 666858"/>
              <a:gd name="connsiteX7" fmla="*/ 966818 w 1861931"/>
              <a:gd name="connsiteY7" fmla="*/ 666858 h 666858"/>
              <a:gd name="connsiteX8" fmla="*/ 333429 w 1861931"/>
              <a:gd name="connsiteY8" fmla="*/ 666858 h 666858"/>
              <a:gd name="connsiteX9" fmla="*/ 0 w 1861931"/>
              <a:gd name="connsiteY9" fmla="*/ 333429 h 66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931" h="666858" fill="none" extrusionOk="0">
                <a:moveTo>
                  <a:pt x="0" y="333429"/>
                </a:moveTo>
                <a:cubicBezTo>
                  <a:pt x="-1716" y="122281"/>
                  <a:pt x="178321" y="9692"/>
                  <a:pt x="333429" y="0"/>
                </a:cubicBezTo>
                <a:cubicBezTo>
                  <a:pt x="604711" y="29795"/>
                  <a:pt x="728419" y="18622"/>
                  <a:pt x="930966" y="0"/>
                </a:cubicBezTo>
                <a:cubicBezTo>
                  <a:pt x="1133513" y="-18622"/>
                  <a:pt x="1286297" y="-21570"/>
                  <a:pt x="1528502" y="0"/>
                </a:cubicBezTo>
                <a:cubicBezTo>
                  <a:pt x="1708233" y="32617"/>
                  <a:pt x="1854127" y="169812"/>
                  <a:pt x="1861931" y="333429"/>
                </a:cubicBezTo>
                <a:lnTo>
                  <a:pt x="1861931" y="333429"/>
                </a:lnTo>
                <a:cubicBezTo>
                  <a:pt x="1881921" y="523046"/>
                  <a:pt x="1710775" y="674438"/>
                  <a:pt x="1528502" y="666858"/>
                </a:cubicBezTo>
                <a:cubicBezTo>
                  <a:pt x="1376020" y="690410"/>
                  <a:pt x="1136274" y="662229"/>
                  <a:pt x="966818" y="666858"/>
                </a:cubicBezTo>
                <a:cubicBezTo>
                  <a:pt x="797362" y="671487"/>
                  <a:pt x="615306" y="685088"/>
                  <a:pt x="333429" y="666858"/>
                </a:cubicBezTo>
                <a:cubicBezTo>
                  <a:pt x="148815" y="659642"/>
                  <a:pt x="25857" y="502500"/>
                  <a:pt x="0" y="333429"/>
                </a:cubicBezTo>
                <a:close/>
              </a:path>
              <a:path w="1861931" h="666858" stroke="0" extrusionOk="0">
                <a:moveTo>
                  <a:pt x="0" y="333429"/>
                </a:moveTo>
                <a:cubicBezTo>
                  <a:pt x="12244" y="129215"/>
                  <a:pt x="142143" y="17109"/>
                  <a:pt x="333429" y="0"/>
                </a:cubicBezTo>
                <a:cubicBezTo>
                  <a:pt x="543537" y="11161"/>
                  <a:pt x="630094" y="22628"/>
                  <a:pt x="919015" y="0"/>
                </a:cubicBezTo>
                <a:cubicBezTo>
                  <a:pt x="1207936" y="-22628"/>
                  <a:pt x="1329576" y="-25365"/>
                  <a:pt x="1528502" y="0"/>
                </a:cubicBezTo>
                <a:cubicBezTo>
                  <a:pt x="1725788" y="29861"/>
                  <a:pt x="1843840" y="161361"/>
                  <a:pt x="1861931" y="333429"/>
                </a:cubicBezTo>
                <a:lnTo>
                  <a:pt x="1861931" y="333429"/>
                </a:lnTo>
                <a:cubicBezTo>
                  <a:pt x="1871291" y="506789"/>
                  <a:pt x="1705516" y="689111"/>
                  <a:pt x="1528502" y="666858"/>
                </a:cubicBezTo>
                <a:cubicBezTo>
                  <a:pt x="1340497" y="653129"/>
                  <a:pt x="1192634" y="660917"/>
                  <a:pt x="954867" y="666858"/>
                </a:cubicBezTo>
                <a:cubicBezTo>
                  <a:pt x="717100" y="672799"/>
                  <a:pt x="493421" y="677949"/>
                  <a:pt x="333429" y="666858"/>
                </a:cubicBezTo>
                <a:cubicBezTo>
                  <a:pt x="138913" y="675683"/>
                  <a:pt x="-5961" y="515827"/>
                  <a:pt x="0" y="333429"/>
                </a:cubicBezTo>
                <a:close/>
              </a:path>
            </a:pathLst>
          </a:custGeom>
          <a:solidFill>
            <a:schemeClr val="accent6">
              <a:lumMod val="20000"/>
              <a:lumOff val="80000"/>
            </a:schemeClr>
          </a:solidFill>
          <a:ln w="3175">
            <a:noFill/>
            <a:extLst>
              <a:ext uri="{C807C97D-BFC1-408E-A445-0C87EB9F89A2}">
                <ask:lineSketchStyleProps xmlns:ask="http://schemas.microsoft.com/office/drawing/2018/sketchyshapes" sd="3407155478">
                  <a:prstGeom prst="roundRect">
                    <a:avLst>
                      <a:gd name="adj" fmla="val 50000"/>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EE848706-8193-4531-86B6-7130FF9BA734}"/>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11" name="Imagen 10">
            <a:extLst>
              <a:ext uri="{FF2B5EF4-FFF2-40B4-BE49-F238E27FC236}">
                <a16:creationId xmlns:a16="http://schemas.microsoft.com/office/drawing/2014/main" id="{916EB240-EF0F-4335-AB47-DF312D096A31}"/>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12" name="Imagen 11">
            <a:extLst>
              <a:ext uri="{FF2B5EF4-FFF2-40B4-BE49-F238E27FC236}">
                <a16:creationId xmlns:a16="http://schemas.microsoft.com/office/drawing/2014/main" id="{A745AB82-68C0-46BE-9FDB-3CE1A45532A0}"/>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14" name="Imagen 13">
            <a:extLst>
              <a:ext uri="{FF2B5EF4-FFF2-40B4-BE49-F238E27FC236}">
                <a16:creationId xmlns:a16="http://schemas.microsoft.com/office/drawing/2014/main" id="{6A1BEC05-E605-4F88-82F7-D2CBEB3BF62D}"/>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17" name="Imagen 16">
            <a:extLst>
              <a:ext uri="{FF2B5EF4-FFF2-40B4-BE49-F238E27FC236}">
                <a16:creationId xmlns:a16="http://schemas.microsoft.com/office/drawing/2014/main" id="{7C2B5785-51C0-46CC-A084-04975D8D50E9}"/>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33" name="Rectángulo: esquinas redondeadas 32">
            <a:extLst>
              <a:ext uri="{FF2B5EF4-FFF2-40B4-BE49-F238E27FC236}">
                <a16:creationId xmlns:a16="http://schemas.microsoft.com/office/drawing/2014/main" id="{0205C529-DEED-449C-A8F1-BF9E84132D9C}"/>
              </a:ext>
            </a:extLst>
          </p:cNvPr>
          <p:cNvSpPr/>
          <p:nvPr/>
        </p:nvSpPr>
        <p:spPr>
          <a:xfrm>
            <a:off x="11330609" y="14577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1</a:t>
            </a:r>
          </a:p>
        </p:txBody>
      </p:sp>
      <p:sp>
        <p:nvSpPr>
          <p:cNvPr id="34" name="Rectángulo: esquinas redondeadas 33">
            <a:extLst>
              <a:ext uri="{FF2B5EF4-FFF2-40B4-BE49-F238E27FC236}">
                <a16:creationId xmlns:a16="http://schemas.microsoft.com/office/drawing/2014/main" id="{1A033193-D737-4112-9D35-7FB48043BC46}"/>
              </a:ext>
            </a:extLst>
          </p:cNvPr>
          <p:cNvSpPr/>
          <p:nvPr/>
        </p:nvSpPr>
        <p:spPr>
          <a:xfrm>
            <a:off x="11330609" y="966625"/>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2</a:t>
            </a:r>
          </a:p>
        </p:txBody>
      </p:sp>
      <p:sp>
        <p:nvSpPr>
          <p:cNvPr id="35" name="Rectángulo: esquinas redondeadas 34">
            <a:extLst>
              <a:ext uri="{FF2B5EF4-FFF2-40B4-BE49-F238E27FC236}">
                <a16:creationId xmlns:a16="http://schemas.microsoft.com/office/drawing/2014/main" id="{9FA91141-D7CD-4B80-8AD6-56E856F2F365}"/>
              </a:ext>
            </a:extLst>
          </p:cNvPr>
          <p:cNvSpPr/>
          <p:nvPr/>
        </p:nvSpPr>
        <p:spPr>
          <a:xfrm>
            <a:off x="11330609" y="1887021"/>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3</a:t>
            </a:r>
          </a:p>
        </p:txBody>
      </p:sp>
      <p:sp>
        <p:nvSpPr>
          <p:cNvPr id="36" name="Rectángulo: esquinas redondeadas 35">
            <a:extLst>
              <a:ext uri="{FF2B5EF4-FFF2-40B4-BE49-F238E27FC236}">
                <a16:creationId xmlns:a16="http://schemas.microsoft.com/office/drawing/2014/main" id="{3A2ECE60-99F7-4601-BE9A-EFB1F684F54B}"/>
              </a:ext>
            </a:extLst>
          </p:cNvPr>
          <p:cNvSpPr/>
          <p:nvPr/>
        </p:nvSpPr>
        <p:spPr>
          <a:xfrm>
            <a:off x="11330609" y="2754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4</a:t>
            </a:r>
          </a:p>
        </p:txBody>
      </p:sp>
      <p:sp>
        <p:nvSpPr>
          <p:cNvPr id="38" name="Rectángulo: esquinas redondeadas 37">
            <a:extLst>
              <a:ext uri="{FF2B5EF4-FFF2-40B4-BE49-F238E27FC236}">
                <a16:creationId xmlns:a16="http://schemas.microsoft.com/office/drawing/2014/main" id="{439888DB-3FEF-4356-9525-8F278838A3D9}"/>
              </a:ext>
            </a:extLst>
          </p:cNvPr>
          <p:cNvSpPr/>
          <p:nvPr/>
        </p:nvSpPr>
        <p:spPr>
          <a:xfrm>
            <a:off x="11330609" y="4449593"/>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6</a:t>
            </a:r>
          </a:p>
        </p:txBody>
      </p:sp>
      <p:sp>
        <p:nvSpPr>
          <p:cNvPr id="39" name="Rectángulo: esquinas redondeadas 38">
            <a:extLst>
              <a:ext uri="{FF2B5EF4-FFF2-40B4-BE49-F238E27FC236}">
                <a16:creationId xmlns:a16="http://schemas.microsoft.com/office/drawing/2014/main" id="{D19486B2-87F0-4F8E-8563-08E23E28D5E4}"/>
              </a:ext>
            </a:extLst>
          </p:cNvPr>
          <p:cNvSpPr/>
          <p:nvPr/>
        </p:nvSpPr>
        <p:spPr>
          <a:xfrm>
            <a:off x="11337235" y="5323269"/>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7</a:t>
            </a:r>
          </a:p>
        </p:txBody>
      </p:sp>
      <p:grpSp>
        <p:nvGrpSpPr>
          <p:cNvPr id="9" name="Grupo 8">
            <a:extLst>
              <a:ext uri="{FF2B5EF4-FFF2-40B4-BE49-F238E27FC236}">
                <a16:creationId xmlns:a16="http://schemas.microsoft.com/office/drawing/2014/main" id="{52759EB4-D2AD-4A25-9D93-B8318E8ABAC2}"/>
              </a:ext>
            </a:extLst>
          </p:cNvPr>
          <p:cNvGrpSpPr/>
          <p:nvPr/>
        </p:nvGrpSpPr>
        <p:grpSpPr>
          <a:xfrm>
            <a:off x="10177668" y="6116814"/>
            <a:ext cx="2001079" cy="688177"/>
            <a:chOff x="10177667" y="6087533"/>
            <a:chExt cx="2001079" cy="688177"/>
          </a:xfrm>
        </p:grpSpPr>
        <p:sp>
          <p:nvSpPr>
            <p:cNvPr id="26" name="Rectángulo: esquinas redondeadas 25">
              <a:extLst>
                <a:ext uri="{FF2B5EF4-FFF2-40B4-BE49-F238E27FC236}">
                  <a16:creationId xmlns:a16="http://schemas.microsoft.com/office/drawing/2014/main" id="{76E4A02D-B1E1-4E23-A504-F4C3A5DAEB00}"/>
                </a:ext>
              </a:extLst>
            </p:cNvPr>
            <p:cNvSpPr/>
            <p:nvPr/>
          </p:nvSpPr>
          <p:spPr>
            <a:xfrm>
              <a:off x="10177667" y="6087533"/>
              <a:ext cx="2001079" cy="688177"/>
            </a:xfrm>
            <a:prstGeom prst="roundRect">
              <a:avLst>
                <a:gd name="adj" fmla="val 50000"/>
              </a:avLst>
            </a:prstGeom>
            <a:solidFill>
              <a:srgbClr val="F0C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1A66B877-1980-41C0-B017-CD2067CD3291}"/>
                </a:ext>
              </a:extLst>
            </p:cNvPr>
            <p:cNvSpPr/>
            <p:nvPr/>
          </p:nvSpPr>
          <p:spPr>
            <a:xfrm>
              <a:off x="11337235" y="6156814"/>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8</a:t>
              </a:r>
            </a:p>
          </p:txBody>
        </p:sp>
      </p:grpSp>
      <p:sp>
        <p:nvSpPr>
          <p:cNvPr id="30" name="Rectángulo 29">
            <a:extLst>
              <a:ext uri="{FF2B5EF4-FFF2-40B4-BE49-F238E27FC236}">
                <a16:creationId xmlns:a16="http://schemas.microsoft.com/office/drawing/2014/main" id="{4D4F61C0-155E-49E9-AFB8-E40051650044}"/>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35483EA9-4674-484A-9B77-AF80F7C26ED9}"/>
              </a:ext>
            </a:extLst>
          </p:cNvPr>
          <p:cNvSpPr/>
          <p:nvPr/>
        </p:nvSpPr>
        <p:spPr>
          <a:xfrm>
            <a:off x="0" y="145772"/>
            <a:ext cx="490330" cy="6712227"/>
          </a:xfrm>
          <a:prstGeom prst="rect">
            <a:avLst/>
          </a:prstGeom>
          <a:solidFill>
            <a:srgbClr val="F47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2" name="Imagen 31">
            <a:extLst>
              <a:ext uri="{FF2B5EF4-FFF2-40B4-BE49-F238E27FC236}">
                <a16:creationId xmlns:a16="http://schemas.microsoft.com/office/drawing/2014/main" id="{1510AF1B-F614-4BDA-B491-53A9158D2FEE}"/>
              </a:ext>
            </a:extLst>
          </p:cNvPr>
          <p:cNvPicPr>
            <a:picLocks noChangeAspect="1"/>
          </p:cNvPicPr>
          <p:nvPr/>
        </p:nvPicPr>
        <p:blipFill>
          <a:blip r:embed="rId3">
            <a:alphaModFix amt="70000"/>
          </a:blip>
          <a:stretch>
            <a:fillRect/>
          </a:stretch>
        </p:blipFill>
        <p:spPr>
          <a:xfrm>
            <a:off x="2100755" y="3422877"/>
            <a:ext cx="225572" cy="207282"/>
          </a:xfrm>
          <a:prstGeom prst="rect">
            <a:avLst/>
          </a:prstGeom>
        </p:spPr>
      </p:pic>
      <p:pic>
        <p:nvPicPr>
          <p:cNvPr id="43" name="Imagen 42">
            <a:extLst>
              <a:ext uri="{FF2B5EF4-FFF2-40B4-BE49-F238E27FC236}">
                <a16:creationId xmlns:a16="http://schemas.microsoft.com/office/drawing/2014/main" id="{5D22ED85-9193-49F0-8617-2F0C5910CCC6}"/>
              </a:ext>
            </a:extLst>
          </p:cNvPr>
          <p:cNvPicPr>
            <a:picLocks noChangeAspect="1"/>
          </p:cNvPicPr>
          <p:nvPr/>
        </p:nvPicPr>
        <p:blipFill>
          <a:blip r:embed="rId3">
            <a:alphaModFix amt="70000"/>
          </a:blip>
          <a:stretch>
            <a:fillRect/>
          </a:stretch>
        </p:blipFill>
        <p:spPr>
          <a:xfrm>
            <a:off x="6149080" y="1041233"/>
            <a:ext cx="225572" cy="207282"/>
          </a:xfrm>
          <a:prstGeom prst="rect">
            <a:avLst/>
          </a:prstGeom>
        </p:spPr>
      </p:pic>
      <p:pic>
        <p:nvPicPr>
          <p:cNvPr id="44" name="Imagen 43">
            <a:extLst>
              <a:ext uri="{FF2B5EF4-FFF2-40B4-BE49-F238E27FC236}">
                <a16:creationId xmlns:a16="http://schemas.microsoft.com/office/drawing/2014/main" id="{9FF4388B-4C0C-4BC8-99BE-71A4D9F4080F}"/>
              </a:ext>
            </a:extLst>
          </p:cNvPr>
          <p:cNvPicPr>
            <a:picLocks noChangeAspect="1"/>
          </p:cNvPicPr>
          <p:nvPr/>
        </p:nvPicPr>
        <p:blipFill>
          <a:blip r:embed="rId3">
            <a:alphaModFix amt="70000"/>
          </a:blip>
          <a:stretch>
            <a:fillRect/>
          </a:stretch>
        </p:blipFill>
        <p:spPr>
          <a:xfrm>
            <a:off x="7156102" y="5629364"/>
            <a:ext cx="225572" cy="207282"/>
          </a:xfrm>
          <a:prstGeom prst="rect">
            <a:avLst/>
          </a:prstGeom>
        </p:spPr>
      </p:pic>
      <p:pic>
        <p:nvPicPr>
          <p:cNvPr id="45" name="Imagen 44">
            <a:extLst>
              <a:ext uri="{FF2B5EF4-FFF2-40B4-BE49-F238E27FC236}">
                <a16:creationId xmlns:a16="http://schemas.microsoft.com/office/drawing/2014/main" id="{233CD979-4C09-4F27-B1F9-630CCEC3C117}"/>
              </a:ext>
            </a:extLst>
          </p:cNvPr>
          <p:cNvPicPr>
            <a:picLocks noChangeAspect="1"/>
          </p:cNvPicPr>
          <p:nvPr/>
        </p:nvPicPr>
        <p:blipFill>
          <a:blip r:embed="rId3">
            <a:alphaModFix amt="70000"/>
          </a:blip>
          <a:stretch>
            <a:fillRect/>
          </a:stretch>
        </p:blipFill>
        <p:spPr>
          <a:xfrm>
            <a:off x="1961465" y="1041233"/>
            <a:ext cx="225572" cy="207282"/>
          </a:xfrm>
          <a:prstGeom prst="rect">
            <a:avLst/>
          </a:prstGeom>
        </p:spPr>
      </p:pic>
      <p:pic>
        <p:nvPicPr>
          <p:cNvPr id="46" name="Imagen 45">
            <a:extLst>
              <a:ext uri="{FF2B5EF4-FFF2-40B4-BE49-F238E27FC236}">
                <a16:creationId xmlns:a16="http://schemas.microsoft.com/office/drawing/2014/main" id="{68B5834E-7688-4DCF-932F-EE7CC99A225C}"/>
              </a:ext>
            </a:extLst>
          </p:cNvPr>
          <p:cNvPicPr>
            <a:picLocks noChangeAspect="1"/>
          </p:cNvPicPr>
          <p:nvPr/>
        </p:nvPicPr>
        <p:blipFill>
          <a:blip r:embed="rId3">
            <a:alphaModFix amt="70000"/>
          </a:blip>
          <a:stretch>
            <a:fillRect/>
          </a:stretch>
        </p:blipFill>
        <p:spPr>
          <a:xfrm>
            <a:off x="3319527" y="606790"/>
            <a:ext cx="225572" cy="207282"/>
          </a:xfrm>
          <a:prstGeom prst="rect">
            <a:avLst/>
          </a:prstGeom>
        </p:spPr>
      </p:pic>
      <p:sp>
        <p:nvSpPr>
          <p:cNvPr id="47" name="Rectángulo 46">
            <a:extLst>
              <a:ext uri="{FF2B5EF4-FFF2-40B4-BE49-F238E27FC236}">
                <a16:creationId xmlns:a16="http://schemas.microsoft.com/office/drawing/2014/main" id="{4B4D7E84-5FA9-4F90-B504-6D899B6919D9}"/>
              </a:ext>
            </a:extLst>
          </p:cNvPr>
          <p:cNvSpPr/>
          <p:nvPr/>
        </p:nvSpPr>
        <p:spPr>
          <a:xfrm>
            <a:off x="230104" y="140255"/>
            <a:ext cx="10913167" cy="671222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CuadroTexto 47">
            <a:extLst>
              <a:ext uri="{FF2B5EF4-FFF2-40B4-BE49-F238E27FC236}">
                <a16:creationId xmlns:a16="http://schemas.microsoft.com/office/drawing/2014/main" id="{DB514FF0-7BAB-4E31-B99A-D88ACEE62EE5}"/>
              </a:ext>
            </a:extLst>
          </p:cNvPr>
          <p:cNvSpPr txBox="1"/>
          <p:nvPr/>
        </p:nvSpPr>
        <p:spPr>
          <a:xfrm>
            <a:off x="-1" y="242015"/>
            <a:ext cx="11470105" cy="1077218"/>
          </a:xfrm>
          <a:prstGeom prst="rect">
            <a:avLst/>
          </a:prstGeom>
          <a:noFill/>
        </p:spPr>
        <p:txBody>
          <a:bodyPr wrap="square" rtlCol="0">
            <a:spAutoFit/>
          </a:bodyPr>
          <a:lstStyle/>
          <a:p>
            <a:pPr algn="ctr"/>
            <a:r>
              <a:rPr lang="es-MX" sz="3200" b="1" dirty="0">
                <a:highlight>
                  <a:srgbClr val="00FF00"/>
                </a:highlight>
                <a:latin typeface="Ink Free" panose="03080402000500000000" pitchFamily="66" charset="0"/>
              </a:rPr>
              <a:t>Método cooperativo, elemento fundamental en la cultura incluyente</a:t>
            </a:r>
          </a:p>
        </p:txBody>
      </p:sp>
      <p:sp>
        <p:nvSpPr>
          <p:cNvPr id="49" name="CuadroTexto 48">
            <a:extLst>
              <a:ext uri="{FF2B5EF4-FFF2-40B4-BE49-F238E27FC236}">
                <a16:creationId xmlns:a16="http://schemas.microsoft.com/office/drawing/2014/main" id="{6B4339B8-D4FB-4EC6-9A09-DC9B7914F018}"/>
              </a:ext>
            </a:extLst>
          </p:cNvPr>
          <p:cNvSpPr txBox="1"/>
          <p:nvPr/>
        </p:nvSpPr>
        <p:spPr>
          <a:xfrm>
            <a:off x="192156" y="4780996"/>
            <a:ext cx="10959550" cy="1870512"/>
          </a:xfrm>
          <a:prstGeom prst="rect">
            <a:avLst/>
          </a:prstGeom>
          <a:noFill/>
        </p:spPr>
        <p:txBody>
          <a:bodyPr wrap="square">
            <a:spAutoFit/>
          </a:bodyPr>
          <a:lstStyle/>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Para que el aprendizaje cooperativo en el aula, se requiere el dedicarle tiempo a las habilidades que se tienen para la construcción de equipos, Kagan (1992, citado en Santrock, 2001) señalaba que una forma para poder facilitarle a los alumnos el trabajo colaborativo de forma eficiente, es que en pequeños equipos asignar diferentes funciones como lo son de coordinador, animador, elogiador, controlador de tiempo, compañero de estudio, verificador de preguntas, comprobador, maestro de tareas, registrador o relator, observador, inspector e investigador-mensajero.</a:t>
            </a:r>
          </a:p>
        </p:txBody>
      </p:sp>
      <p:sp>
        <p:nvSpPr>
          <p:cNvPr id="50" name="CuadroTexto 49">
            <a:extLst>
              <a:ext uri="{FF2B5EF4-FFF2-40B4-BE49-F238E27FC236}">
                <a16:creationId xmlns:a16="http://schemas.microsoft.com/office/drawing/2014/main" id="{65BCAA14-752B-4567-9198-F9917BD8FC7F}"/>
              </a:ext>
            </a:extLst>
          </p:cNvPr>
          <p:cNvSpPr txBox="1"/>
          <p:nvPr/>
        </p:nvSpPr>
        <p:spPr>
          <a:xfrm>
            <a:off x="245165" y="2793977"/>
            <a:ext cx="11019485" cy="981423"/>
          </a:xfrm>
          <a:prstGeom prst="rect">
            <a:avLst/>
          </a:prstGeom>
          <a:noFill/>
        </p:spPr>
        <p:txBody>
          <a:bodyPr wrap="square">
            <a:spAutoFit/>
          </a:bodyPr>
          <a:lstStyle/>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El emplear aprendizajes cooperativos fomenta la colaboración y el apoyo además de ampliar el valor en sí mismos, además de ser una estrategia para el favorecimiento del desarrollo de los alumnos, debido a que trae buenos resultados en aspectos cognoscitivos, afectivos, motivacionales y sociales.</a:t>
            </a:r>
          </a:p>
        </p:txBody>
      </p:sp>
      <p:sp>
        <p:nvSpPr>
          <p:cNvPr id="51" name="CuadroTexto 50">
            <a:extLst>
              <a:ext uri="{FF2B5EF4-FFF2-40B4-BE49-F238E27FC236}">
                <a16:creationId xmlns:a16="http://schemas.microsoft.com/office/drawing/2014/main" id="{D161F955-9CB9-4050-BC62-CF2743478868}"/>
              </a:ext>
            </a:extLst>
          </p:cNvPr>
          <p:cNvSpPr txBox="1"/>
          <p:nvPr/>
        </p:nvSpPr>
        <p:spPr>
          <a:xfrm>
            <a:off x="218267" y="1282717"/>
            <a:ext cx="10926811" cy="981423"/>
          </a:xfrm>
          <a:prstGeom prst="rect">
            <a:avLst/>
          </a:prstGeom>
          <a:noFill/>
        </p:spPr>
        <p:txBody>
          <a:bodyPr wrap="square">
            <a:spAutoFit/>
          </a:bodyPr>
          <a:lstStyle/>
          <a:p>
            <a:pPr>
              <a:lnSpc>
                <a:spcPct val="107000"/>
              </a:lnSpc>
              <a:spcAft>
                <a:spcPts val="800"/>
              </a:spcAft>
            </a:pPr>
            <a:r>
              <a:rPr lang="es-MX" b="1" dirty="0">
                <a:effectLst/>
                <a:latin typeface="Bradley Hand ITC" panose="03070402050302030203" pitchFamily="66" charset="0"/>
                <a:ea typeface="Calibri" panose="020F0502020204030204" pitchFamily="34" charset="0"/>
                <a:cs typeface="Times New Roman" panose="02020603050405020304" pitchFamily="18" charset="0"/>
              </a:rPr>
              <a:t>El aprendizaje cooperativo resulta ser un procedimiento muy útil para que los alumnos que cuenten con alguna necesidad educativa especial, con y sin discapacidad, puedan favorecer y generar apoyos a quien lo requieran pata asi asegurar una participación y un desarrollo agradable para todos.</a:t>
            </a:r>
          </a:p>
        </p:txBody>
      </p:sp>
      <p:grpSp>
        <p:nvGrpSpPr>
          <p:cNvPr id="3" name="Grupo 2">
            <a:extLst>
              <a:ext uri="{FF2B5EF4-FFF2-40B4-BE49-F238E27FC236}">
                <a16:creationId xmlns:a16="http://schemas.microsoft.com/office/drawing/2014/main" id="{C3AEE017-7D74-4DF6-BA64-DE0955C53919}"/>
              </a:ext>
            </a:extLst>
          </p:cNvPr>
          <p:cNvGrpSpPr/>
          <p:nvPr/>
        </p:nvGrpSpPr>
        <p:grpSpPr>
          <a:xfrm>
            <a:off x="10177668" y="3508189"/>
            <a:ext cx="2014332" cy="688177"/>
            <a:chOff x="10177668" y="3508189"/>
            <a:chExt cx="2014332" cy="688177"/>
          </a:xfrm>
        </p:grpSpPr>
        <p:sp>
          <p:nvSpPr>
            <p:cNvPr id="25" name="Rectángulo: esquinas redondeadas 24">
              <a:extLst>
                <a:ext uri="{FF2B5EF4-FFF2-40B4-BE49-F238E27FC236}">
                  <a16:creationId xmlns:a16="http://schemas.microsoft.com/office/drawing/2014/main" id="{58519D79-73C7-40C6-9F67-F5673FF4E238}"/>
                </a:ext>
              </a:extLst>
            </p:cNvPr>
            <p:cNvSpPr/>
            <p:nvPr/>
          </p:nvSpPr>
          <p:spPr>
            <a:xfrm>
              <a:off x="10177668" y="3508189"/>
              <a:ext cx="2014332" cy="688177"/>
            </a:xfrm>
            <a:prstGeom prst="roundRect">
              <a:avLst>
                <a:gd name="adj" fmla="val 50000"/>
              </a:avLst>
            </a:prstGeom>
            <a:solidFill>
              <a:srgbClr val="F0E0D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ECDBA9A2-8000-42E3-BB29-12A55BF63E08}"/>
                </a:ext>
              </a:extLst>
            </p:cNvPr>
            <p:cNvSpPr/>
            <p:nvPr/>
          </p:nvSpPr>
          <p:spPr>
            <a:xfrm>
              <a:off x="11330609" y="3577492"/>
              <a:ext cx="662608" cy="540512"/>
            </a:xfrm>
            <a:prstGeom prst="roundRect">
              <a:avLst>
                <a:gd name="adj" fmla="val 36281"/>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50000"/>
                    </a:schemeClr>
                  </a:solidFill>
                  <a:latin typeface="HelveticaNeueLT Std" panose="020B0804020202020204" pitchFamily="34" charset="0"/>
                </a:rPr>
                <a:t>5</a:t>
              </a:r>
            </a:p>
          </p:txBody>
        </p:sp>
      </p:grpSp>
    </p:spTree>
    <p:extLst>
      <p:ext uri="{BB962C8B-B14F-4D97-AF65-F5344CB8AC3E}">
        <p14:creationId xmlns:p14="http://schemas.microsoft.com/office/powerpoint/2010/main" val="12437289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1656</Words>
  <Application>Microsoft Office PowerPoint</Application>
  <PresentationFormat>Panorámica</PresentationFormat>
  <Paragraphs>156</Paragraphs>
  <Slides>13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Arial</vt:lpstr>
      <vt:lpstr>Bradley Hand ITC</vt:lpstr>
      <vt:lpstr>Calibri</vt:lpstr>
      <vt:lpstr>Calibri Light</vt:lpstr>
      <vt:lpstr>HelveticaNeueLT Std</vt:lpstr>
      <vt:lpstr>Ink Free</vt:lpstr>
      <vt:lpstr>Modern Love</vt:lpstr>
      <vt:lpstr>Modern Love Caps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luxxlx sanchez</dc:creator>
  <cp:lastModifiedBy>luxxlx sanchez</cp:lastModifiedBy>
  <cp:revision>22</cp:revision>
  <dcterms:created xsi:type="dcterms:W3CDTF">2021-06-07T19:06:22Z</dcterms:created>
  <dcterms:modified xsi:type="dcterms:W3CDTF">2021-06-08T01:42:30Z</dcterms:modified>
</cp:coreProperties>
</file>