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1"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0659FA-4770-4713-8CC1-5837839F6B2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8BC7FA2B-ED22-480A-BBFC-1263FC7DF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77EC02EF-E2FD-44EA-A568-4419D8193F9A}"/>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5" name="Marcador de pie de página 4">
            <a:extLst>
              <a:ext uri="{FF2B5EF4-FFF2-40B4-BE49-F238E27FC236}">
                <a16:creationId xmlns:a16="http://schemas.microsoft.com/office/drawing/2014/main" id="{429D9C2B-A797-43CD-84E2-6AADC99AAF9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A44CCC8-8441-4EEC-97CB-C295DC8C3AC7}"/>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317863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8F381-C36C-4B62-94B2-1EDDD495481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DAF3AB0-3052-4772-AE44-3B9B3516915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72CF517-F82B-4F50-9AFC-8803BF5CCBF5}"/>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5" name="Marcador de pie de página 4">
            <a:extLst>
              <a:ext uri="{FF2B5EF4-FFF2-40B4-BE49-F238E27FC236}">
                <a16:creationId xmlns:a16="http://schemas.microsoft.com/office/drawing/2014/main" id="{ED019016-8B40-436B-896F-0079B874C6A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8093437-D0A6-44FF-B954-54958C86D0C8}"/>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82815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CDEB802-0727-4374-AD15-71F859466DF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1A3D797-5441-4D9B-AD17-43D58EAAD62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6E4C572-7472-4EDE-8A4C-12243344CF8D}"/>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5" name="Marcador de pie de página 4">
            <a:extLst>
              <a:ext uri="{FF2B5EF4-FFF2-40B4-BE49-F238E27FC236}">
                <a16:creationId xmlns:a16="http://schemas.microsoft.com/office/drawing/2014/main" id="{3DDD545E-017E-4104-BEE4-9D7E2FC65CB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4A6E3D9-1AC5-4B66-8B81-CFD2DC3F4876}"/>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1617491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260202-B9D1-4BCB-91D3-B6EAAC818E2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B7A1F49-DC68-4D3A-A48B-F8238EA5DED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D468F77-BF31-4D0D-BBB3-408C6683678C}"/>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5" name="Marcador de pie de página 4">
            <a:extLst>
              <a:ext uri="{FF2B5EF4-FFF2-40B4-BE49-F238E27FC236}">
                <a16:creationId xmlns:a16="http://schemas.microsoft.com/office/drawing/2014/main" id="{7F94E44C-1F0C-41F5-BBAA-0131221A368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43F657-458A-4CE9-A409-0E2C880704E4}"/>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150647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6781A-7076-4BF6-BFB0-B3B332AEADA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F6A5EC2-D39A-4E82-B339-E5C69CCD73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C1E73F2-C1EE-4CA6-9DF9-3CCD2DA7BB57}"/>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5" name="Marcador de pie de página 4">
            <a:extLst>
              <a:ext uri="{FF2B5EF4-FFF2-40B4-BE49-F238E27FC236}">
                <a16:creationId xmlns:a16="http://schemas.microsoft.com/office/drawing/2014/main" id="{67B4F82A-CBDE-4E75-A7C4-7D520CD4538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77174DB-6257-4325-B6E2-68347B03ABA6}"/>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89021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EE5B11-0F97-4745-882B-C285F1CB0FA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72D72DC-9DFB-4AFB-9BDA-CDA9DA34852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5634407-FC5A-4E34-9E50-6986CDF404C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EE6CB84E-27EC-4FAB-9237-15BFC45220A3}"/>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6" name="Marcador de pie de página 5">
            <a:extLst>
              <a:ext uri="{FF2B5EF4-FFF2-40B4-BE49-F238E27FC236}">
                <a16:creationId xmlns:a16="http://schemas.microsoft.com/office/drawing/2014/main" id="{20EED7D5-5A4C-49EC-8031-B798A201C6D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730B703-850D-4560-BDCA-8441B783FAB1}"/>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117877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4E7F67-2889-46C7-9785-B2B58938B6C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2087E86-BD18-4D2B-B9F2-44AE1E9708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F4C0E8B-FD1C-4428-93EC-69C7991D893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983EB11E-E6AB-45F2-B3CA-E61794905B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1CF3C4D-F77C-4DDD-956F-B9DBC3C8631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97F1816F-7D16-4EA1-9315-A6E946051331}"/>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8" name="Marcador de pie de página 7">
            <a:extLst>
              <a:ext uri="{FF2B5EF4-FFF2-40B4-BE49-F238E27FC236}">
                <a16:creationId xmlns:a16="http://schemas.microsoft.com/office/drawing/2014/main" id="{A04F345B-E432-4FDD-A7B9-E1B25DC4FD43}"/>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8C811BE-92A3-4DC5-A87F-1218D53253FF}"/>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260410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9D52B3-5714-441D-A236-7024F533DD5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65E2C5C-637D-4D49-BDF2-7DA6266BD678}"/>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4" name="Marcador de pie de página 3">
            <a:extLst>
              <a:ext uri="{FF2B5EF4-FFF2-40B4-BE49-F238E27FC236}">
                <a16:creationId xmlns:a16="http://schemas.microsoft.com/office/drawing/2014/main" id="{B47FEA73-24B9-4925-8515-21317EEB0EA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B3D53A3B-92AC-4AC8-8383-EAD6FBC436CF}"/>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65428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F530254-AD27-4431-AEA6-57992D0C21A8}"/>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3" name="Marcador de pie de página 2">
            <a:extLst>
              <a:ext uri="{FF2B5EF4-FFF2-40B4-BE49-F238E27FC236}">
                <a16:creationId xmlns:a16="http://schemas.microsoft.com/office/drawing/2014/main" id="{1FF21DBC-7F01-4B4B-8C4C-AC1A9A3E26D9}"/>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68EF962-7FCE-4F4E-A3D6-24B26BA06792}"/>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291989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133146-AA0E-4C32-B713-3DB48ACFE7F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38BDBBE-B1E6-4D0A-B7DF-93A10B9281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86EE4FCB-AD7A-4968-BAEE-B2C21FFC0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8C3A42A-E456-4D37-949A-AADC54507A68}"/>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6" name="Marcador de pie de página 5">
            <a:extLst>
              <a:ext uri="{FF2B5EF4-FFF2-40B4-BE49-F238E27FC236}">
                <a16:creationId xmlns:a16="http://schemas.microsoft.com/office/drawing/2014/main" id="{81C1C3F2-E981-4CF2-8280-5F8B62A385F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901C12B-7AC4-4770-849E-EBDFFD7B72D0}"/>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2340924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1225AA-59D6-4830-9A46-C8E4495729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354173B-901E-4956-B5C1-32FC68EC43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E88CDEC9-3065-40EB-95DF-B76EF1C5C2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0B5536E-3FC4-4F8D-A328-4078C0206ABA}"/>
              </a:ext>
            </a:extLst>
          </p:cNvPr>
          <p:cNvSpPr>
            <a:spLocks noGrp="1"/>
          </p:cNvSpPr>
          <p:nvPr>
            <p:ph type="dt" sz="half" idx="10"/>
          </p:nvPr>
        </p:nvSpPr>
        <p:spPr/>
        <p:txBody>
          <a:bodyPr/>
          <a:lstStyle/>
          <a:p>
            <a:fld id="{2AFCC99F-1B0B-4A98-87E5-E9A8DB6646CD}" type="datetimeFigureOut">
              <a:rPr lang="es-MX" smtClean="0"/>
              <a:t>08/06/2021</a:t>
            </a:fld>
            <a:endParaRPr lang="es-MX"/>
          </a:p>
        </p:txBody>
      </p:sp>
      <p:sp>
        <p:nvSpPr>
          <p:cNvPr id="6" name="Marcador de pie de página 5">
            <a:extLst>
              <a:ext uri="{FF2B5EF4-FFF2-40B4-BE49-F238E27FC236}">
                <a16:creationId xmlns:a16="http://schemas.microsoft.com/office/drawing/2014/main" id="{45119FF4-3869-4D03-AD1C-56C2B73F2D5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B90253B-F7EC-4089-BDB7-C3BFA685CEA7}"/>
              </a:ext>
            </a:extLst>
          </p:cNvPr>
          <p:cNvSpPr>
            <a:spLocks noGrp="1"/>
          </p:cNvSpPr>
          <p:nvPr>
            <p:ph type="sldNum" sz="quarter" idx="12"/>
          </p:nvPr>
        </p:nvSpPr>
        <p:spPr/>
        <p:txBody>
          <a:bodyPr/>
          <a:lstStyle/>
          <a:p>
            <a:fld id="{259E9827-5C23-419A-878E-8E4C72B2417A}" type="slidenum">
              <a:rPr lang="es-MX" smtClean="0"/>
              <a:t>‹Nº›</a:t>
            </a:fld>
            <a:endParaRPr lang="es-MX"/>
          </a:p>
        </p:txBody>
      </p:sp>
    </p:spTree>
    <p:extLst>
      <p:ext uri="{BB962C8B-B14F-4D97-AF65-F5344CB8AC3E}">
        <p14:creationId xmlns:p14="http://schemas.microsoft.com/office/powerpoint/2010/main" val="607276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F3E8C23-C6D6-4F09-B97C-A97909154B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BEAD5A4-3EF4-420A-A4C7-EEEB9AD222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0F70584-3F89-490B-97FC-79319190C6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CC99F-1B0B-4A98-87E5-E9A8DB6646CD}" type="datetimeFigureOut">
              <a:rPr lang="es-MX" smtClean="0"/>
              <a:t>08/06/2021</a:t>
            </a:fld>
            <a:endParaRPr lang="es-MX"/>
          </a:p>
        </p:txBody>
      </p:sp>
      <p:sp>
        <p:nvSpPr>
          <p:cNvPr id="5" name="Marcador de pie de página 4">
            <a:extLst>
              <a:ext uri="{FF2B5EF4-FFF2-40B4-BE49-F238E27FC236}">
                <a16:creationId xmlns:a16="http://schemas.microsoft.com/office/drawing/2014/main" id="{4CC04F1E-3C3E-4185-9C5F-CC0D0DD528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AAE16931-9C33-4048-A6F0-01BF19EA3F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E9827-5C23-419A-878E-8E4C72B2417A}" type="slidenum">
              <a:rPr lang="es-MX" smtClean="0"/>
              <a:t>‹Nº›</a:t>
            </a:fld>
            <a:endParaRPr lang="es-MX"/>
          </a:p>
        </p:txBody>
      </p:sp>
    </p:spTree>
    <p:extLst>
      <p:ext uri="{BB962C8B-B14F-4D97-AF65-F5344CB8AC3E}">
        <p14:creationId xmlns:p14="http://schemas.microsoft.com/office/powerpoint/2010/main" val="404878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5" name="Imagen 4" descr="Imagen que contiene señal&#10;&#10;Descripción generada automáticamente">
            <a:extLst>
              <a:ext uri="{FF2B5EF4-FFF2-40B4-BE49-F238E27FC236}">
                <a16:creationId xmlns:a16="http://schemas.microsoft.com/office/drawing/2014/main" id="{A50E0A03-9458-43F2-B192-F2E73EA53EF4}"/>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6207" b="96552" l="9744" r="89744">
                        <a14:foregroundMark x1="47692" y1="8276" x2="47692" y2="8276"/>
                        <a14:foregroundMark x1="29231" y1="8276" x2="29231" y2="8276"/>
                        <a14:foregroundMark x1="34359" y1="6207" x2="34359" y2="6207"/>
                        <a14:foregroundMark x1="33333" y1="22069" x2="33333" y2="22069"/>
                        <a14:foregroundMark x1="33333" y1="31724" x2="33333" y2="31724"/>
                        <a14:foregroundMark x1="42051" y1="87586" x2="42051" y2="87586"/>
                        <a14:foregroundMark x1="55385" y1="90345" x2="55385" y2="90345"/>
                        <a14:foregroundMark x1="54872" y1="96552" x2="54872" y2="96552"/>
                      </a14:backgroundRemoval>
                    </a14:imgEffect>
                  </a14:imgLayer>
                </a14:imgProps>
              </a:ext>
              <a:ext uri="{28A0092B-C50C-407E-A947-70E740481C1C}">
                <a14:useLocalDpi xmlns:a14="http://schemas.microsoft.com/office/drawing/2010/main" val="0"/>
              </a:ext>
            </a:extLst>
          </a:blip>
          <a:stretch>
            <a:fillRect/>
          </a:stretch>
        </p:blipFill>
        <p:spPr>
          <a:xfrm>
            <a:off x="1740300" y="451112"/>
            <a:ext cx="1857375" cy="1381125"/>
          </a:xfrm>
          <a:prstGeom prst="rect">
            <a:avLst/>
          </a:prstGeom>
        </p:spPr>
      </p:pic>
      <p:sp>
        <p:nvSpPr>
          <p:cNvPr id="6" name="CuadroTexto 5">
            <a:extLst>
              <a:ext uri="{FF2B5EF4-FFF2-40B4-BE49-F238E27FC236}">
                <a16:creationId xmlns:a16="http://schemas.microsoft.com/office/drawing/2014/main" id="{FEC99281-03B9-477E-B881-1D809337C429}"/>
              </a:ext>
            </a:extLst>
          </p:cNvPr>
          <p:cNvSpPr txBox="1"/>
          <p:nvPr/>
        </p:nvSpPr>
        <p:spPr>
          <a:xfrm>
            <a:off x="291547" y="2088233"/>
            <a:ext cx="11608905" cy="4693593"/>
          </a:xfrm>
          <a:prstGeom prst="rect">
            <a:avLst/>
          </a:prstGeom>
          <a:noFill/>
        </p:spPr>
        <p:txBody>
          <a:bodyPr wrap="square" rtlCol="0">
            <a:spAutoFit/>
          </a:bodyPr>
          <a:lstStyle/>
          <a:p>
            <a:pPr algn="ctr"/>
            <a:r>
              <a:rPr lang="es-MX" sz="1200" b="1" dirty="0">
                <a:latin typeface="Cavolini" panose="03000502040302020204" pitchFamily="66" charset="0"/>
                <a:cs typeface="Cavolini" panose="03000502040302020204" pitchFamily="66" charset="0"/>
              </a:rPr>
              <a:t>ATENCIÓN A LA DIVERSIDAD</a:t>
            </a:r>
          </a:p>
          <a:p>
            <a:pPr algn="ctr"/>
            <a:r>
              <a:rPr lang="es-MX" sz="1200" b="1" dirty="0">
                <a:latin typeface="Cavolini" panose="03000502040302020204" pitchFamily="66" charset="0"/>
                <a:cs typeface="Cavolini" panose="03000502040302020204" pitchFamily="66" charset="0"/>
              </a:rPr>
              <a:t>MAESTRA: ALEJANDRA ISABEL CARDENAS GONZALEZ</a:t>
            </a:r>
          </a:p>
          <a:p>
            <a:pPr algn="ctr"/>
            <a:r>
              <a:rPr lang="es-MX" sz="1200" b="1" dirty="0">
                <a:latin typeface="Cavolini" panose="03000502040302020204" pitchFamily="66" charset="0"/>
                <a:cs typeface="Cavolini" panose="03000502040302020204" pitchFamily="66" charset="0"/>
              </a:rPr>
              <a:t>ALUMNA: SARA PATRICIA GARCIA VELARDE</a:t>
            </a:r>
          </a:p>
          <a:p>
            <a:pPr algn="ctr"/>
            <a:r>
              <a:rPr lang="es-MX" sz="1200" b="1" dirty="0">
                <a:latin typeface="Cavolini" panose="03000502040302020204" pitchFamily="66" charset="0"/>
                <a:cs typeface="Cavolini" panose="03000502040302020204" pitchFamily="66" charset="0"/>
              </a:rPr>
              <a:t>NL: 8</a:t>
            </a:r>
          </a:p>
          <a:p>
            <a:pPr algn="ctr"/>
            <a:r>
              <a:rPr lang="es-MX" sz="1200" b="1" dirty="0">
                <a:latin typeface="Cavolini" panose="03000502040302020204" pitchFamily="66" charset="0"/>
                <a:cs typeface="Cavolini" panose="03000502040302020204" pitchFamily="66" charset="0"/>
              </a:rPr>
              <a:t>2 B</a:t>
            </a:r>
          </a:p>
          <a:p>
            <a:pPr algn="ctr"/>
            <a:r>
              <a:rPr lang="es-MX" sz="1000" b="1" dirty="0">
                <a:latin typeface="Cavolini" panose="03000502040302020204" pitchFamily="66" charset="0"/>
                <a:cs typeface="Cavolini" panose="03000502040302020204" pitchFamily="66" charset="0"/>
              </a:rPr>
              <a:t>UNIDAD DE APRENDIZAJE III. HACIA LA CONSTRUCCIÓN DE AULAS Y COMUNIDADES EDUCATIVAS INCLUSIVAS.</a:t>
            </a:r>
          </a:p>
          <a:p>
            <a:pPr algn="ctr"/>
            <a:r>
              <a:rPr lang="es-MX" sz="1000" b="1" dirty="0">
                <a:latin typeface="Cavolini" panose="03000502040302020204" pitchFamily="66" charset="0"/>
                <a:cs typeface="Cavolini" panose="03000502040302020204" pitchFamily="66" charset="0"/>
              </a:rPr>
              <a:t>	</a:t>
            </a:r>
          </a:p>
          <a:p>
            <a:pPr algn="ctr"/>
            <a:r>
              <a:rPr lang="es-MX" sz="1100" dirty="0">
                <a:latin typeface="Cavolini" panose="03000502040302020204" pitchFamily="66" charset="0"/>
                <a:cs typeface="Cavolini" panose="03000502040302020204" pitchFamily="66" charset="0"/>
              </a:rPr>
              <a:t>detecta los procesos de aprendizaje de sus alumnos para favorecer su desarrollo cognitivo y socioemocional.</a:t>
            </a:r>
          </a:p>
          <a:p>
            <a:pPr algn="ctr"/>
            <a:r>
              <a:rPr lang="es-MX" sz="1100" dirty="0">
                <a:latin typeface="Cavolini" panose="03000502040302020204" pitchFamily="66" charset="0"/>
                <a:cs typeface="Cavolini" panose="03000502040302020204" pitchFamily="66" charset="0"/>
              </a:rPr>
              <a:t>	</a:t>
            </a:r>
          </a:p>
          <a:p>
            <a:pPr algn="ctr"/>
            <a:r>
              <a:rPr lang="es-MX" sz="1100" dirty="0">
                <a:latin typeface="Cavolini" panose="03000502040302020204" pitchFamily="66" charset="0"/>
                <a:cs typeface="Cavolini" panose="03000502040302020204" pitchFamily="66" charset="0"/>
              </a:rPr>
              <a:t>aplica el plan y programas de estudio para alcanzar los propósitos educativos y contribuir al pleno desenvolvimiento de las capacidades de sus alumnos.</a:t>
            </a:r>
          </a:p>
          <a:p>
            <a:pPr algn="ctr"/>
            <a:r>
              <a:rPr lang="es-MX" sz="1100" dirty="0">
                <a:latin typeface="Cavolini" panose="03000502040302020204" pitchFamily="66" charset="0"/>
                <a:cs typeface="Cavolini" panose="03000502040302020204" pitchFamily="66" charset="0"/>
              </a:rPr>
              <a:t>	</a:t>
            </a:r>
          </a:p>
          <a:p>
            <a:pPr algn="ctr"/>
            <a:r>
              <a:rPr lang="es-MX" sz="1100" dirty="0">
                <a:latin typeface="Cavolini" panose="03000502040302020204" pitchFamily="66" charset="0"/>
                <a:cs typeface="Cavolini" panose="03000502040302020204" pitchFamily="66" charset="0"/>
              </a:rPr>
              <a:t>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ctr"/>
            <a:r>
              <a:rPr lang="es-MX" sz="1100" dirty="0">
                <a:latin typeface="Cavolini" panose="03000502040302020204" pitchFamily="66" charset="0"/>
                <a:cs typeface="Cavolini" panose="03000502040302020204" pitchFamily="66" charset="0"/>
              </a:rPr>
              <a:t>	</a:t>
            </a:r>
          </a:p>
          <a:p>
            <a:pPr algn="ctr"/>
            <a:r>
              <a:rPr lang="es-MX" sz="1100" dirty="0">
                <a:latin typeface="Cavolini" panose="03000502040302020204" pitchFamily="66" charset="0"/>
                <a:cs typeface="Cavolini" panose="03000502040302020204" pitchFamily="66" charset="0"/>
              </a:rPr>
              <a:t>emplea la evaluación para intervenir en los diferentes ámbitos y momentos de la tarea educativa para mejorar los aprendizajes de sus alumnos.</a:t>
            </a:r>
          </a:p>
          <a:p>
            <a:pPr algn="ctr"/>
            <a:r>
              <a:rPr lang="es-MX" sz="1100" dirty="0">
                <a:latin typeface="Cavolini" panose="03000502040302020204" pitchFamily="66" charset="0"/>
                <a:cs typeface="Cavolini" panose="03000502040302020204" pitchFamily="66" charset="0"/>
              </a:rPr>
              <a:t>	</a:t>
            </a:r>
          </a:p>
          <a:p>
            <a:pPr algn="ctr"/>
            <a:r>
              <a:rPr lang="es-MX" sz="1100" dirty="0">
                <a:latin typeface="Cavolini" panose="03000502040302020204" pitchFamily="66" charset="0"/>
                <a:cs typeface="Cavolini" panose="03000502040302020204" pitchFamily="66" charset="0"/>
              </a:rPr>
              <a:t>integra recursos de la investigación educativa para enriquecer su práctica profesional, expresando su interés por el conocimiento, la ciencia y la mejora de la educación.</a:t>
            </a:r>
          </a:p>
          <a:p>
            <a:pPr algn="ctr"/>
            <a:r>
              <a:rPr lang="es-MX" sz="1100" dirty="0">
                <a:latin typeface="Cavolini" panose="03000502040302020204" pitchFamily="66" charset="0"/>
                <a:cs typeface="Cavolini" panose="03000502040302020204" pitchFamily="66" charset="0"/>
              </a:rPr>
              <a:t>	</a:t>
            </a:r>
          </a:p>
          <a:p>
            <a:pPr algn="ctr"/>
            <a:r>
              <a:rPr lang="es-MX" sz="1100" dirty="0">
                <a:latin typeface="Cavolini" panose="03000502040302020204" pitchFamily="66" charset="0"/>
                <a:cs typeface="Cavolini" panose="03000502040302020204" pitchFamily="66" charset="0"/>
              </a:rPr>
              <a:t>actúa de manera ética ante la diversidad de situaciones que se presentan en la práctica profesional.</a:t>
            </a:r>
          </a:p>
          <a:p>
            <a:pPr algn="ctr"/>
            <a:r>
              <a:rPr lang="es-MX" sz="1100" dirty="0">
                <a:latin typeface="Cavolini" panose="03000502040302020204" pitchFamily="66" charset="0"/>
                <a:cs typeface="Cavolini" panose="03000502040302020204" pitchFamily="66" charset="0"/>
              </a:rPr>
              <a:t>	</a:t>
            </a:r>
          </a:p>
          <a:p>
            <a:pPr algn="ctr"/>
            <a:r>
              <a:rPr lang="es-MX" sz="1100" dirty="0">
                <a:latin typeface="Cavolini" panose="03000502040302020204" pitchFamily="66" charset="0"/>
                <a:cs typeface="Cavolini" panose="03000502040302020204" pitchFamily="66" charset="0"/>
              </a:rPr>
              <a:t>colabora con la comunidad escolar, padres de familia, autoridades y docentes, en la toma de decisiones y en el desarrollo de alternativas de solución a problemáticas socioeducativas.</a:t>
            </a:r>
          </a:p>
          <a:p>
            <a:pPr algn="ctr"/>
            <a:endParaRPr lang="es-MX" sz="1600" b="1" dirty="0">
              <a:latin typeface="Modern Love" panose="04090805081005020601" pitchFamily="82" charset="0"/>
            </a:endParaRPr>
          </a:p>
          <a:p>
            <a:r>
              <a:rPr lang="es-MX" sz="1600" b="1" dirty="0">
                <a:latin typeface="Modern Love" panose="04090805081005020601" pitchFamily="82" charset="0"/>
              </a:rPr>
              <a:t>SALTILLO, COAHUILA                                                                                                                     08/06/21</a:t>
            </a:r>
          </a:p>
        </p:txBody>
      </p:sp>
      <p:sp>
        <p:nvSpPr>
          <p:cNvPr id="8" name="CuadroTexto 7">
            <a:extLst>
              <a:ext uri="{FF2B5EF4-FFF2-40B4-BE49-F238E27FC236}">
                <a16:creationId xmlns:a16="http://schemas.microsoft.com/office/drawing/2014/main" id="{CBD510DA-ECFD-443F-9BBE-E1BBC5120AE5}"/>
              </a:ext>
            </a:extLst>
          </p:cNvPr>
          <p:cNvSpPr txBox="1"/>
          <p:nvPr/>
        </p:nvSpPr>
        <p:spPr>
          <a:xfrm>
            <a:off x="3432313" y="957008"/>
            <a:ext cx="7019387" cy="369332"/>
          </a:xfrm>
          <a:prstGeom prst="rect">
            <a:avLst/>
          </a:prstGeom>
          <a:noFill/>
        </p:spPr>
        <p:txBody>
          <a:bodyPr wrap="square" rtlCol="0">
            <a:spAutoFit/>
          </a:bodyPr>
          <a:lstStyle/>
          <a:p>
            <a:pPr algn="ctr"/>
            <a:r>
              <a:rPr lang="es-MX" dirty="0">
                <a:latin typeface="Modern Love" panose="04090805081005020601" pitchFamily="82" charset="0"/>
              </a:rPr>
              <a:t>ESCUELA NORMAL DE EDUCACIÓN PREESCOLAR</a:t>
            </a:r>
          </a:p>
        </p:txBody>
      </p:sp>
    </p:spTree>
    <p:extLst>
      <p:ext uri="{BB962C8B-B14F-4D97-AF65-F5344CB8AC3E}">
        <p14:creationId xmlns:p14="http://schemas.microsoft.com/office/powerpoint/2010/main" val="1644400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FCA1FC03-BAA9-4CBC-B283-08FBF3AE7563}"/>
              </a:ext>
            </a:extLst>
          </p:cNvPr>
          <p:cNvSpPr/>
          <p:nvPr/>
        </p:nvSpPr>
        <p:spPr>
          <a:xfrm>
            <a:off x="0" y="267286"/>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31D65778-AA6F-42C4-BAA2-8B2F8D269D43}"/>
              </a:ext>
            </a:extLst>
          </p:cNvPr>
          <p:cNvSpPr/>
          <p:nvPr/>
        </p:nvSpPr>
        <p:spPr>
          <a:xfrm>
            <a:off x="1165274" y="703385"/>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353C70CD-06C7-485C-928F-2728D33D2E04}"/>
              </a:ext>
            </a:extLst>
          </p:cNvPr>
          <p:cNvSpPr/>
          <p:nvPr/>
        </p:nvSpPr>
        <p:spPr>
          <a:xfrm>
            <a:off x="335280" y="1364566"/>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Elipse 7">
            <a:extLst>
              <a:ext uri="{FF2B5EF4-FFF2-40B4-BE49-F238E27FC236}">
                <a16:creationId xmlns:a16="http://schemas.microsoft.com/office/drawing/2014/main" id="{E753E84F-A2F7-4041-AD65-EF71D8646E4F}"/>
              </a:ext>
            </a:extLst>
          </p:cNvPr>
          <p:cNvSpPr/>
          <p:nvPr/>
        </p:nvSpPr>
        <p:spPr>
          <a:xfrm>
            <a:off x="11160370" y="0"/>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53B64E52-E99C-4EEB-8BFF-5E43CA0CA464}"/>
              </a:ext>
            </a:extLst>
          </p:cNvPr>
          <p:cNvSpPr/>
          <p:nvPr/>
        </p:nvSpPr>
        <p:spPr>
          <a:xfrm>
            <a:off x="11160370" y="1153551"/>
            <a:ext cx="879230" cy="73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a16="http://schemas.microsoft.com/office/drawing/2014/main" id="{745B1857-193F-4F95-A2F5-44BD54A53EAF}"/>
              </a:ext>
            </a:extLst>
          </p:cNvPr>
          <p:cNvSpPr/>
          <p:nvPr/>
        </p:nvSpPr>
        <p:spPr>
          <a:xfrm>
            <a:off x="10170942" y="507609"/>
            <a:ext cx="736210" cy="73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a:extLst>
              <a:ext uri="{FF2B5EF4-FFF2-40B4-BE49-F238E27FC236}">
                <a16:creationId xmlns:a16="http://schemas.microsoft.com/office/drawing/2014/main" id="{103EF395-3D76-41FE-9BE6-5EC4AC1C360B}"/>
              </a:ext>
            </a:extLst>
          </p:cNvPr>
          <p:cNvSpPr/>
          <p:nvPr/>
        </p:nvSpPr>
        <p:spPr>
          <a:xfrm>
            <a:off x="11093548" y="5929532"/>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Elipse 11">
            <a:extLst>
              <a:ext uri="{FF2B5EF4-FFF2-40B4-BE49-F238E27FC236}">
                <a16:creationId xmlns:a16="http://schemas.microsoft.com/office/drawing/2014/main" id="{0B45F01D-63F7-4070-8AFA-791A737000CE}"/>
              </a:ext>
            </a:extLst>
          </p:cNvPr>
          <p:cNvSpPr/>
          <p:nvPr/>
        </p:nvSpPr>
        <p:spPr>
          <a:xfrm>
            <a:off x="11227192" y="4836940"/>
            <a:ext cx="879230" cy="73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Elipse 12">
            <a:extLst>
              <a:ext uri="{FF2B5EF4-FFF2-40B4-BE49-F238E27FC236}">
                <a16:creationId xmlns:a16="http://schemas.microsoft.com/office/drawing/2014/main" id="{A54582BF-17B1-4EB0-AC35-CB93EB022C72}"/>
              </a:ext>
            </a:extLst>
          </p:cNvPr>
          <p:cNvSpPr/>
          <p:nvPr/>
        </p:nvSpPr>
        <p:spPr>
          <a:xfrm>
            <a:off x="10170942" y="5765408"/>
            <a:ext cx="856956" cy="73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Elipse 13">
            <a:extLst>
              <a:ext uri="{FF2B5EF4-FFF2-40B4-BE49-F238E27FC236}">
                <a16:creationId xmlns:a16="http://schemas.microsoft.com/office/drawing/2014/main" id="{B67F33F0-8DCF-43B1-9F20-54D584FF0E26}"/>
              </a:ext>
            </a:extLst>
          </p:cNvPr>
          <p:cNvSpPr/>
          <p:nvPr/>
        </p:nvSpPr>
        <p:spPr>
          <a:xfrm>
            <a:off x="43375" y="5849815"/>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613E2AF1-6F49-4CBD-9281-93B6E63D417C}"/>
              </a:ext>
            </a:extLst>
          </p:cNvPr>
          <p:cNvSpPr/>
          <p:nvPr/>
        </p:nvSpPr>
        <p:spPr>
          <a:xfrm>
            <a:off x="182880" y="4480559"/>
            <a:ext cx="82999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Elipse 15">
            <a:extLst>
              <a:ext uri="{FF2B5EF4-FFF2-40B4-BE49-F238E27FC236}">
                <a16:creationId xmlns:a16="http://schemas.microsoft.com/office/drawing/2014/main" id="{95467F71-8B1E-42B5-A444-20BCDA19542C}"/>
              </a:ext>
            </a:extLst>
          </p:cNvPr>
          <p:cNvSpPr/>
          <p:nvPr/>
        </p:nvSpPr>
        <p:spPr>
          <a:xfrm>
            <a:off x="1289538" y="5560841"/>
            <a:ext cx="829994" cy="73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uadroTexto 16">
            <a:extLst>
              <a:ext uri="{FF2B5EF4-FFF2-40B4-BE49-F238E27FC236}">
                <a16:creationId xmlns:a16="http://schemas.microsoft.com/office/drawing/2014/main" id="{21AFDAAD-4AC1-458E-A3FF-DE740104128E}"/>
              </a:ext>
            </a:extLst>
          </p:cNvPr>
          <p:cNvSpPr txBox="1"/>
          <p:nvPr/>
        </p:nvSpPr>
        <p:spPr>
          <a:xfrm>
            <a:off x="2119532" y="900333"/>
            <a:ext cx="8153402" cy="5509200"/>
          </a:xfrm>
          <a:prstGeom prst="rect">
            <a:avLst/>
          </a:prstGeom>
          <a:noFill/>
        </p:spPr>
        <p:txBody>
          <a:bodyPr wrap="square" rtlCol="0">
            <a:spAutoFit/>
          </a:bodyPr>
          <a:lstStyle/>
          <a:p>
            <a:r>
              <a:rPr lang="es-MX" sz="1600" dirty="0"/>
              <a:t>La educación inclusiva está directamente relacionada con la educación de calidad con equidad, que respeta las condiciones, características,</a:t>
            </a:r>
          </a:p>
          <a:p>
            <a:r>
              <a:rPr lang="es-MX" sz="1600" dirty="0"/>
              <a:t>necesidades, capacidades, ritmos y estilos de aprendizaje de cada persona.</a:t>
            </a:r>
          </a:p>
          <a:p>
            <a:r>
              <a:rPr lang="es-MX" sz="1600" dirty="0"/>
              <a:t>Hablar de equidad en materia educativa implica lograr que “todas las personas tengan las mismas oportunidades de hacer efectivos sus derechos y</a:t>
            </a:r>
          </a:p>
          <a:p>
            <a:r>
              <a:rPr lang="es-MX" sz="1600" dirty="0"/>
              <a:t>alcanzar los fines de la educación en condiciones de igualdad”. Para que se tenga un impacto positivo, la equidad no debe limitarse a que todos puedan acceder a la educación sino que también debe generar ambientes de aprendizaje en el que todos los estudiantes puedan ser protagonistas de su enseñanza. </a:t>
            </a:r>
          </a:p>
          <a:p>
            <a:r>
              <a:rPr lang="es-MX" sz="1600" dirty="0"/>
              <a:t>• Los alumnos con discapacidad son aquellos que, por razón congénita o adquirida, tienen una o más deficiencias de carácter físico, mental, intelectual o sensorial, ya sea permanente o temporal, y que al interactuar con las barreras que le impone el entorno social pueden impedir su inclusión plena y efectiva en igualdad de condiciones con los demás. </a:t>
            </a:r>
          </a:p>
          <a:p>
            <a:endParaRPr lang="es-MX" sz="1600" dirty="0"/>
          </a:p>
          <a:p>
            <a:r>
              <a:rPr lang="es-MX" sz="1600" dirty="0"/>
              <a:t>• Los alumnos con aptitudes sobresalientes son aquellos capaces de destacar significativamente del grupo social y educativo al que pertenecen, en uno o más de los siguientes campos del quehacer humano: científico-tecnológico, humanístico-social, artístico o de acción motriz. Estos alumnos, por presentar necesidades educativas específicas, requieren de un contexto facilitador que les permita desarrollar sus capacidades satisfaciendo sus necesidades e intereses, en beneficio propio y de la sociedad. Se consideran cinco tipos de aptitudes sobresalientes: intelectual, creativa, socioafectiva, artística y psicomotriz.</a:t>
            </a:r>
          </a:p>
          <a:p>
            <a:endParaRPr lang="es-MX" sz="1600" dirty="0"/>
          </a:p>
        </p:txBody>
      </p:sp>
    </p:spTree>
    <p:extLst>
      <p:ext uri="{BB962C8B-B14F-4D97-AF65-F5344CB8AC3E}">
        <p14:creationId xmlns:p14="http://schemas.microsoft.com/office/powerpoint/2010/main" val="1878379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2E0A4D67-CE50-4CAB-9283-D1B5B23596E6}"/>
              </a:ext>
            </a:extLst>
          </p:cNvPr>
          <p:cNvSpPr/>
          <p:nvPr/>
        </p:nvSpPr>
        <p:spPr>
          <a:xfrm>
            <a:off x="98474" y="0"/>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5168F0A0-5BDC-44EC-BDE8-DEF839F6CFF8}"/>
              </a:ext>
            </a:extLst>
          </p:cNvPr>
          <p:cNvSpPr/>
          <p:nvPr/>
        </p:nvSpPr>
        <p:spPr>
          <a:xfrm>
            <a:off x="281354" y="1280160"/>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5580D3DE-DB6C-4E2C-8FE6-2EB9C242BE43}"/>
              </a:ext>
            </a:extLst>
          </p:cNvPr>
          <p:cNvSpPr/>
          <p:nvPr/>
        </p:nvSpPr>
        <p:spPr>
          <a:xfrm>
            <a:off x="1390357" y="443132"/>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Elipse 6">
            <a:extLst>
              <a:ext uri="{FF2B5EF4-FFF2-40B4-BE49-F238E27FC236}">
                <a16:creationId xmlns:a16="http://schemas.microsoft.com/office/drawing/2014/main" id="{64D04F7E-2C68-4B62-88A0-EC6D245AA33B}"/>
              </a:ext>
            </a:extLst>
          </p:cNvPr>
          <p:cNvSpPr/>
          <p:nvPr/>
        </p:nvSpPr>
        <p:spPr>
          <a:xfrm>
            <a:off x="11149819" y="0"/>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Elipse 7">
            <a:extLst>
              <a:ext uri="{FF2B5EF4-FFF2-40B4-BE49-F238E27FC236}">
                <a16:creationId xmlns:a16="http://schemas.microsoft.com/office/drawing/2014/main" id="{1DA2D545-E411-4E5F-B6BA-C82178FE9F35}"/>
              </a:ext>
            </a:extLst>
          </p:cNvPr>
          <p:cNvSpPr/>
          <p:nvPr/>
        </p:nvSpPr>
        <p:spPr>
          <a:xfrm>
            <a:off x="11241259" y="1179342"/>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F28A459C-4F70-42C5-8253-3814D5E90CDC}"/>
              </a:ext>
            </a:extLst>
          </p:cNvPr>
          <p:cNvSpPr/>
          <p:nvPr/>
        </p:nvSpPr>
        <p:spPr>
          <a:xfrm>
            <a:off x="10194388" y="443132"/>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a16="http://schemas.microsoft.com/office/drawing/2014/main" id="{E46FE257-4970-4BFF-A164-16B3FC28A732}"/>
              </a:ext>
            </a:extLst>
          </p:cNvPr>
          <p:cNvSpPr/>
          <p:nvPr/>
        </p:nvSpPr>
        <p:spPr>
          <a:xfrm>
            <a:off x="98474" y="5821680"/>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a:extLst>
              <a:ext uri="{FF2B5EF4-FFF2-40B4-BE49-F238E27FC236}">
                <a16:creationId xmlns:a16="http://schemas.microsoft.com/office/drawing/2014/main" id="{F326E5DF-9FC5-4339-AE2D-A508752F0EE3}"/>
              </a:ext>
            </a:extLst>
          </p:cNvPr>
          <p:cNvSpPr/>
          <p:nvPr/>
        </p:nvSpPr>
        <p:spPr>
          <a:xfrm>
            <a:off x="11179126" y="5971735"/>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Elipse 11">
            <a:extLst>
              <a:ext uri="{FF2B5EF4-FFF2-40B4-BE49-F238E27FC236}">
                <a16:creationId xmlns:a16="http://schemas.microsoft.com/office/drawing/2014/main" id="{0BC54502-4894-4F65-8ADC-CB1201918EE9}"/>
              </a:ext>
            </a:extLst>
          </p:cNvPr>
          <p:cNvSpPr/>
          <p:nvPr/>
        </p:nvSpPr>
        <p:spPr>
          <a:xfrm>
            <a:off x="447822" y="4872110"/>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Elipse 12">
            <a:extLst>
              <a:ext uri="{FF2B5EF4-FFF2-40B4-BE49-F238E27FC236}">
                <a16:creationId xmlns:a16="http://schemas.microsoft.com/office/drawing/2014/main" id="{91DEA080-D5CC-40BC-8B3A-1E105FE29508}"/>
              </a:ext>
            </a:extLst>
          </p:cNvPr>
          <p:cNvSpPr/>
          <p:nvPr/>
        </p:nvSpPr>
        <p:spPr>
          <a:xfrm>
            <a:off x="11270566" y="4963550"/>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Elipse 13">
            <a:extLst>
              <a:ext uri="{FF2B5EF4-FFF2-40B4-BE49-F238E27FC236}">
                <a16:creationId xmlns:a16="http://schemas.microsoft.com/office/drawing/2014/main" id="{0EF3BADA-BD5C-42D3-9274-E54B09599528}"/>
              </a:ext>
            </a:extLst>
          </p:cNvPr>
          <p:cNvSpPr/>
          <p:nvPr/>
        </p:nvSpPr>
        <p:spPr>
          <a:xfrm>
            <a:off x="10363200" y="5821680"/>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8F564503-A29B-4A8C-9EFA-825939B3E399}"/>
              </a:ext>
            </a:extLst>
          </p:cNvPr>
          <p:cNvSpPr/>
          <p:nvPr/>
        </p:nvSpPr>
        <p:spPr>
          <a:xfrm>
            <a:off x="1390357" y="5681002"/>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1188F676-5764-4E5A-A632-733DF85F8F7E}"/>
              </a:ext>
            </a:extLst>
          </p:cNvPr>
          <p:cNvSpPr txBox="1"/>
          <p:nvPr/>
        </p:nvSpPr>
        <p:spPr>
          <a:xfrm>
            <a:off x="1872175" y="974348"/>
            <a:ext cx="8804031" cy="4832092"/>
          </a:xfrm>
          <a:prstGeom prst="rect">
            <a:avLst/>
          </a:prstGeom>
          <a:noFill/>
        </p:spPr>
        <p:txBody>
          <a:bodyPr wrap="square" rtlCol="0">
            <a:spAutoFit/>
          </a:bodyPr>
          <a:lstStyle/>
          <a:p>
            <a:r>
              <a:rPr lang="es-MX" sz="1600" dirty="0"/>
              <a:t>• Los alumnos con otras condiciones son aquellos con Trastorno del Espectro Autista o con dificultades severas de aprendizaje, de conducta o de comunicación.</a:t>
            </a:r>
          </a:p>
          <a:p>
            <a:r>
              <a:rPr lang="es-MX" sz="1600" dirty="0"/>
              <a:t>La Unidad de Servicio de Apoyo a la Educación Regular (USAER) fue creada</a:t>
            </a:r>
          </a:p>
          <a:p>
            <a:r>
              <a:rPr lang="es-MX" sz="1600" dirty="0"/>
              <a:t>originalmente con la intención de favorecer los contextos normalizadores en las</a:t>
            </a:r>
          </a:p>
          <a:p>
            <a:r>
              <a:rPr lang="es-MX" sz="1600" dirty="0"/>
              <a:t>escuelas regulares de educación básica que facilitarían que los niños con necesidades educativas especiales asistieran a estos centros, convivieran con compañeros sin necesidades educativas especiales y aprendieran con el currículo</a:t>
            </a:r>
          </a:p>
          <a:p>
            <a:r>
              <a:rPr lang="es-MX" sz="1600" dirty="0"/>
              <a:t>común. Los servicios que prevalecen actualmente son: las USAER, los Centros de</a:t>
            </a:r>
          </a:p>
          <a:p>
            <a:r>
              <a:rPr lang="es-MX" sz="1600" dirty="0"/>
              <a:t>Atención Múltiple (CAM) y los Centros de Recursos e Información para la Integración Educativa (CRIE). En este sentido se definió que “las necesidades educativas especiales son relativas, ya que surgen de la dinámica establecida entre las características personales</a:t>
            </a:r>
          </a:p>
          <a:p>
            <a:r>
              <a:rPr lang="es-MX" sz="1600" dirty="0"/>
              <a:t>del alumno y las respuestas que recibe de su entorno educativo”. Por esta razón, cualquier niño puede llegar a tener necesidades educativas especiales y no solo aquel con alguna discapacidad, asimismo las necesidades educativas especiales pueden ser temporales o permanentes, por lo que si un alumno o alumna tiene dificultades serias para acceder al currículo puede requerir apoyo durante un tiempo o durante todo su proceso de escolarización. Por lo tanto, la atención debe partir de considerar los recursos que requieren</a:t>
            </a:r>
          </a:p>
          <a:p>
            <a:r>
              <a:rPr lang="es-MX" sz="1600" dirty="0"/>
              <a:t>los alumnos con necesidades educativas especiales para así evitar que estos se limiten solo a los alumnos con discapacidad.</a:t>
            </a:r>
          </a:p>
        </p:txBody>
      </p:sp>
    </p:spTree>
    <p:extLst>
      <p:ext uri="{BB962C8B-B14F-4D97-AF65-F5344CB8AC3E}">
        <p14:creationId xmlns:p14="http://schemas.microsoft.com/office/powerpoint/2010/main" val="2181223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341AF1C1-E54D-4C19-B6C0-0E4F93BD5A48}"/>
              </a:ext>
            </a:extLst>
          </p:cNvPr>
          <p:cNvSpPr/>
          <p:nvPr/>
        </p:nvSpPr>
        <p:spPr>
          <a:xfrm>
            <a:off x="98474" y="0"/>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584FCD73-BAA3-452B-AFC0-ED74171C7EF0}"/>
              </a:ext>
            </a:extLst>
          </p:cNvPr>
          <p:cNvSpPr/>
          <p:nvPr/>
        </p:nvSpPr>
        <p:spPr>
          <a:xfrm>
            <a:off x="281354" y="1280160"/>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1A29DC37-5E13-4FEE-B72F-7BB06EF6D842}"/>
              </a:ext>
            </a:extLst>
          </p:cNvPr>
          <p:cNvSpPr/>
          <p:nvPr/>
        </p:nvSpPr>
        <p:spPr>
          <a:xfrm>
            <a:off x="1390357" y="443132"/>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Elipse 6">
            <a:extLst>
              <a:ext uri="{FF2B5EF4-FFF2-40B4-BE49-F238E27FC236}">
                <a16:creationId xmlns:a16="http://schemas.microsoft.com/office/drawing/2014/main" id="{62EBCEF6-C0D3-4E67-9AAD-BC53E45A964D}"/>
              </a:ext>
            </a:extLst>
          </p:cNvPr>
          <p:cNvSpPr/>
          <p:nvPr/>
        </p:nvSpPr>
        <p:spPr>
          <a:xfrm>
            <a:off x="11179126" y="0"/>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Elipse 7">
            <a:extLst>
              <a:ext uri="{FF2B5EF4-FFF2-40B4-BE49-F238E27FC236}">
                <a16:creationId xmlns:a16="http://schemas.microsoft.com/office/drawing/2014/main" id="{983FD506-2267-48B2-9250-792EBD507140}"/>
              </a:ext>
            </a:extLst>
          </p:cNvPr>
          <p:cNvSpPr/>
          <p:nvPr/>
        </p:nvSpPr>
        <p:spPr>
          <a:xfrm>
            <a:off x="11179126" y="5971735"/>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8E61C34B-1153-4476-9952-6DB5F4F0B3E8}"/>
              </a:ext>
            </a:extLst>
          </p:cNvPr>
          <p:cNvSpPr/>
          <p:nvPr/>
        </p:nvSpPr>
        <p:spPr>
          <a:xfrm>
            <a:off x="98474" y="5805268"/>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a16="http://schemas.microsoft.com/office/drawing/2014/main" id="{E369E333-6BCC-42B4-8CC5-56CCB252A5C2}"/>
              </a:ext>
            </a:extLst>
          </p:cNvPr>
          <p:cNvSpPr/>
          <p:nvPr/>
        </p:nvSpPr>
        <p:spPr>
          <a:xfrm>
            <a:off x="10124050" y="5881468"/>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a:extLst>
              <a:ext uri="{FF2B5EF4-FFF2-40B4-BE49-F238E27FC236}">
                <a16:creationId xmlns:a16="http://schemas.microsoft.com/office/drawing/2014/main" id="{504691D9-51DF-43BF-9CD1-994C1C066058}"/>
              </a:ext>
            </a:extLst>
          </p:cNvPr>
          <p:cNvSpPr/>
          <p:nvPr/>
        </p:nvSpPr>
        <p:spPr>
          <a:xfrm>
            <a:off x="10124050" y="85578"/>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Elipse 11">
            <a:extLst>
              <a:ext uri="{FF2B5EF4-FFF2-40B4-BE49-F238E27FC236}">
                <a16:creationId xmlns:a16="http://schemas.microsoft.com/office/drawing/2014/main" id="{8093764E-1CEF-4272-808A-7A6B18DFA8D3}"/>
              </a:ext>
            </a:extLst>
          </p:cNvPr>
          <p:cNvSpPr/>
          <p:nvPr/>
        </p:nvSpPr>
        <p:spPr>
          <a:xfrm>
            <a:off x="433754" y="4815840"/>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Elipse 12">
            <a:extLst>
              <a:ext uri="{FF2B5EF4-FFF2-40B4-BE49-F238E27FC236}">
                <a16:creationId xmlns:a16="http://schemas.microsoft.com/office/drawing/2014/main" id="{E35D75FB-CA1E-465C-B51C-79AACDF093B5}"/>
              </a:ext>
            </a:extLst>
          </p:cNvPr>
          <p:cNvSpPr/>
          <p:nvPr/>
        </p:nvSpPr>
        <p:spPr>
          <a:xfrm>
            <a:off x="11367867" y="5173394"/>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Elipse 13">
            <a:extLst>
              <a:ext uri="{FF2B5EF4-FFF2-40B4-BE49-F238E27FC236}">
                <a16:creationId xmlns:a16="http://schemas.microsoft.com/office/drawing/2014/main" id="{5CCA49D1-9BC9-4574-BA97-BD92EBA8B5F3}"/>
              </a:ext>
            </a:extLst>
          </p:cNvPr>
          <p:cNvSpPr/>
          <p:nvPr/>
        </p:nvSpPr>
        <p:spPr>
          <a:xfrm>
            <a:off x="11078308" y="1045698"/>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18B17A0C-290C-4DD5-92E4-EC9E2CB49947}"/>
              </a:ext>
            </a:extLst>
          </p:cNvPr>
          <p:cNvSpPr/>
          <p:nvPr/>
        </p:nvSpPr>
        <p:spPr>
          <a:xfrm>
            <a:off x="1336430" y="5856848"/>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517679A4-11C2-4AF0-BBC6-1444A81B9062}"/>
              </a:ext>
            </a:extLst>
          </p:cNvPr>
          <p:cNvSpPr txBox="1"/>
          <p:nvPr/>
        </p:nvSpPr>
        <p:spPr>
          <a:xfrm>
            <a:off x="1810628" y="1072132"/>
            <a:ext cx="9010359" cy="4539704"/>
          </a:xfrm>
          <a:prstGeom prst="rect">
            <a:avLst/>
          </a:prstGeom>
          <a:noFill/>
        </p:spPr>
        <p:txBody>
          <a:bodyPr wrap="square" rtlCol="0">
            <a:spAutoFit/>
          </a:bodyPr>
          <a:lstStyle/>
          <a:p>
            <a:pPr algn="ctr"/>
            <a:r>
              <a:rPr lang="es-MX" sz="1700" dirty="0"/>
              <a:t>La educación inclusiva se sustenta en los siguientes principios:</a:t>
            </a:r>
          </a:p>
          <a:p>
            <a:pPr algn="ctr"/>
            <a:r>
              <a:rPr lang="es-MX" sz="1700" dirty="0"/>
              <a:t>1. La exclusión no es un problema de los alumnos sino de las escuelas;</a:t>
            </a:r>
          </a:p>
          <a:p>
            <a:pPr algn="ctr"/>
            <a:r>
              <a:rPr lang="es-MX" sz="1700" dirty="0"/>
              <a:t>en consecuencia, son estas las que deben adecuarse a los alumnos y a sus</a:t>
            </a:r>
          </a:p>
          <a:p>
            <a:pPr algn="ctr"/>
            <a:r>
              <a:rPr lang="es-MX" sz="1700" dirty="0"/>
              <a:t>diversas necesidades.</a:t>
            </a:r>
          </a:p>
          <a:p>
            <a:pPr algn="ctr"/>
            <a:r>
              <a:rPr lang="es-MX" sz="1700" dirty="0"/>
              <a:t>2. Los alumnos deben ser atendidos en entornos inclusivos para que participen e interactúen en igualdad de condiciones que el resto de la población</a:t>
            </a:r>
          </a:p>
          <a:p>
            <a:pPr algn="ctr"/>
            <a:r>
              <a:rPr lang="es-MX" sz="1700" dirty="0"/>
              <a:t>escolar. Al promover esta forma de convivencia, desde el aprecio por la diversidad, se ofrecen al alumnado y a toda la comunidad escolar oportunidades para aprender a relacionarse con respeto a la diferencia y a valorar</a:t>
            </a:r>
          </a:p>
          <a:p>
            <a:pPr algn="ctr"/>
            <a:r>
              <a:rPr lang="es-MX" sz="1700" dirty="0"/>
              <a:t>a todos por igual. Lo que lleva a eliminar prácticas discriminatorias como</a:t>
            </a:r>
          </a:p>
          <a:p>
            <a:pPr algn="ctr"/>
            <a:r>
              <a:rPr lang="es-MX" sz="1700" dirty="0"/>
              <a:t>estereotipos, prejuicios, segregación o exclusión y así se contribuye a la formación de ciudadanos solidarios y tolerantes.</a:t>
            </a:r>
          </a:p>
          <a:p>
            <a:pPr algn="ctr"/>
            <a:r>
              <a:rPr lang="es-MX" sz="1700" dirty="0"/>
              <a:t>3. Las diferencias en las capacidades de los alumnos no deben representar</a:t>
            </a:r>
          </a:p>
          <a:p>
            <a:pPr algn="ctr"/>
            <a:r>
              <a:rPr lang="es-MX" sz="1700" dirty="0"/>
              <a:t>una barrera, sino una fuente de aprendizaje, puesto que las barreras para el</a:t>
            </a:r>
          </a:p>
          <a:p>
            <a:pPr algn="ctr"/>
            <a:r>
              <a:rPr lang="es-MX" sz="1700" dirty="0"/>
              <a:t>aprendizaje y la participación (BAP) no se refieren a características inherentes</a:t>
            </a:r>
          </a:p>
          <a:p>
            <a:pPr algn="ctr"/>
            <a:r>
              <a:rPr lang="es-MX" sz="1700" dirty="0"/>
              <a:t>al alumno, más bien a las condiciones organizacionales, normativas, administrativas, pedagógicas, físicas, y actitudinales.</a:t>
            </a:r>
          </a:p>
        </p:txBody>
      </p:sp>
    </p:spTree>
    <p:extLst>
      <p:ext uri="{BB962C8B-B14F-4D97-AF65-F5344CB8AC3E}">
        <p14:creationId xmlns:p14="http://schemas.microsoft.com/office/powerpoint/2010/main" val="304680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66"/>
        </a:solidFill>
        <a:effectLst/>
      </p:bgPr>
    </p:bg>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92DDE646-59CB-4614-99A6-260D3A718364}"/>
              </a:ext>
            </a:extLst>
          </p:cNvPr>
          <p:cNvSpPr/>
          <p:nvPr/>
        </p:nvSpPr>
        <p:spPr>
          <a:xfrm>
            <a:off x="98474" y="0"/>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97442B4F-0300-4B04-B718-134F1240CB36}"/>
              </a:ext>
            </a:extLst>
          </p:cNvPr>
          <p:cNvSpPr/>
          <p:nvPr/>
        </p:nvSpPr>
        <p:spPr>
          <a:xfrm>
            <a:off x="11179126" y="5955323"/>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936D22C9-8E32-4C7B-A119-FC58D518B761}"/>
              </a:ext>
            </a:extLst>
          </p:cNvPr>
          <p:cNvSpPr/>
          <p:nvPr/>
        </p:nvSpPr>
        <p:spPr>
          <a:xfrm>
            <a:off x="11134578" y="16412"/>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Elipse 6">
            <a:extLst>
              <a:ext uri="{FF2B5EF4-FFF2-40B4-BE49-F238E27FC236}">
                <a16:creationId xmlns:a16="http://schemas.microsoft.com/office/drawing/2014/main" id="{85DB6FF8-B16A-47D2-A9F5-5C8FC0519F1A}"/>
              </a:ext>
            </a:extLst>
          </p:cNvPr>
          <p:cNvSpPr/>
          <p:nvPr/>
        </p:nvSpPr>
        <p:spPr>
          <a:xfrm>
            <a:off x="0" y="5971735"/>
            <a:ext cx="1012874" cy="88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Elipse 7">
            <a:extLst>
              <a:ext uri="{FF2B5EF4-FFF2-40B4-BE49-F238E27FC236}">
                <a16:creationId xmlns:a16="http://schemas.microsoft.com/office/drawing/2014/main" id="{1974AA8F-D854-4CAB-9753-A00A12E18FE7}"/>
              </a:ext>
            </a:extLst>
          </p:cNvPr>
          <p:cNvSpPr/>
          <p:nvPr/>
        </p:nvSpPr>
        <p:spPr>
          <a:xfrm>
            <a:off x="281354" y="1280160"/>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87E8CCC4-8B40-4D9D-A3BA-CBE3F1D66B2E}"/>
              </a:ext>
            </a:extLst>
          </p:cNvPr>
          <p:cNvSpPr/>
          <p:nvPr/>
        </p:nvSpPr>
        <p:spPr>
          <a:xfrm>
            <a:off x="11251809" y="4915486"/>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a16="http://schemas.microsoft.com/office/drawing/2014/main" id="{B670F2A8-D12B-4491-AFB7-6BD27F55C398}"/>
              </a:ext>
            </a:extLst>
          </p:cNvPr>
          <p:cNvSpPr/>
          <p:nvPr/>
        </p:nvSpPr>
        <p:spPr>
          <a:xfrm>
            <a:off x="10053711" y="17584"/>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a:extLst>
              <a:ext uri="{FF2B5EF4-FFF2-40B4-BE49-F238E27FC236}">
                <a16:creationId xmlns:a16="http://schemas.microsoft.com/office/drawing/2014/main" id="{3B926D76-A60A-4934-A48C-701D542B3E0B}"/>
              </a:ext>
            </a:extLst>
          </p:cNvPr>
          <p:cNvSpPr/>
          <p:nvPr/>
        </p:nvSpPr>
        <p:spPr>
          <a:xfrm>
            <a:off x="433754" y="4915486"/>
            <a:ext cx="829994" cy="7151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Elipse 11">
            <a:extLst>
              <a:ext uri="{FF2B5EF4-FFF2-40B4-BE49-F238E27FC236}">
                <a16:creationId xmlns:a16="http://schemas.microsoft.com/office/drawing/2014/main" id="{2622AD22-3987-4C2A-A1B7-E8E74AF931FA}"/>
              </a:ext>
            </a:extLst>
          </p:cNvPr>
          <p:cNvSpPr/>
          <p:nvPr/>
        </p:nvSpPr>
        <p:spPr>
          <a:xfrm>
            <a:off x="1390357" y="443132"/>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Elipse 12">
            <a:extLst>
              <a:ext uri="{FF2B5EF4-FFF2-40B4-BE49-F238E27FC236}">
                <a16:creationId xmlns:a16="http://schemas.microsoft.com/office/drawing/2014/main" id="{10DB346E-0F29-4122-BC7A-7EA4011D2DCF}"/>
              </a:ext>
            </a:extLst>
          </p:cNvPr>
          <p:cNvSpPr/>
          <p:nvPr/>
        </p:nvSpPr>
        <p:spPr>
          <a:xfrm>
            <a:off x="10466362" y="5971735"/>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Elipse 13">
            <a:extLst>
              <a:ext uri="{FF2B5EF4-FFF2-40B4-BE49-F238E27FC236}">
                <a16:creationId xmlns:a16="http://schemas.microsoft.com/office/drawing/2014/main" id="{EA9E591A-74C3-4829-95F2-3B3BECEC24CB}"/>
              </a:ext>
            </a:extLst>
          </p:cNvPr>
          <p:cNvSpPr/>
          <p:nvPr/>
        </p:nvSpPr>
        <p:spPr>
          <a:xfrm>
            <a:off x="11237741" y="1045698"/>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A6AA2434-5DDB-42CE-AC04-04C1BADF3543}"/>
              </a:ext>
            </a:extLst>
          </p:cNvPr>
          <p:cNvSpPr/>
          <p:nvPr/>
        </p:nvSpPr>
        <p:spPr>
          <a:xfrm>
            <a:off x="1373944" y="5840436"/>
            <a:ext cx="607255" cy="602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C0D68B6E-9D11-4D1C-B96B-EAD45805B982}"/>
              </a:ext>
            </a:extLst>
          </p:cNvPr>
          <p:cNvSpPr txBox="1"/>
          <p:nvPr/>
        </p:nvSpPr>
        <p:spPr>
          <a:xfrm>
            <a:off x="1997612" y="1275470"/>
            <a:ext cx="8902506" cy="4524315"/>
          </a:xfrm>
          <a:prstGeom prst="rect">
            <a:avLst/>
          </a:prstGeom>
          <a:noFill/>
        </p:spPr>
        <p:txBody>
          <a:bodyPr wrap="square" rtlCol="0">
            <a:spAutoFit/>
          </a:bodyPr>
          <a:lstStyle/>
          <a:p>
            <a:r>
              <a:rPr lang="es-MX" sz="1600" dirty="0"/>
              <a:t>En cuanto a las practicas</a:t>
            </a:r>
          </a:p>
          <a:p>
            <a:r>
              <a:rPr lang="es-MX" sz="1600" dirty="0"/>
              <a:t>Esta dimensión se refiere al desarrollo de actividades que reflejen culturas y</a:t>
            </a:r>
          </a:p>
          <a:p>
            <a:pPr algn="just"/>
            <a:r>
              <a:rPr lang="es-MX" sz="1600" dirty="0"/>
              <a:t>políticas inclusivas. Para lograrlo, las actividades de aprendizaje se deben planificar de forma tal que tengan en cuenta la diversidad de todo el alumnado. Esto</a:t>
            </a:r>
          </a:p>
          <a:p>
            <a:r>
              <a:rPr lang="es-MX" sz="1600" dirty="0"/>
              <a:t>implica poner énfasis en qué se enseña, cómo se enseña y cómo se aprende en</a:t>
            </a:r>
          </a:p>
          <a:p>
            <a:r>
              <a:rPr lang="es-MX" sz="1600" dirty="0"/>
              <a:t>las aulas. Las prácticas deben reflejar qué tanto se están implementando las culturas y políticas inclusivas en una escuela para que así puedan reconocer que</a:t>
            </a:r>
          </a:p>
          <a:p>
            <a:r>
              <a:rPr lang="es-MX" sz="1600" dirty="0"/>
              <a:t>en un grupo, ningún alumno lo sabe todo, que todos saben y tienen capacidades para aprender y compartir con los demás. Estas prácticas deben asegurar que las actividades del aula y extraescolares promuevan la participación de todo el alumnado y tengan en cuenta el conocimiento así como la experiencia adquirida por todos los estudiantes fuera de la escuela. Fomentar esta dimensión, ayudará a que los docentes trabajen colaborativamente: planeen y desarrollen clases y evaluaciones de los aprendizajes de todos los alumnos. Las tres dimensiones tienen la misma importancia para el desarrollo</a:t>
            </a:r>
          </a:p>
          <a:p>
            <a:r>
              <a:rPr lang="es-MX" sz="1600" dirty="0"/>
              <a:t>de la inclusión en la escuela aunque en este documento se presenten en un Orden determinado. Dichas dimensiones están interrelacionadas, es decir, una complementa y hace posible las otras, ya que al desarrollar culturas inclusivas se generan cambios tanto en las políticas como en las prácticas. Una vez que se han generado estos cambios en la comunidad escolar, al incorporarse nuevos miembros podrán apropiarse de las tres dimensiones. </a:t>
            </a:r>
          </a:p>
        </p:txBody>
      </p:sp>
    </p:spTree>
    <p:extLst>
      <p:ext uri="{BB962C8B-B14F-4D97-AF65-F5344CB8AC3E}">
        <p14:creationId xmlns:p14="http://schemas.microsoft.com/office/powerpoint/2010/main" val="26424410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1211</Words>
  <Application>Microsoft Office PowerPoint</Application>
  <PresentationFormat>Panorámica</PresentationFormat>
  <Paragraphs>57</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Cavolini</vt:lpstr>
      <vt:lpstr>Modern Love</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Sara Garcia Velarde</dc:creator>
  <cp:lastModifiedBy>Sara Garcia Velarde</cp:lastModifiedBy>
  <cp:revision>3</cp:revision>
  <dcterms:created xsi:type="dcterms:W3CDTF">2021-06-08T21:24:54Z</dcterms:created>
  <dcterms:modified xsi:type="dcterms:W3CDTF">2021-06-08T22:19:15Z</dcterms:modified>
</cp:coreProperties>
</file>