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8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183984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332109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99710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280615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7628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222925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98766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320225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277462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36568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2BC4D7-369E-41E5-A77D-2C91E412862E}" type="datetimeFigureOut">
              <a:rPr lang="es-ES" smtClean="0"/>
              <a:t>08/06/2021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4C923B-EA1B-4512-94D8-DF002EAF3C78}" type="slidenum">
              <a:rPr lang="es-ES" smtClean="0"/>
              <a:t>‹Nº›</a:t>
            </a:fld>
            <a:endParaRPr lang="es-ES"/>
          </a:p>
        </p:txBody>
      </p:sp>
    </p:spTree>
    <p:extLst>
      <p:ext uri="{BB962C8B-B14F-4D97-AF65-F5344CB8AC3E}">
        <p14:creationId xmlns:p14="http://schemas.microsoft.com/office/powerpoint/2010/main" val="266102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BC4D7-369E-41E5-A77D-2C91E412862E}" type="datetimeFigureOut">
              <a:rPr lang="es-ES" smtClean="0"/>
              <a:t>08/06/2021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C923B-EA1B-4512-94D8-DF002EAF3C78}" type="slidenum">
              <a:rPr lang="es-ES" smtClean="0"/>
              <a:t>‹Nº›</a:t>
            </a:fld>
            <a:endParaRPr lang="es-ES"/>
          </a:p>
        </p:txBody>
      </p:sp>
    </p:spTree>
    <p:extLst>
      <p:ext uri="{BB962C8B-B14F-4D97-AF65-F5344CB8AC3E}">
        <p14:creationId xmlns:p14="http://schemas.microsoft.com/office/powerpoint/2010/main" val="390136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Escuela Normal de Educación Preescolar – Desarrollo de competencias  linguisticas">
            <a:extLst>
              <a:ext uri="{FF2B5EF4-FFF2-40B4-BE49-F238E27FC236}">
                <a16:creationId xmlns:a16="http://schemas.microsoft.com/office/drawing/2014/main" xmlns="" id="{8E0A5B46-9A09-416E-AA57-C1AE7A166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078857"/>
            <a:ext cx="1857375" cy="138112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99592" y="1259379"/>
            <a:ext cx="7704855" cy="5262979"/>
          </a:xfrm>
          <a:prstGeom prst="rect">
            <a:avLst/>
          </a:prstGeom>
        </p:spPr>
        <p:txBody>
          <a:bodyPr wrap="square">
            <a:spAutoFit/>
          </a:bodyPr>
          <a:lstStyle/>
          <a:p>
            <a:pPr algn="ctr"/>
            <a:r>
              <a:rPr lang="es-MX" sz="2800" b="1" dirty="0" smtClean="0">
                <a:effectLst>
                  <a:outerShdw blurRad="38100" dist="38100" dir="2700000" algn="tl">
                    <a:srgbClr val="000000">
                      <a:alpha val="43137"/>
                    </a:srgbClr>
                  </a:outerShdw>
                </a:effectLst>
                <a:latin typeface="Times New Roman" pitchFamily="18" charset="0"/>
                <a:cs typeface="Times New Roman" pitchFamily="18" charset="0"/>
              </a:rPr>
              <a:t>Escuela Normal De Educación Preescolar </a:t>
            </a:r>
          </a:p>
          <a:p>
            <a:pPr algn="ctr"/>
            <a:endParaRPr lang="es-MX" sz="28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MX"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MX" sz="28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MX"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MX"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MX" sz="2800" b="1" dirty="0" smtClean="0">
                <a:effectLst>
                  <a:outerShdw blurRad="38100" dist="38100" dir="2700000" algn="tl">
                    <a:srgbClr val="000000">
                      <a:alpha val="43137"/>
                    </a:srgbClr>
                  </a:outerShdw>
                </a:effectLst>
                <a:latin typeface="Times New Roman" pitchFamily="18" charset="0"/>
                <a:cs typeface="Times New Roman" pitchFamily="18" charset="0"/>
              </a:rPr>
              <a:t>Recursos para la promoción de aula inclusivas</a:t>
            </a:r>
          </a:p>
          <a:p>
            <a:pPr algn="ctr"/>
            <a:endParaRPr lang="es-MX"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MX" sz="2800" b="1" dirty="0" smtClean="0">
                <a:effectLst>
                  <a:outerShdw blurRad="38100" dist="38100" dir="2700000" algn="tl">
                    <a:srgbClr val="000000">
                      <a:alpha val="43137"/>
                    </a:srgbClr>
                  </a:outerShdw>
                </a:effectLst>
                <a:latin typeface="Times New Roman" pitchFamily="18" charset="0"/>
                <a:cs typeface="Times New Roman" pitchFamily="18" charset="0"/>
              </a:rPr>
              <a:t>                Atención a la diversidad </a:t>
            </a:r>
          </a:p>
          <a:p>
            <a:pPr algn="ctr"/>
            <a:r>
              <a:rPr lang="es-MX" sz="2800" b="1" dirty="0" smtClean="0">
                <a:effectLst>
                  <a:outerShdw blurRad="38100" dist="38100" dir="2700000" algn="tl">
                    <a:srgbClr val="000000">
                      <a:alpha val="43137"/>
                    </a:srgbClr>
                  </a:outerShdw>
                </a:effectLst>
                <a:latin typeface="Times New Roman" pitchFamily="18" charset="0"/>
                <a:cs typeface="Times New Roman" pitchFamily="18" charset="0"/>
              </a:rPr>
              <a:t>Docente: Alejandra Isabel </a:t>
            </a:r>
            <a:r>
              <a:rPr lang="es-MX" sz="2800" b="1" smtClean="0">
                <a:effectLst>
                  <a:outerShdw blurRad="38100" dist="38100" dir="2700000" algn="tl">
                    <a:srgbClr val="000000">
                      <a:alpha val="43137"/>
                    </a:srgbClr>
                  </a:outerShdw>
                </a:effectLst>
                <a:latin typeface="Times New Roman" pitchFamily="18" charset="0"/>
                <a:cs typeface="Times New Roman" pitchFamily="18" charset="0"/>
              </a:rPr>
              <a:t>Cárdenas González</a:t>
            </a:r>
          </a:p>
          <a:p>
            <a:pPr algn="ctr"/>
            <a:endParaRPr lang="es-MX"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MX" sz="2800" b="1" dirty="0" smtClean="0">
                <a:effectLst>
                  <a:outerShdw blurRad="38100" dist="38100" dir="2700000" algn="tl">
                    <a:srgbClr val="000000">
                      <a:alpha val="43137"/>
                    </a:srgbClr>
                  </a:outerShdw>
                </a:effectLst>
                <a:latin typeface="Times New Roman" pitchFamily="18" charset="0"/>
                <a:cs typeface="Times New Roman" pitchFamily="18" charset="0"/>
              </a:rPr>
              <a:t>Nayeli Abigail ibarguen Pérez </a:t>
            </a:r>
            <a:endParaRPr lang="es-MX"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0752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498140"/>
            <a:ext cx="6101350" cy="523220"/>
          </a:xfrm>
          <a:prstGeom prst="rect">
            <a:avLst/>
          </a:prstGeom>
        </p:spPr>
        <p:txBody>
          <a:bodyPr wrap="none">
            <a:spAutoFit/>
          </a:bodyPr>
          <a:lstStyle/>
          <a:p>
            <a:pPr algn="ctr"/>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dern Love" panose="04090805081005020601" pitchFamily="82" charset="0"/>
              </a:rPr>
              <a:t>PRINCIPIOS CLAVE DE LA EDUCACIÓN INCLUSIVA</a:t>
            </a:r>
            <a:endParaRPr lang="es-MX"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dern Love" panose="04090805081005020601" pitchFamily="82" charset="0"/>
            </a:endParaRPr>
          </a:p>
        </p:txBody>
      </p:sp>
      <p:sp>
        <p:nvSpPr>
          <p:cNvPr id="5" name="4 Rectángulo"/>
          <p:cNvSpPr/>
          <p:nvPr/>
        </p:nvSpPr>
        <p:spPr>
          <a:xfrm>
            <a:off x="251521" y="1483218"/>
            <a:ext cx="5040559" cy="1938992"/>
          </a:xfrm>
          <a:prstGeom prst="rect">
            <a:avLst/>
          </a:prstGeom>
        </p:spPr>
        <p:txBody>
          <a:bodyPr wrap="square">
            <a:spAutoFit/>
          </a:bodyPr>
          <a:lstStyle/>
          <a:p>
            <a:pPr marL="342900" indent="-342900">
              <a:buFont typeface="+mj-lt"/>
              <a:buAutoNum type="arabicPeriod"/>
            </a:pPr>
            <a:r>
              <a:rPr lang="es-MX" dirty="0" smtClean="0">
                <a:latin typeface="Times New Roman" pitchFamily="18" charset="0"/>
                <a:cs typeface="Times New Roman" pitchFamily="18" charset="0"/>
              </a:rPr>
              <a:t> </a:t>
            </a:r>
            <a:r>
              <a:rPr lang="es-MX" sz="2400" dirty="0" smtClean="0">
                <a:latin typeface="Times New Roman" pitchFamily="18" charset="0"/>
                <a:cs typeface="Times New Roman" pitchFamily="18" charset="0"/>
              </a:rPr>
              <a:t>La exclusión no es un problema de los alumnos sino de las escuelas; en consecuencia, son estas las que deben adecuarse a los alumnos y a sus diversas necesidades</a:t>
            </a:r>
            <a:endParaRPr lang="es-ES" sz="2400" dirty="0">
              <a:latin typeface="Times New Roman" pitchFamily="18" charset="0"/>
              <a:cs typeface="Times New Roman" pitchFamily="18" charset="0"/>
            </a:endParaRPr>
          </a:p>
        </p:txBody>
      </p:sp>
      <p:sp>
        <p:nvSpPr>
          <p:cNvPr id="6" name="5 Rectángulo"/>
          <p:cNvSpPr/>
          <p:nvPr/>
        </p:nvSpPr>
        <p:spPr>
          <a:xfrm>
            <a:off x="2028633" y="3789040"/>
            <a:ext cx="7086948" cy="2677656"/>
          </a:xfrm>
          <a:prstGeom prst="rect">
            <a:avLst/>
          </a:prstGeom>
        </p:spPr>
        <p:txBody>
          <a:bodyPr wrap="square">
            <a:spAutoFit/>
          </a:bodyPr>
          <a:lstStyle/>
          <a:p>
            <a:r>
              <a:rPr lang="es-MX" sz="2400" dirty="0" smtClean="0">
                <a:latin typeface="Times New Roman" pitchFamily="18" charset="0"/>
                <a:cs typeface="Times New Roman" pitchFamily="18" charset="0"/>
              </a:rPr>
              <a:t>2. Las diferencias en las capacidades de los alumnos no deben representar una barrera, sino una fuente de aprendizaje, puesto que las barreras para el aprendizaje y la participación (BAP) no se refieren a características inherentes al alumno, más bien a las condiciones organizacionales, normativas, administrativas, pedagógicas, físicas, y actitudinales.</a:t>
            </a:r>
            <a:endParaRPr lang="es-ES" sz="2400" dirty="0">
              <a:latin typeface="Times New Roman" pitchFamily="18" charset="0"/>
              <a:cs typeface="Times New Roman" pitchFamily="18" charset="0"/>
            </a:endParaRPr>
          </a:p>
        </p:txBody>
      </p:sp>
    </p:spTree>
    <p:extLst>
      <p:ext uri="{BB962C8B-B14F-4D97-AF65-F5344CB8AC3E}">
        <p14:creationId xmlns:p14="http://schemas.microsoft.com/office/powerpoint/2010/main" val="718701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94"/>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85878" y="849832"/>
            <a:ext cx="7058343" cy="584775"/>
          </a:xfrm>
          <a:prstGeom prst="rect">
            <a:avLst/>
          </a:prstGeom>
        </p:spPr>
        <p:txBody>
          <a:bodyPr wrap="none">
            <a:spAutoFit/>
          </a:bodyPr>
          <a:lstStyle/>
          <a:p>
            <a:pPr algn="ctr"/>
            <a:r>
              <a:rPr lang="es-MX"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dern Love" panose="04090805081005020601" pitchFamily="82" charset="0"/>
              </a:rPr>
              <a:t>CARACTERÍSTICAS DE LAS ESCUELAS INCLUSIVAS</a:t>
            </a:r>
            <a:endPar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dern Love" panose="04090805081005020601" pitchFamily="82" charset="0"/>
            </a:endParaRPr>
          </a:p>
        </p:txBody>
      </p:sp>
      <p:sp>
        <p:nvSpPr>
          <p:cNvPr id="6" name="5 Rectángulo"/>
          <p:cNvSpPr/>
          <p:nvPr/>
        </p:nvSpPr>
        <p:spPr>
          <a:xfrm>
            <a:off x="1282969" y="1434607"/>
            <a:ext cx="6264695" cy="1200329"/>
          </a:xfrm>
          <a:prstGeom prst="rect">
            <a:avLst/>
          </a:prstGeom>
        </p:spPr>
        <p:txBody>
          <a:bodyPr wrap="square">
            <a:spAutoFit/>
          </a:bodyPr>
          <a:lstStyle/>
          <a:p>
            <a:pPr algn="ctr"/>
            <a:r>
              <a:rPr lang="es-MX" sz="2400" dirty="0" smtClean="0">
                <a:latin typeface="Times New Roman" pitchFamily="18" charset="0"/>
                <a:cs typeface="Times New Roman" pitchFamily="18" charset="0"/>
              </a:rPr>
              <a:t>Las comunidades educativas realizan acciones que responden a las características del enfoque inclusivo, en este sentido, las escuelas inclusivas: </a:t>
            </a:r>
            <a:endParaRPr lang="es-MX" sz="2400" dirty="0">
              <a:latin typeface="Times New Roman" pitchFamily="18" charset="0"/>
              <a:cs typeface="Times New Roman" pitchFamily="18" charset="0"/>
            </a:endParaRPr>
          </a:p>
        </p:txBody>
      </p:sp>
      <p:sp>
        <p:nvSpPr>
          <p:cNvPr id="7" name="6 Rectángulo"/>
          <p:cNvSpPr/>
          <p:nvPr/>
        </p:nvSpPr>
        <p:spPr>
          <a:xfrm>
            <a:off x="202848" y="3155035"/>
            <a:ext cx="8424936" cy="3970318"/>
          </a:xfrm>
          <a:prstGeom prst="rect">
            <a:avLst/>
          </a:prstGeom>
        </p:spPr>
        <p:txBody>
          <a:bodyPr wrap="square">
            <a:spAutoFit/>
          </a:bodyPr>
          <a:lstStyle/>
          <a:p>
            <a:pPr marL="342900" indent="-342900">
              <a:buFont typeface="+mj-lt"/>
              <a:buAutoNum type="arabicPeriod"/>
            </a:pPr>
            <a:r>
              <a:rPr lang="es-MX" sz="2400" dirty="0" smtClean="0">
                <a:latin typeface="Times New Roman" pitchFamily="18" charset="0"/>
                <a:cs typeface="Times New Roman" pitchFamily="18" charset="0"/>
              </a:rPr>
              <a:t>Promueven la valoración de la diversidad y reconocerán que todos participen, aprendan y aporten algo valioso. </a:t>
            </a:r>
          </a:p>
          <a:p>
            <a:pPr marL="342900" indent="-342900">
              <a:buFont typeface="+mj-lt"/>
              <a:buAutoNum type="arabicPeriod"/>
            </a:pPr>
            <a:endParaRPr lang="es-MX" sz="2400" dirty="0" smtClean="0">
              <a:latin typeface="Times New Roman" pitchFamily="18" charset="0"/>
              <a:cs typeface="Times New Roman" pitchFamily="18" charset="0"/>
            </a:endParaRPr>
          </a:p>
          <a:p>
            <a:pPr marL="342900" indent="-342900">
              <a:buFont typeface="+mj-lt"/>
              <a:buAutoNum type="arabicPeriod"/>
            </a:pPr>
            <a:r>
              <a:rPr lang="es-MX" sz="2400" dirty="0" smtClean="0">
                <a:latin typeface="Times New Roman" pitchFamily="18" charset="0"/>
                <a:cs typeface="Times New Roman" pitchFamily="18" charset="0"/>
              </a:rPr>
              <a:t>Reconocen que no existe un alumno estándar.</a:t>
            </a:r>
          </a:p>
          <a:p>
            <a:pPr marL="342900" indent="-342900">
              <a:buFont typeface="+mj-lt"/>
              <a:buAutoNum type="arabicPeriod"/>
            </a:pPr>
            <a:endParaRPr lang="es-MX" sz="2400" dirty="0" smtClean="0">
              <a:latin typeface="Times New Roman" pitchFamily="18" charset="0"/>
              <a:cs typeface="Times New Roman" pitchFamily="18" charset="0"/>
            </a:endParaRPr>
          </a:p>
          <a:p>
            <a:pPr marL="342900" indent="-342900">
              <a:buFont typeface="+mj-lt"/>
              <a:buAutoNum type="arabicPeriod"/>
            </a:pPr>
            <a:r>
              <a:rPr lang="es-MX" sz="2400" dirty="0" smtClean="0">
                <a:latin typeface="Times New Roman" pitchFamily="18" charset="0"/>
                <a:cs typeface="Times New Roman" pitchFamily="18" charset="0"/>
              </a:rPr>
              <a:t>Se adaptan a las necesidades de los alumnos. </a:t>
            </a:r>
          </a:p>
          <a:p>
            <a:pPr marL="342900" indent="-342900">
              <a:buFont typeface="+mj-lt"/>
              <a:buAutoNum type="arabicPeriod"/>
            </a:pPr>
            <a:endParaRPr lang="es-MX" sz="2400" dirty="0" smtClean="0">
              <a:latin typeface="Times New Roman" pitchFamily="18" charset="0"/>
              <a:cs typeface="Times New Roman" pitchFamily="18" charset="0"/>
            </a:endParaRPr>
          </a:p>
          <a:p>
            <a:pPr marL="342900" indent="-342900">
              <a:buFont typeface="+mj-lt"/>
              <a:buAutoNum type="arabicPeriod"/>
            </a:pPr>
            <a:r>
              <a:rPr lang="es-MX" sz="2400" dirty="0" smtClean="0">
                <a:latin typeface="Times New Roman" pitchFamily="18" charset="0"/>
                <a:cs typeface="Times New Roman" pitchFamily="18" charset="0"/>
              </a:rPr>
              <a:t>Garantizan la participación con igualdad y equidad de toda la comunidad educativa.</a:t>
            </a:r>
          </a:p>
          <a:p>
            <a:pPr marL="342900" indent="-342900">
              <a:buFont typeface="+mj-lt"/>
              <a:buAutoNum type="arabicPeriod"/>
            </a:pPr>
            <a:endParaRPr lang="es-MX" dirty="0" smtClean="0">
              <a:latin typeface="Georgia Pro" panose="02040502050405020303" pitchFamily="18" charset="0"/>
            </a:endParaRPr>
          </a:p>
          <a:p>
            <a:pPr marL="342900" indent="-342900">
              <a:buFont typeface="+mj-lt"/>
              <a:buAutoNum type="arabicPeriod"/>
            </a:pPr>
            <a:endParaRPr lang="es-MX" dirty="0">
              <a:latin typeface="Georgia Pro" panose="02040502050405020303" pitchFamily="18" charset="0"/>
            </a:endParaRPr>
          </a:p>
        </p:txBody>
      </p:sp>
    </p:spTree>
    <p:extLst>
      <p:ext uri="{BB962C8B-B14F-4D97-AF65-F5344CB8AC3E}">
        <p14:creationId xmlns:p14="http://schemas.microsoft.com/office/powerpoint/2010/main" val="362144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17847" y="458956"/>
            <a:ext cx="7308303" cy="5940088"/>
          </a:xfrm>
          <a:prstGeom prst="rect">
            <a:avLst/>
          </a:prstGeom>
        </p:spPr>
        <p:txBody>
          <a:bodyPr wrap="square">
            <a:spAutoFit/>
          </a:bodyPr>
          <a:lstStyle/>
          <a:p>
            <a:pPr marL="342900" indent="-342900">
              <a:buFont typeface="+mj-lt"/>
              <a:buAutoNum type="arabicPeriod"/>
            </a:pPr>
            <a:r>
              <a:rPr lang="es-MX" sz="2000" dirty="0" smtClean="0">
                <a:latin typeface="Times New Roman" pitchFamily="18" charset="0"/>
                <a:cs typeface="Times New Roman" pitchFamily="18" charset="0"/>
              </a:rPr>
              <a:t>Consideran los conocimientos, capacidades, actitudes y valores de todas las personas como una fuente de aprendizaje.. </a:t>
            </a:r>
          </a:p>
          <a:p>
            <a:pPr marL="342900" indent="-342900">
              <a:buFont typeface="+mj-lt"/>
              <a:buAutoNum type="arabicPeriod"/>
            </a:pPr>
            <a:endParaRPr lang="es-MX" sz="2000" dirty="0" smtClean="0">
              <a:latin typeface="Times New Roman" pitchFamily="18" charset="0"/>
              <a:cs typeface="Times New Roman" pitchFamily="18" charset="0"/>
            </a:endParaRPr>
          </a:p>
          <a:p>
            <a:pPr marL="342900" indent="-342900">
              <a:buFont typeface="+mj-lt"/>
              <a:buAutoNum type="arabicPeriod"/>
            </a:pPr>
            <a:r>
              <a:rPr lang="es-MX" sz="2000" dirty="0" smtClean="0">
                <a:latin typeface="Times New Roman" pitchFamily="18" charset="0"/>
                <a:cs typeface="Times New Roman" pitchFamily="18" charset="0"/>
              </a:rPr>
              <a:t>Minimizan, eliminan o previenen la existencia de las BAP de los alumnos. </a:t>
            </a:r>
          </a:p>
          <a:p>
            <a:pPr marL="342900" indent="-342900">
              <a:buFont typeface="+mj-lt"/>
              <a:buAutoNum type="arabicPeriod"/>
            </a:pPr>
            <a:r>
              <a:rPr lang="es-MX" sz="2000" dirty="0" smtClean="0">
                <a:latin typeface="Times New Roman" pitchFamily="18" charset="0"/>
                <a:cs typeface="Times New Roman" pitchFamily="18" charset="0"/>
              </a:rPr>
              <a:t>Aseguran el trabajo en equipo de todos los integrantes de la comunidad educativa mediante corresponsabilidad, </a:t>
            </a:r>
            <a:r>
              <a:rPr lang="es-MX" sz="2000" dirty="0" err="1" smtClean="0">
                <a:latin typeface="Times New Roman" pitchFamily="18" charset="0"/>
                <a:cs typeface="Times New Roman" pitchFamily="18" charset="0"/>
              </a:rPr>
              <a:t>coplaneación</a:t>
            </a:r>
            <a:r>
              <a:rPr lang="es-MX" sz="2000" dirty="0" smtClean="0">
                <a:latin typeface="Times New Roman" pitchFamily="18" charset="0"/>
                <a:cs typeface="Times New Roman" pitchFamily="18" charset="0"/>
              </a:rPr>
              <a:t>, </a:t>
            </a:r>
            <a:r>
              <a:rPr lang="es-MX" sz="2000" dirty="0" err="1" smtClean="0">
                <a:latin typeface="Times New Roman" pitchFamily="18" charset="0"/>
                <a:cs typeface="Times New Roman" pitchFamily="18" charset="0"/>
              </a:rPr>
              <a:t>coenseñanza</a:t>
            </a:r>
            <a:r>
              <a:rPr lang="es-MX" sz="2000" dirty="0" smtClean="0">
                <a:latin typeface="Times New Roman" pitchFamily="18" charset="0"/>
                <a:cs typeface="Times New Roman" pitchFamily="18" charset="0"/>
              </a:rPr>
              <a:t> y </a:t>
            </a:r>
            <a:r>
              <a:rPr lang="es-MX" sz="2000" dirty="0" err="1" smtClean="0">
                <a:latin typeface="Times New Roman" pitchFamily="18" charset="0"/>
                <a:cs typeface="Times New Roman" pitchFamily="18" charset="0"/>
              </a:rPr>
              <a:t>coevaluación</a:t>
            </a:r>
            <a:endParaRPr lang="es-MX" sz="2000" dirty="0" smtClean="0">
              <a:latin typeface="Times New Roman" pitchFamily="18" charset="0"/>
              <a:cs typeface="Times New Roman" pitchFamily="18" charset="0"/>
            </a:endParaRPr>
          </a:p>
          <a:p>
            <a:pPr marL="342900" indent="-342900">
              <a:buFont typeface="+mj-lt"/>
              <a:buAutoNum type="arabicPeriod"/>
            </a:pPr>
            <a:endParaRPr lang="es-MX" sz="2000" dirty="0" smtClean="0">
              <a:latin typeface="Times New Roman" pitchFamily="18" charset="0"/>
              <a:cs typeface="Times New Roman" pitchFamily="18" charset="0"/>
            </a:endParaRPr>
          </a:p>
          <a:p>
            <a:pPr marL="342900" indent="-342900">
              <a:buFont typeface="+mj-lt"/>
              <a:buAutoNum type="arabicPeriod"/>
            </a:pPr>
            <a:r>
              <a:rPr lang="es-MX" sz="2000" dirty="0" smtClean="0">
                <a:latin typeface="Times New Roman" pitchFamily="18" charset="0"/>
                <a:cs typeface="Times New Roman" pitchFamily="18" charset="0"/>
              </a:rPr>
              <a:t>Desarrollan un lenguaje común entre el profesorado.</a:t>
            </a:r>
          </a:p>
          <a:p>
            <a:pPr marL="342900" indent="-342900">
              <a:buFont typeface="+mj-lt"/>
              <a:buAutoNum type="arabicPeriod"/>
            </a:pPr>
            <a:endParaRPr lang="es-MX" sz="2000" dirty="0" smtClean="0">
              <a:latin typeface="Times New Roman" pitchFamily="18" charset="0"/>
              <a:cs typeface="Times New Roman" pitchFamily="18" charset="0"/>
            </a:endParaRPr>
          </a:p>
          <a:p>
            <a:pPr marL="342900" indent="-342900">
              <a:buFont typeface="+mj-lt"/>
              <a:buAutoNum type="arabicPeriod"/>
            </a:pPr>
            <a:r>
              <a:rPr lang="es-MX" sz="2000" dirty="0" smtClean="0">
                <a:latin typeface="Times New Roman" pitchFamily="18" charset="0"/>
                <a:cs typeface="Times New Roman" pitchFamily="18" charset="0"/>
              </a:rPr>
              <a:t>Planean la enseñanza atendiendo a los diversos ritmos y estilos de aprendizaje de los alumnos. </a:t>
            </a:r>
          </a:p>
          <a:p>
            <a:pPr marL="342900" indent="-342900">
              <a:buFont typeface="+mj-lt"/>
              <a:buAutoNum type="arabicPeriod"/>
            </a:pPr>
            <a:endParaRPr lang="es-MX" sz="2000" dirty="0" smtClean="0">
              <a:latin typeface="Times New Roman" pitchFamily="18" charset="0"/>
              <a:cs typeface="Times New Roman" pitchFamily="18" charset="0"/>
            </a:endParaRPr>
          </a:p>
          <a:p>
            <a:pPr marL="342900" indent="-342900">
              <a:buFont typeface="+mj-lt"/>
              <a:buAutoNum type="arabicPeriod"/>
            </a:pPr>
            <a:r>
              <a:rPr lang="es-MX" sz="2000" dirty="0" smtClean="0">
                <a:latin typeface="Times New Roman" pitchFamily="18" charset="0"/>
                <a:cs typeface="Times New Roman" pitchFamily="18" charset="0"/>
              </a:rPr>
              <a:t>Seleccionan, diseñan y adaptan los recursos educativos de acuerdo con las características del alumnado. </a:t>
            </a:r>
          </a:p>
          <a:p>
            <a:pPr marL="342900" indent="-342900">
              <a:buFont typeface="+mj-lt"/>
              <a:buAutoNum type="arabicPeriod"/>
            </a:pPr>
            <a:endParaRPr lang="es-MX" sz="2000" dirty="0" smtClean="0">
              <a:latin typeface="Times New Roman" pitchFamily="18" charset="0"/>
              <a:cs typeface="Times New Roman" pitchFamily="18" charset="0"/>
            </a:endParaRPr>
          </a:p>
          <a:p>
            <a:pPr marL="342900" indent="-342900">
              <a:buFont typeface="+mj-lt"/>
              <a:buAutoNum type="arabicPeriod"/>
            </a:pPr>
            <a:r>
              <a:rPr lang="es-MX" sz="2000" dirty="0" smtClean="0">
                <a:latin typeface="Times New Roman" pitchFamily="18" charset="0"/>
                <a:cs typeface="Times New Roman" pitchFamily="18" charset="0"/>
              </a:rPr>
              <a:t>Evalúan el aprendizaje teniendo en cuenta los contextos, así como las capacidades, los intereses y las habilidades del alumnado</a:t>
            </a:r>
            <a:endParaRPr lang="es-MX" sz="2000" dirty="0">
              <a:latin typeface="Times New Roman" pitchFamily="18" charset="0"/>
              <a:cs typeface="Times New Roman" pitchFamily="18" charset="0"/>
            </a:endParaRPr>
          </a:p>
        </p:txBody>
      </p:sp>
    </p:spTree>
    <p:extLst>
      <p:ext uri="{BB962C8B-B14F-4D97-AF65-F5344CB8AC3E}">
        <p14:creationId xmlns:p14="http://schemas.microsoft.com/office/powerpoint/2010/main" val="106932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798779" y="118137"/>
            <a:ext cx="3504486" cy="584775"/>
          </a:xfrm>
          <a:prstGeom prst="rect">
            <a:avLst/>
          </a:prstGeom>
        </p:spPr>
        <p:txBody>
          <a:bodyPr wrap="none">
            <a:spAutoFit/>
          </a:bodyPr>
          <a:lstStyle/>
          <a:p>
            <a:pPr algn="ctr"/>
            <a:r>
              <a:rPr lang="es-MX"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dern Love" panose="04090805081005020601" pitchFamily="82" charset="0"/>
              </a:rPr>
              <a:t>PRÁCTICAS INCLUSIVAS </a:t>
            </a:r>
            <a:endPar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dern Love" panose="04090805081005020601" pitchFamily="82" charset="0"/>
            </a:endParaRPr>
          </a:p>
        </p:txBody>
      </p:sp>
      <p:sp>
        <p:nvSpPr>
          <p:cNvPr id="5" name="4 Rectángulo"/>
          <p:cNvSpPr/>
          <p:nvPr/>
        </p:nvSpPr>
        <p:spPr>
          <a:xfrm>
            <a:off x="320806" y="702912"/>
            <a:ext cx="8460432" cy="6247864"/>
          </a:xfrm>
          <a:prstGeom prst="rect">
            <a:avLst/>
          </a:prstGeom>
        </p:spPr>
        <p:txBody>
          <a:bodyPr wrap="square">
            <a:spAutoFit/>
          </a:bodyPr>
          <a:lstStyle/>
          <a:p>
            <a:pPr algn="ctr"/>
            <a:r>
              <a:rPr lang="es-MX" sz="2000" dirty="0" smtClean="0">
                <a:latin typeface="Georgia Pro" panose="02040502050405020303" pitchFamily="18" charset="0"/>
              </a:rPr>
              <a:t>Dentro de las comunidades escolares, las prácticas inclusivas exigen:</a:t>
            </a:r>
          </a:p>
          <a:p>
            <a:pPr algn="ctr"/>
            <a:r>
              <a:rPr lang="es-MX" sz="2000" dirty="0" smtClean="0">
                <a:latin typeface="Georgia Pro" panose="02040502050405020303" pitchFamily="18" charset="0"/>
              </a:rPr>
              <a:t>La eliminación de las BAP El término BAP se adopta en lugar de “necesidades educativas especiales” para hacer referencia a todas las dificultades que experimenta cualquier alumna o alumno.</a:t>
            </a:r>
          </a:p>
          <a:p>
            <a:pPr algn="ctr"/>
            <a:r>
              <a:rPr lang="es-MX" sz="2000" dirty="0" smtClean="0">
                <a:latin typeface="Georgia Pro" panose="02040502050405020303" pitchFamily="18" charset="0"/>
              </a:rPr>
              <a:t>Se considera que las BAP surgen de la interacción entre los estudiantes y los contextos; las personas, las políticas, las instituciones, las culturas y las circunstancias sociales y económicas que afectan sus vidas.</a:t>
            </a:r>
          </a:p>
          <a:p>
            <a:pPr algn="ctr"/>
            <a:endParaRPr lang="es-MX" sz="2000" dirty="0">
              <a:latin typeface="Georgia Pro" panose="02040502050405020303" pitchFamily="18" charset="0"/>
            </a:endParaRPr>
          </a:p>
          <a:p>
            <a:pPr algn="ctr"/>
            <a:r>
              <a:rPr lang="es-MX" sz="2000" dirty="0" smtClean="0">
                <a:latin typeface="Georgia Pro" panose="02040502050405020303" pitchFamily="18" charset="0"/>
              </a:rPr>
              <a:t>En este sentido, las BAP pueden ocurrir en la interacción con algún aspecto de la escuela: </a:t>
            </a:r>
          </a:p>
          <a:p>
            <a:pPr algn="ctr"/>
            <a:r>
              <a:rPr lang="es-MX" sz="2000" dirty="0" smtClean="0">
                <a:latin typeface="Georgia Pro" panose="02040502050405020303" pitchFamily="18" charset="0"/>
              </a:rPr>
              <a:t>• Congruencia externa </a:t>
            </a:r>
          </a:p>
          <a:p>
            <a:pPr algn="ctr"/>
            <a:r>
              <a:rPr lang="es-MX" sz="2000" dirty="0" smtClean="0">
                <a:latin typeface="Georgia Pro" panose="02040502050405020303" pitchFamily="18" charset="0"/>
              </a:rPr>
              <a:t>• Instalaciones físicas </a:t>
            </a:r>
          </a:p>
          <a:p>
            <a:pPr algn="ctr"/>
            <a:r>
              <a:rPr lang="es-MX" sz="2000" dirty="0" smtClean="0">
                <a:latin typeface="Georgia Pro" panose="02040502050405020303" pitchFamily="18" charset="0"/>
              </a:rPr>
              <a:t>• Organización escolar </a:t>
            </a:r>
          </a:p>
          <a:p>
            <a:pPr algn="ctr"/>
            <a:r>
              <a:rPr lang="es-MX" sz="2000" dirty="0" smtClean="0">
                <a:latin typeface="Georgia Pro" panose="02040502050405020303" pitchFamily="18" charset="0"/>
              </a:rPr>
              <a:t>• Relación entre los estudiantes y los adultos </a:t>
            </a:r>
          </a:p>
          <a:p>
            <a:pPr algn="ctr"/>
            <a:r>
              <a:rPr lang="es-MX" sz="2000" dirty="0" smtClean="0">
                <a:latin typeface="Georgia Pro" panose="02040502050405020303" pitchFamily="18" charset="0"/>
              </a:rPr>
              <a:t>• Distintos enfoques sobre la enseñanza y el aprendizaje que mantiene el profesorado </a:t>
            </a:r>
          </a:p>
          <a:p>
            <a:pPr algn="ctr"/>
            <a:endParaRPr lang="es-MX" sz="2000" dirty="0" smtClean="0">
              <a:latin typeface="Georgia Pro" panose="02040502050405020303" pitchFamily="18" charset="0"/>
            </a:endParaRPr>
          </a:p>
          <a:p>
            <a:pPr algn="ctr"/>
            <a:r>
              <a:rPr lang="es-MX" sz="2000" dirty="0" smtClean="0">
                <a:latin typeface="Georgia Pro" panose="02040502050405020303" pitchFamily="18" charset="0"/>
              </a:rPr>
              <a:t>Por otra parte, las BAP también se pueden encontrar fuera de los límites del centro escolar, ya sea en las familias como en las comunidades y, por supuesto, en las políticas y circunstancias nacionales e internacionales.</a:t>
            </a:r>
            <a:endParaRPr lang="es-MX" sz="2000" dirty="0">
              <a:latin typeface="Georgia Pro" panose="02040502050405020303" pitchFamily="18" charset="0"/>
            </a:endParaRPr>
          </a:p>
        </p:txBody>
      </p:sp>
    </p:spTree>
    <p:extLst>
      <p:ext uri="{BB962C8B-B14F-4D97-AF65-F5344CB8AC3E}">
        <p14:creationId xmlns:p14="http://schemas.microsoft.com/office/powerpoint/2010/main" val="865024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489</Words>
  <Application>Microsoft Office PowerPoint</Application>
  <PresentationFormat>Presentación en pantalla (4:3)</PresentationFormat>
  <Paragraphs>49</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3</cp:revision>
  <dcterms:created xsi:type="dcterms:W3CDTF">2021-06-09T04:18:11Z</dcterms:created>
  <dcterms:modified xsi:type="dcterms:W3CDTF">2021-06-09T04:39:33Z</dcterms:modified>
</cp:coreProperties>
</file>