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28981" y="1750951"/>
            <a:ext cx="9587547" cy="4424765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sz="4000" b="1" dirty="0" smtClean="0"/>
              <a:t>ESCUELA NORMAL DE EDUCACIÓN PREESCOLAR DEL ESTADO DE COAHUILA DE ZARAGOZA </a:t>
            </a:r>
            <a:r>
              <a:rPr lang="es-MX" sz="4900" dirty="0"/>
              <a:t/>
            </a:r>
            <a:br>
              <a:rPr lang="es-MX" sz="4900" dirty="0"/>
            </a:br>
            <a:r>
              <a:rPr lang="es-MX" sz="2700" dirty="0"/>
              <a:t>LICENCIATURA EN EDUCACIÓN PREESCOLAR</a:t>
            </a:r>
            <a:r>
              <a:rPr lang="es-MX" sz="4900" dirty="0"/>
              <a:t/>
            </a:r>
            <a:br>
              <a:rPr lang="es-MX" sz="4900" dirty="0"/>
            </a:br>
            <a:r>
              <a:rPr lang="es-MX" sz="3600" b="1" dirty="0" smtClean="0"/>
              <a:t>curso</a:t>
            </a:r>
            <a:r>
              <a:rPr lang="es-MX" sz="3600" dirty="0" smtClean="0"/>
              <a:t>: ATENCIÓN </a:t>
            </a:r>
            <a:r>
              <a:rPr lang="es-MX" sz="3600" dirty="0"/>
              <a:t>A LA </a:t>
            </a:r>
            <a:r>
              <a:rPr lang="es-MX" sz="3600" dirty="0" smtClean="0"/>
              <a:t>DIVERSIDAD</a:t>
            </a:r>
            <a:br>
              <a:rPr lang="es-MX" sz="3600" dirty="0" smtClean="0"/>
            </a:br>
            <a:r>
              <a:rPr lang="es-MX" sz="3600" b="1" dirty="0" smtClean="0"/>
              <a:t>MAESTRO</a:t>
            </a:r>
            <a:r>
              <a:rPr lang="es-MX" sz="3600" b="1" dirty="0"/>
              <a:t>: </a:t>
            </a:r>
            <a:r>
              <a:rPr lang="es-MX" sz="3600" dirty="0"/>
              <a:t>ALEJANDRA ISABEL CARDENAS </a:t>
            </a:r>
            <a:r>
              <a:rPr lang="es-MX" sz="3600" dirty="0" smtClean="0"/>
              <a:t>GONZALEZ</a:t>
            </a:r>
            <a:br>
              <a:rPr lang="es-MX" sz="3600" dirty="0" smtClean="0"/>
            </a:br>
            <a:r>
              <a:rPr lang="es-MX" sz="3100" b="1" dirty="0"/>
              <a:t>UNIDAD DE APRENDIZAJE III. </a:t>
            </a:r>
            <a:r>
              <a:rPr lang="es-MX" sz="3100" dirty="0"/>
              <a:t>HACIA LA CONSTRUCCIÓN DE AULAS Y COMUNIDADES EDUCATIVAS INCLUSIVAS</a:t>
            </a:r>
            <a:r>
              <a:rPr lang="es-MX" sz="3100" dirty="0" smtClean="0"/>
              <a:t>.</a:t>
            </a:r>
            <a:br>
              <a:rPr lang="es-MX" sz="3100" dirty="0" smtClean="0"/>
            </a:br>
            <a:r>
              <a:rPr lang="es-MX" sz="3100" dirty="0"/>
              <a:t> </a:t>
            </a:r>
            <a:r>
              <a:rPr lang="es-MX" sz="3100" b="1" dirty="0" smtClean="0"/>
              <a:t>TRABAJO</a:t>
            </a:r>
            <a:r>
              <a:rPr lang="es-MX" sz="3100" dirty="0" smtClean="0"/>
              <a:t>: 'Principios </a:t>
            </a:r>
            <a:r>
              <a:rPr lang="es-MX" sz="3100" dirty="0"/>
              <a:t>clave de la educación inclusiva' 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smtClean="0"/>
              <a:t>alumna: </a:t>
            </a:r>
            <a:r>
              <a:rPr lang="es-MX" sz="3600" dirty="0" smtClean="0"/>
              <a:t>Alicia </a:t>
            </a:r>
            <a:r>
              <a:rPr lang="es-MX" sz="3600" dirty="0" err="1" smtClean="0"/>
              <a:t>marifer</a:t>
            </a:r>
            <a:r>
              <a:rPr lang="es-MX" sz="3600" dirty="0" smtClean="0"/>
              <a:t> Herrera REYNA #9</a:t>
            </a:r>
            <a:br>
              <a:rPr lang="es-MX" sz="3600" dirty="0" smtClean="0"/>
            </a:br>
            <a:r>
              <a:rPr lang="es-MX" sz="3600" dirty="0" smtClean="0"/>
              <a:t>2° “B”</a:t>
            </a:r>
            <a:endParaRPr lang="es-MX" sz="3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965" y="671897"/>
            <a:ext cx="1741348" cy="129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513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645411"/>
            <a:ext cx="10364451" cy="806871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Algerian" panose="04020705040A02060702" pitchFamily="82" charset="0"/>
              </a:rPr>
              <a:t>PRINCIPIOS CLAVE DE LA EDUCACIÓN INCLUSIVA </a:t>
            </a:r>
            <a:br>
              <a:rPr lang="es-MX" dirty="0">
                <a:latin typeface="Algerian" panose="04020705040A02060702" pitchFamily="82" charset="0"/>
              </a:rPr>
            </a:br>
            <a:endParaRPr lang="es-MX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680882"/>
            <a:ext cx="10363826" cy="4652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La </a:t>
            </a:r>
            <a:r>
              <a:rPr lang="es-MX" dirty="0"/>
              <a:t>educación inclusiva se sustenta en los siguientes principios:</a:t>
            </a:r>
          </a:p>
          <a:p>
            <a:r>
              <a:rPr lang="es-MX" dirty="0"/>
              <a:t>1. La exclusión no es un problema de los alumnos sino de las escuelas; </a:t>
            </a:r>
            <a:r>
              <a:rPr lang="es-MX" dirty="0" smtClean="0"/>
              <a:t> en </a:t>
            </a:r>
            <a:r>
              <a:rPr lang="es-MX" dirty="0"/>
              <a:t>consecuencia, son estas las que deben adecuarse a los alumnos y a sus </a:t>
            </a:r>
            <a:r>
              <a:rPr lang="es-MX" dirty="0" smtClean="0"/>
              <a:t>diversas </a:t>
            </a:r>
            <a:r>
              <a:rPr lang="es-MX" dirty="0"/>
              <a:t>necesidades.</a:t>
            </a:r>
          </a:p>
          <a:p>
            <a:r>
              <a:rPr lang="es-MX" dirty="0"/>
              <a:t>2. Los alumnos deben ser atendidos en entornos inclusivos para que </a:t>
            </a:r>
            <a:r>
              <a:rPr lang="es-MX" dirty="0" smtClean="0"/>
              <a:t>participen </a:t>
            </a:r>
            <a:r>
              <a:rPr lang="es-MX" dirty="0"/>
              <a:t>e interactúen en igualdad de condiciones que el resto de la población </a:t>
            </a:r>
            <a:r>
              <a:rPr lang="es-MX" dirty="0" smtClean="0"/>
              <a:t>escolar</a:t>
            </a:r>
            <a:r>
              <a:rPr lang="es-MX" dirty="0"/>
              <a:t>. </a:t>
            </a:r>
            <a:endParaRPr lang="es-MX" dirty="0" smtClean="0"/>
          </a:p>
          <a:p>
            <a:r>
              <a:rPr lang="es-MX" dirty="0"/>
              <a:t>3. Las diferencias en las capacidades de los alumnos no deben representar </a:t>
            </a:r>
            <a:r>
              <a:rPr lang="es-MX" dirty="0" smtClean="0"/>
              <a:t> una </a:t>
            </a:r>
            <a:r>
              <a:rPr lang="es-MX" dirty="0"/>
              <a:t>barrera, sino una fuente de </a:t>
            </a:r>
            <a:r>
              <a:rPr lang="es-MX" dirty="0" smtClean="0"/>
              <a:t>aprendizaje.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0038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CARACTERÍSTICAS DE LAS ESCUELAS INCLUSIVAS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77779" y="1559860"/>
            <a:ext cx="10363826" cy="47871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dirty="0"/>
              <a:t>Las comunidades educativas realizan acciones que responden a las características </a:t>
            </a:r>
            <a:br>
              <a:rPr lang="es-MX" dirty="0"/>
            </a:br>
            <a:r>
              <a:rPr lang="es-MX" dirty="0"/>
              <a:t>del enfoque inclusivo, en este sentido, las escuelas </a:t>
            </a:r>
            <a:r>
              <a:rPr lang="es-MX" dirty="0" smtClean="0"/>
              <a:t>inclusivas</a:t>
            </a:r>
          </a:p>
          <a:p>
            <a:r>
              <a:rPr lang="es-MX" dirty="0" smtClean="0"/>
              <a:t>1</a:t>
            </a:r>
            <a:r>
              <a:rPr lang="es-MX" dirty="0"/>
              <a:t>. Promueven la valoración de la diversidad y reconocerán que todos </a:t>
            </a:r>
            <a:r>
              <a:rPr lang="es-MX" dirty="0" smtClean="0"/>
              <a:t>participen</a:t>
            </a:r>
            <a:r>
              <a:rPr lang="es-MX" dirty="0"/>
              <a:t>, aprendan y aporten algo valioso. </a:t>
            </a:r>
          </a:p>
          <a:p>
            <a:r>
              <a:rPr lang="es-MX" dirty="0"/>
              <a:t>2. Reconocen que no existe un alumno estándar.</a:t>
            </a:r>
          </a:p>
          <a:p>
            <a:r>
              <a:rPr lang="es-MX" dirty="0"/>
              <a:t>3. Se adaptan a las necesidades de los alumnos.</a:t>
            </a:r>
          </a:p>
          <a:p>
            <a:r>
              <a:rPr lang="es-MX" dirty="0"/>
              <a:t>4. Garantizan la participación con igualdad y equidad de toda la comunidad </a:t>
            </a:r>
            <a:r>
              <a:rPr lang="es-MX" dirty="0" smtClean="0"/>
              <a:t>educativa</a:t>
            </a:r>
            <a:r>
              <a:rPr lang="es-MX" dirty="0"/>
              <a:t>.</a:t>
            </a:r>
          </a:p>
          <a:p>
            <a:r>
              <a:rPr lang="es-MX" dirty="0"/>
              <a:t>5. Consideran los conocimientos, capacidades, actitudes y valores de todas </a:t>
            </a:r>
            <a:r>
              <a:rPr lang="es-MX" dirty="0" smtClean="0"/>
              <a:t>las </a:t>
            </a:r>
            <a:r>
              <a:rPr lang="es-MX" dirty="0"/>
              <a:t>personas como una fuente de aprendizaje.</a:t>
            </a:r>
          </a:p>
          <a:p>
            <a:r>
              <a:rPr lang="es-MX" dirty="0" smtClean="0"/>
              <a:t>6. Minimizan, eliminan o previenen la existencia de las BAP de los alumnos.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9706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74107"/>
          </a:xfrm>
        </p:spPr>
        <p:txBody>
          <a:bodyPr>
            <a:normAutofit/>
          </a:bodyPr>
          <a:lstStyle/>
          <a:p>
            <a:r>
              <a:rPr lang="es-MX" dirty="0"/>
              <a:t>CARACTERÍSTICAS DE LAS ESCUELAS </a:t>
            </a:r>
            <a:r>
              <a:rPr lang="es-MX" dirty="0" smtClean="0"/>
              <a:t>INCLUSIVAS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922930"/>
            <a:ext cx="10363826" cy="4437530"/>
          </a:xfrm>
        </p:spPr>
        <p:txBody>
          <a:bodyPr>
            <a:normAutofit lnSpcReduction="10000"/>
          </a:bodyPr>
          <a:lstStyle/>
          <a:p>
            <a:r>
              <a:rPr lang="es-MX" dirty="0"/>
              <a:t>7. Aseguran el trabajo en equipo de todos los integrantes de la comunidad educativa mediante corresponsabilidad, coplaneación, </a:t>
            </a:r>
            <a:r>
              <a:rPr lang="es-MX" dirty="0" err="1"/>
              <a:t>coenseñanza</a:t>
            </a:r>
            <a:r>
              <a:rPr lang="es-MX" dirty="0"/>
              <a:t> y </a:t>
            </a:r>
            <a:r>
              <a:rPr lang="es-MX" dirty="0" err="1"/>
              <a:t>coevaluación</a:t>
            </a:r>
            <a:endParaRPr lang="es-MX" dirty="0"/>
          </a:p>
          <a:p>
            <a:r>
              <a:rPr lang="es-MX" dirty="0" smtClean="0"/>
              <a:t>8. </a:t>
            </a:r>
            <a:r>
              <a:rPr lang="es-MX" dirty="0"/>
              <a:t>Desarrollan un lenguaje común entre el profesorado.</a:t>
            </a:r>
          </a:p>
          <a:p>
            <a:r>
              <a:rPr lang="es-MX" dirty="0"/>
              <a:t>9. Planean la enseñanza atendiendo a los diversos ritmos y estilos de </a:t>
            </a:r>
            <a:r>
              <a:rPr lang="es-MX" dirty="0" smtClean="0"/>
              <a:t>aprendizaje </a:t>
            </a:r>
            <a:r>
              <a:rPr lang="es-MX" dirty="0"/>
              <a:t>de los alumnos.</a:t>
            </a:r>
          </a:p>
          <a:p>
            <a:r>
              <a:rPr lang="es-MX" dirty="0"/>
              <a:t>10. Seleccionan, diseñan y adaptan los recursos educativos de acuerdo con </a:t>
            </a:r>
            <a:r>
              <a:rPr lang="es-MX" dirty="0" smtClean="0"/>
              <a:t>las </a:t>
            </a:r>
            <a:r>
              <a:rPr lang="es-MX" dirty="0"/>
              <a:t>características del alumnado.</a:t>
            </a:r>
          </a:p>
          <a:p>
            <a:r>
              <a:rPr lang="es-MX" dirty="0"/>
              <a:t>11. Evalúan el aprendizaje teniendo en cuenta los contextos así como las </a:t>
            </a:r>
            <a:r>
              <a:rPr lang="es-MX" dirty="0" smtClean="0"/>
              <a:t>capacidades</a:t>
            </a:r>
            <a:r>
              <a:rPr lang="es-MX" dirty="0"/>
              <a:t>, los intereses y las habilidades del alumnado.</a:t>
            </a:r>
          </a:p>
          <a:p>
            <a:r>
              <a:rPr lang="es-MX" dirty="0"/>
              <a:t>12. Aseguran que todos los alumnos experimenten sus logros.</a:t>
            </a:r>
          </a:p>
        </p:txBody>
      </p:sp>
    </p:spTree>
    <p:extLst>
      <p:ext uri="{BB962C8B-B14F-4D97-AF65-F5344CB8AC3E}">
        <p14:creationId xmlns:p14="http://schemas.microsoft.com/office/powerpoint/2010/main" val="4209322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PRÁCTICAS INCLUSIVAS 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882588"/>
            <a:ext cx="10363826" cy="41820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 smtClean="0"/>
              <a:t>Dentro de las comunidades escolares, las prácticas inclusivas exigen:</a:t>
            </a:r>
          </a:p>
          <a:p>
            <a:pPr marL="0" indent="0">
              <a:buNone/>
            </a:pPr>
            <a:r>
              <a:rPr lang="es-MX" sz="3100" dirty="0" smtClean="0"/>
              <a:t>La eliminación de las BAP:</a:t>
            </a:r>
          </a:p>
          <a:p>
            <a:pPr marL="0" indent="0">
              <a:buNone/>
            </a:pPr>
            <a:r>
              <a:rPr lang="es-MX" dirty="0" smtClean="0"/>
              <a:t> El término BAP se adopta en lugar de “necesidades educativas especiales” para  hacer referencia a todas las dificultades que experimenta cualquier alumna o alumno. Se considera que las BAP surgen de la interacción entre los estudiantes  y los contextos; las personas, las políticas, las instituciones, las culturas y las  circunstancias sociales y económicas que afectan sus vidas. En este sentido, las BAP pueden ocurrir en la interacción con algún aspecto de la escuela:</a:t>
            </a:r>
          </a:p>
          <a:p>
            <a:pPr marL="0" indent="0">
              <a:buNone/>
            </a:pPr>
            <a:r>
              <a:rPr lang="es-MX" dirty="0" smtClean="0"/>
              <a:t>• </a:t>
            </a:r>
            <a:r>
              <a:rPr lang="es-MX" dirty="0"/>
              <a:t>Congruencia externa</a:t>
            </a:r>
          </a:p>
          <a:p>
            <a:pPr marL="0" indent="0">
              <a:buNone/>
            </a:pPr>
            <a:r>
              <a:rPr lang="es-MX" dirty="0"/>
              <a:t>• Instalaciones físicas</a:t>
            </a:r>
          </a:p>
          <a:p>
            <a:pPr marL="0" indent="0">
              <a:buNone/>
            </a:pPr>
            <a:r>
              <a:rPr lang="es-MX" dirty="0"/>
              <a:t>• Organización escolar</a:t>
            </a:r>
          </a:p>
          <a:p>
            <a:pPr marL="0" indent="0">
              <a:buNone/>
            </a:pPr>
            <a:r>
              <a:rPr lang="es-MX" dirty="0"/>
              <a:t>• Relación entre los estudiantes y los adultos</a:t>
            </a:r>
          </a:p>
          <a:p>
            <a:pPr marL="0" indent="0">
              <a:buNone/>
            </a:pPr>
            <a:r>
              <a:rPr lang="es-MX" dirty="0"/>
              <a:t>• Distintos enfoques sobre la enseñanza y el aprendizaje que </a:t>
            </a:r>
            <a:r>
              <a:rPr lang="es-MX" dirty="0" smtClean="0"/>
              <a:t>mantiene </a:t>
            </a:r>
            <a:r>
              <a:rPr lang="es-MX" dirty="0"/>
              <a:t>el </a:t>
            </a:r>
            <a:r>
              <a:rPr lang="es-MX" dirty="0" smtClean="0"/>
              <a:t>profesorado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1150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317859"/>
          </a:xfrm>
        </p:spPr>
        <p:txBody>
          <a:bodyPr>
            <a:normAutofit/>
          </a:bodyPr>
          <a:lstStyle/>
          <a:p>
            <a:r>
              <a:rPr lang="es-MX" dirty="0" smtClean="0"/>
              <a:t>las </a:t>
            </a:r>
            <a:r>
              <a:rPr lang="es-MX" dirty="0"/>
              <a:t>barreras más </a:t>
            </a:r>
            <a:r>
              <a:rPr lang="es-MX" dirty="0" smtClean="0"/>
              <a:t>comunes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936376"/>
            <a:ext cx="10363826" cy="4316506"/>
          </a:xfrm>
        </p:spPr>
        <p:txBody>
          <a:bodyPr>
            <a:normAutofit/>
          </a:bodyPr>
          <a:lstStyle/>
          <a:p>
            <a:r>
              <a:rPr lang="es-MX" i="1" dirty="0" smtClean="0"/>
              <a:t>actitudinales</a:t>
            </a:r>
            <a:r>
              <a:rPr lang="es-MX" dirty="0"/>
              <a:t>: Aquellas relacionadas con la actitud de </a:t>
            </a:r>
            <a:r>
              <a:rPr lang="es-MX" dirty="0" smtClean="0"/>
              <a:t>rechazo</a:t>
            </a:r>
            <a:r>
              <a:rPr lang="es-MX" dirty="0"/>
              <a:t>, la segregación, la exclusión o las actitudes sobreprotectoras de </a:t>
            </a:r>
            <a:r>
              <a:rPr lang="es-MX" dirty="0" smtClean="0"/>
              <a:t>los </a:t>
            </a:r>
            <a:r>
              <a:rPr lang="es-MX" dirty="0"/>
              <a:t>actores que interactúan con el </a:t>
            </a:r>
            <a:r>
              <a:rPr lang="es-MX" dirty="0" smtClean="0"/>
              <a:t>alumno.</a:t>
            </a:r>
          </a:p>
          <a:p>
            <a:r>
              <a:rPr lang="es-MX" i="1" dirty="0"/>
              <a:t>Pedagógicas</a:t>
            </a:r>
            <a:r>
              <a:rPr lang="es-MX" dirty="0"/>
              <a:t>: Tienen en común que la concepción que tienen los </a:t>
            </a:r>
            <a:r>
              <a:rPr lang="es-MX" dirty="0" smtClean="0"/>
              <a:t>educadores </a:t>
            </a:r>
            <a:r>
              <a:rPr lang="es-MX" dirty="0"/>
              <a:t>sobre sus acciones de enseñanza y prácticas de </a:t>
            </a:r>
            <a:r>
              <a:rPr lang="es-MX" dirty="0" smtClean="0"/>
              <a:t>aprendizaje </a:t>
            </a:r>
            <a:r>
              <a:rPr lang="es-MX" dirty="0"/>
              <a:t>no corresponden al ritmo ni al estilo de aprendizaje del </a:t>
            </a:r>
            <a:r>
              <a:rPr lang="es-MX" dirty="0" smtClean="0"/>
              <a:t>alumnado.</a:t>
            </a:r>
          </a:p>
          <a:p>
            <a:r>
              <a:rPr lang="es-MX" i="1" dirty="0"/>
              <a:t>De organización: </a:t>
            </a:r>
            <a:r>
              <a:rPr lang="es-MX" dirty="0"/>
              <a:t>Las barreras de este tipo hacen referencia al orden </a:t>
            </a:r>
            <a:r>
              <a:rPr lang="es-MX" dirty="0" smtClean="0"/>
              <a:t>y </a:t>
            </a:r>
            <a:r>
              <a:rPr lang="es-MX" dirty="0"/>
              <a:t>estabilidad en las rutinas de trabajo, la aplicación de las normas y </a:t>
            </a:r>
            <a:r>
              <a:rPr lang="es-MX" dirty="0" smtClean="0"/>
              <a:t>la </a:t>
            </a:r>
            <a:r>
              <a:rPr lang="es-MX" dirty="0"/>
              <a:t>distribución del espacio y </a:t>
            </a:r>
            <a:r>
              <a:rPr lang="es-MX" dirty="0" smtClean="0"/>
              <a:t>mobiliario.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8357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l="35795" t="27874" r="32632" b="50528"/>
          <a:stretch/>
        </p:blipFill>
        <p:spPr>
          <a:xfrm>
            <a:off x="913775" y="1815352"/>
            <a:ext cx="10313897" cy="396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627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</a:t>
            </a:r>
            <a:r>
              <a:rPr lang="es-MX" dirty="0"/>
              <a:t>uso de apoyos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640542"/>
            <a:ext cx="10363826" cy="45316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 smtClean="0"/>
              <a:t>Se </a:t>
            </a:r>
            <a:r>
              <a:rPr lang="es-MX" dirty="0"/>
              <a:t>puede entender como “apoyo” a todas las actividades que aumentan la </a:t>
            </a:r>
            <a:r>
              <a:rPr lang="es-MX" dirty="0" smtClean="0"/>
              <a:t>capacidad </a:t>
            </a:r>
            <a:r>
              <a:rPr lang="es-MX" dirty="0"/>
              <a:t>de una escuela para dar respuesta a la diversidad del alumnado.10 Un concepto </a:t>
            </a:r>
            <a:r>
              <a:rPr lang="es-MX" dirty="0" smtClean="0"/>
              <a:t> más </a:t>
            </a:r>
            <a:r>
              <a:rPr lang="es-MX" dirty="0"/>
              <a:t>amplio de “apoyo” implica, además de lo anterior, reducir las BAP y </a:t>
            </a:r>
            <a:r>
              <a:rPr lang="es-MX" dirty="0" smtClean="0"/>
              <a:t>movilizar </a:t>
            </a:r>
            <a:r>
              <a:rPr lang="es-MX" dirty="0"/>
              <a:t>los recursos disponibles para este </a:t>
            </a:r>
            <a:r>
              <a:rPr lang="es-MX" dirty="0" smtClean="0"/>
              <a:t>fin. Los </a:t>
            </a:r>
            <a:r>
              <a:rPr lang="es-MX" dirty="0"/>
              <a:t>apoyos pueden provenir de diferentes fuentes:</a:t>
            </a:r>
          </a:p>
          <a:p>
            <a:r>
              <a:rPr lang="es-MX" dirty="0"/>
              <a:t>1. Las habilidades y competencias de todos los estudiantes.</a:t>
            </a:r>
          </a:p>
          <a:p>
            <a:r>
              <a:rPr lang="es-MX" dirty="0"/>
              <a:t>2. El liderazgo de los directivos.</a:t>
            </a:r>
          </a:p>
          <a:p>
            <a:r>
              <a:rPr lang="es-MX" dirty="0"/>
              <a:t>3. Los conocimientos y habilidades de los docentes.</a:t>
            </a:r>
          </a:p>
          <a:p>
            <a:r>
              <a:rPr lang="es-MX" dirty="0"/>
              <a:t>4. Los familiares y amigos de cada estudiante</a:t>
            </a:r>
          </a:p>
          <a:p>
            <a:r>
              <a:rPr lang="es-MX" dirty="0"/>
              <a:t>5. La tecnología </a:t>
            </a:r>
          </a:p>
          <a:p>
            <a:r>
              <a:rPr lang="es-MX" dirty="0"/>
              <a:t>6. Los servicios de educación especial dentro de la escuela.</a:t>
            </a:r>
          </a:p>
          <a:p>
            <a:r>
              <a:rPr lang="es-MX" dirty="0"/>
              <a:t>7. Otros servicios complementarios (terapéuticos, de salud, becas, entre </a:t>
            </a:r>
            <a:r>
              <a:rPr lang="es-MX" dirty="0" smtClean="0"/>
              <a:t>otros</a:t>
            </a:r>
            <a:r>
              <a:rPr lang="es-MX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4335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510941"/>
            <a:ext cx="10364451" cy="1156495"/>
          </a:xfrm>
        </p:spPr>
        <p:txBody>
          <a:bodyPr/>
          <a:lstStyle/>
          <a:p>
            <a:r>
              <a:rPr lang="es-MX" dirty="0" smtClean="0"/>
              <a:t>El </a:t>
            </a:r>
            <a:r>
              <a:rPr lang="es-MX" dirty="0"/>
              <a:t>DUA 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5" y="1169894"/>
            <a:ext cx="10363826" cy="4836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El DUA tiene </a:t>
            </a:r>
            <a:r>
              <a:rPr lang="es-MX" dirty="0"/>
              <a:t>su origen en el ámbito de la arquitectura por medio del </a:t>
            </a:r>
            <a:r>
              <a:rPr lang="es-MX" dirty="0" smtClean="0"/>
              <a:t>estadounidense </a:t>
            </a:r>
            <a:r>
              <a:rPr lang="es-MX" dirty="0"/>
              <a:t>Ron L. Mace, usuario de silla de ruedas, quien utilizó este término por </a:t>
            </a:r>
            <a:r>
              <a:rPr lang="es-MX" dirty="0" smtClean="0"/>
              <a:t>primera </a:t>
            </a:r>
            <a:r>
              <a:rPr lang="es-MX" dirty="0"/>
              <a:t>vez. Lo definió como la creación de productos y entornos diseñados de </a:t>
            </a:r>
            <a:r>
              <a:rPr lang="es-MX" dirty="0" smtClean="0"/>
              <a:t>modo </a:t>
            </a:r>
            <a:r>
              <a:rPr lang="es-MX" dirty="0"/>
              <a:t>que puedan ser utilizables por todas las personas en la medida de lo </a:t>
            </a:r>
            <a:r>
              <a:rPr lang="es-MX" dirty="0" smtClean="0"/>
              <a:t>posible</a:t>
            </a:r>
            <a:r>
              <a:rPr lang="es-MX" dirty="0"/>
              <a:t>, sin necesidad de una adaptación posterior destinada a </a:t>
            </a:r>
            <a:r>
              <a:rPr lang="es-MX" dirty="0" smtClean="0"/>
              <a:t>un público </a:t>
            </a:r>
            <a:r>
              <a:rPr lang="es-MX" dirty="0"/>
              <a:t>específico; </a:t>
            </a:r>
            <a:r>
              <a:rPr lang="es-MX" dirty="0" smtClean="0"/>
              <a:t>es </a:t>
            </a:r>
            <a:r>
              <a:rPr lang="es-MX" dirty="0"/>
              <a:t>decir, diseñar y construir espacios que consideren las diversas necesidades de </a:t>
            </a:r>
            <a:r>
              <a:rPr lang="es-MX" dirty="0" smtClean="0"/>
              <a:t>las </a:t>
            </a:r>
            <a:r>
              <a:rPr lang="es-MX" dirty="0"/>
              <a:t>personas. Así se concluye que:</a:t>
            </a:r>
          </a:p>
          <a:p>
            <a:pPr marL="0" indent="0">
              <a:buNone/>
            </a:pPr>
            <a:r>
              <a:rPr lang="es-MX" dirty="0" smtClean="0"/>
              <a:t>• </a:t>
            </a:r>
            <a:r>
              <a:rPr lang="es-MX" dirty="0"/>
              <a:t>No hay un usuario “modelo</a:t>
            </a:r>
            <a:r>
              <a:rPr lang="es-MX" dirty="0" smtClean="0"/>
              <a:t>”.</a:t>
            </a:r>
          </a:p>
          <a:p>
            <a:pPr marL="0" indent="0">
              <a:buNone/>
            </a:pPr>
            <a:r>
              <a:rPr lang="es-MX" dirty="0" smtClean="0"/>
              <a:t>• </a:t>
            </a:r>
            <a:r>
              <a:rPr lang="es-MX" dirty="0"/>
              <a:t>Se diseña desde el inicio pensando en todos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• </a:t>
            </a:r>
            <a:r>
              <a:rPr lang="es-MX" dirty="0"/>
              <a:t>El diseño está destinado a distintos usuarios.</a:t>
            </a:r>
          </a:p>
          <a:p>
            <a:pPr marL="0" indent="0">
              <a:buNone/>
            </a:pPr>
            <a:r>
              <a:rPr lang="es-MX" dirty="0" smtClean="0"/>
              <a:t>• </a:t>
            </a:r>
            <a:r>
              <a:rPr lang="es-MX" dirty="0"/>
              <a:t>El diseño brinda beneficios para todos</a:t>
            </a:r>
          </a:p>
        </p:txBody>
      </p:sp>
    </p:spTree>
    <p:extLst>
      <p:ext uri="{BB962C8B-B14F-4D97-AF65-F5344CB8AC3E}">
        <p14:creationId xmlns:p14="http://schemas.microsoft.com/office/powerpoint/2010/main" val="43330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ta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30</TotalTime>
  <Words>719</Words>
  <Application>Microsoft Office PowerPoint</Application>
  <PresentationFormat>Panorámica</PresentationFormat>
  <Paragraphs>49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Algerian</vt:lpstr>
      <vt:lpstr>Arial</vt:lpstr>
      <vt:lpstr>Tw Cen MT</vt:lpstr>
      <vt:lpstr>Gota</vt:lpstr>
      <vt:lpstr>  ESCUELA NORMAL DE EDUCACIÓN PREESCOLAR DEL ESTADO DE COAHUILA DE ZARAGOZA  LICENCIATURA EN EDUCACIÓN PREESCOLAR curso: ATENCIÓN A LA DIVERSIDAD MAESTRO: ALEJANDRA ISABEL CARDENAS GONZALEZ UNIDAD DE APRENDIZAJE III. HACIA LA CONSTRUCCIÓN DE AULAS Y COMUNIDADES EDUCATIVAS INCLUSIVAS.  TRABAJO: 'Principios clave de la educación inclusiva'  alumna: Alicia marifer Herrera REYNA #9 2° “B”</vt:lpstr>
      <vt:lpstr>PRINCIPIOS CLAVE DE LA EDUCACIÓN INCLUSIVA  </vt:lpstr>
      <vt:lpstr>CARACTERÍSTICAS DE LAS ESCUELAS INCLUSIVAS </vt:lpstr>
      <vt:lpstr>CARACTERÍSTICAS DE LAS ESCUELAS INCLUSIVAS</vt:lpstr>
      <vt:lpstr>PRÁCTICAS INCLUSIVAS  </vt:lpstr>
      <vt:lpstr>las barreras más comunes</vt:lpstr>
      <vt:lpstr>Presentación de PowerPoint</vt:lpstr>
      <vt:lpstr>El uso de apoyos </vt:lpstr>
      <vt:lpstr>El DUA 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Herrera</dc:creator>
  <cp:lastModifiedBy>Mario Herrera</cp:lastModifiedBy>
  <cp:revision>4</cp:revision>
  <dcterms:created xsi:type="dcterms:W3CDTF">2021-06-08T19:06:51Z</dcterms:created>
  <dcterms:modified xsi:type="dcterms:W3CDTF">2021-06-09T03:55:16Z</dcterms:modified>
</cp:coreProperties>
</file>