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0"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7B0B2978-8754-4ED1-8DDE-F32FF5CA776A}" type="datetimeFigureOut">
              <a:rPr lang="es-MX" smtClean="0"/>
              <a:t>16/06/2021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6451A5-09C5-4DDC-8263-D3B266AFCA02}" type="slidenum">
              <a:rPr lang="es-MX" smtClean="0"/>
              <a:t>‹Nº›</a:t>
            </a:fld>
            <a:endParaRPr lang="es-MX"/>
          </a:p>
        </p:txBody>
      </p:sp>
    </p:spTree>
    <p:extLst>
      <p:ext uri="{BB962C8B-B14F-4D97-AF65-F5344CB8AC3E}">
        <p14:creationId xmlns:p14="http://schemas.microsoft.com/office/powerpoint/2010/main" val="108726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B0B2978-8754-4ED1-8DDE-F32FF5CA776A}" type="datetimeFigureOut">
              <a:rPr lang="es-MX" smtClean="0"/>
              <a:t>16/06/2021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6451A5-09C5-4DDC-8263-D3B266AFCA02}" type="slidenum">
              <a:rPr lang="es-MX" smtClean="0"/>
              <a:t>‹Nº›</a:t>
            </a:fld>
            <a:endParaRPr lang="es-MX"/>
          </a:p>
        </p:txBody>
      </p:sp>
    </p:spTree>
    <p:extLst>
      <p:ext uri="{BB962C8B-B14F-4D97-AF65-F5344CB8AC3E}">
        <p14:creationId xmlns:p14="http://schemas.microsoft.com/office/powerpoint/2010/main" val="300821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B0B2978-8754-4ED1-8DDE-F32FF5CA776A}" type="datetimeFigureOut">
              <a:rPr lang="es-MX" smtClean="0"/>
              <a:t>16/06/2021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6451A5-09C5-4DDC-8263-D3B266AFCA02}" type="slidenum">
              <a:rPr lang="es-MX" smtClean="0"/>
              <a:t>‹Nº›</a:t>
            </a:fld>
            <a:endParaRPr lang="es-MX"/>
          </a:p>
        </p:txBody>
      </p:sp>
    </p:spTree>
    <p:extLst>
      <p:ext uri="{BB962C8B-B14F-4D97-AF65-F5344CB8AC3E}">
        <p14:creationId xmlns:p14="http://schemas.microsoft.com/office/powerpoint/2010/main" val="414251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B0B2978-8754-4ED1-8DDE-F32FF5CA776A}" type="datetimeFigureOut">
              <a:rPr lang="es-MX" smtClean="0"/>
              <a:t>16/06/2021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6451A5-09C5-4DDC-8263-D3B266AFCA02}" type="slidenum">
              <a:rPr lang="es-MX" smtClean="0"/>
              <a:t>‹Nº›</a:t>
            </a:fld>
            <a:endParaRPr lang="es-MX"/>
          </a:p>
        </p:txBody>
      </p:sp>
    </p:spTree>
    <p:extLst>
      <p:ext uri="{BB962C8B-B14F-4D97-AF65-F5344CB8AC3E}">
        <p14:creationId xmlns:p14="http://schemas.microsoft.com/office/powerpoint/2010/main" val="205515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B0B2978-8754-4ED1-8DDE-F32FF5CA776A}" type="datetimeFigureOut">
              <a:rPr lang="es-MX" smtClean="0"/>
              <a:t>16/06/2021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6451A5-09C5-4DDC-8263-D3B266AFCA02}" type="slidenum">
              <a:rPr lang="es-MX" smtClean="0"/>
              <a:t>‹Nº›</a:t>
            </a:fld>
            <a:endParaRPr lang="es-MX"/>
          </a:p>
        </p:txBody>
      </p:sp>
    </p:spTree>
    <p:extLst>
      <p:ext uri="{BB962C8B-B14F-4D97-AF65-F5344CB8AC3E}">
        <p14:creationId xmlns:p14="http://schemas.microsoft.com/office/powerpoint/2010/main" val="422684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7B0B2978-8754-4ED1-8DDE-F32FF5CA776A}" type="datetimeFigureOut">
              <a:rPr lang="es-MX" smtClean="0"/>
              <a:t>16/06/2021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B6451A5-09C5-4DDC-8263-D3B266AFCA02}" type="slidenum">
              <a:rPr lang="es-MX" smtClean="0"/>
              <a:t>‹Nº›</a:t>
            </a:fld>
            <a:endParaRPr lang="es-MX"/>
          </a:p>
        </p:txBody>
      </p:sp>
    </p:spTree>
    <p:extLst>
      <p:ext uri="{BB962C8B-B14F-4D97-AF65-F5344CB8AC3E}">
        <p14:creationId xmlns:p14="http://schemas.microsoft.com/office/powerpoint/2010/main" val="287616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7B0B2978-8754-4ED1-8DDE-F32FF5CA776A}" type="datetimeFigureOut">
              <a:rPr lang="es-MX" smtClean="0"/>
              <a:t>16/06/2021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5B6451A5-09C5-4DDC-8263-D3B266AFCA02}" type="slidenum">
              <a:rPr lang="es-MX" smtClean="0"/>
              <a:t>‹Nº›</a:t>
            </a:fld>
            <a:endParaRPr lang="es-MX"/>
          </a:p>
        </p:txBody>
      </p:sp>
    </p:spTree>
    <p:extLst>
      <p:ext uri="{BB962C8B-B14F-4D97-AF65-F5344CB8AC3E}">
        <p14:creationId xmlns:p14="http://schemas.microsoft.com/office/powerpoint/2010/main" val="15966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7B0B2978-8754-4ED1-8DDE-F32FF5CA776A}" type="datetimeFigureOut">
              <a:rPr lang="es-MX" smtClean="0"/>
              <a:t>16/06/2021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5B6451A5-09C5-4DDC-8263-D3B266AFCA02}" type="slidenum">
              <a:rPr lang="es-MX" smtClean="0"/>
              <a:t>‹Nº›</a:t>
            </a:fld>
            <a:endParaRPr lang="es-MX"/>
          </a:p>
        </p:txBody>
      </p:sp>
    </p:spTree>
    <p:extLst>
      <p:ext uri="{BB962C8B-B14F-4D97-AF65-F5344CB8AC3E}">
        <p14:creationId xmlns:p14="http://schemas.microsoft.com/office/powerpoint/2010/main" val="166513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B0B2978-8754-4ED1-8DDE-F32FF5CA776A}" type="datetimeFigureOut">
              <a:rPr lang="es-MX" smtClean="0"/>
              <a:t>16/06/2021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5B6451A5-09C5-4DDC-8263-D3B266AFCA02}" type="slidenum">
              <a:rPr lang="es-MX" smtClean="0"/>
              <a:t>‹Nº›</a:t>
            </a:fld>
            <a:endParaRPr lang="es-MX"/>
          </a:p>
        </p:txBody>
      </p:sp>
    </p:spTree>
    <p:extLst>
      <p:ext uri="{BB962C8B-B14F-4D97-AF65-F5344CB8AC3E}">
        <p14:creationId xmlns:p14="http://schemas.microsoft.com/office/powerpoint/2010/main" val="266359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B0B2978-8754-4ED1-8DDE-F32FF5CA776A}" type="datetimeFigureOut">
              <a:rPr lang="es-MX" smtClean="0"/>
              <a:t>16/06/2021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B6451A5-09C5-4DDC-8263-D3B266AFCA02}" type="slidenum">
              <a:rPr lang="es-MX" smtClean="0"/>
              <a:t>‹Nº›</a:t>
            </a:fld>
            <a:endParaRPr lang="es-MX"/>
          </a:p>
        </p:txBody>
      </p:sp>
    </p:spTree>
    <p:extLst>
      <p:ext uri="{BB962C8B-B14F-4D97-AF65-F5344CB8AC3E}">
        <p14:creationId xmlns:p14="http://schemas.microsoft.com/office/powerpoint/2010/main" val="8706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B0B2978-8754-4ED1-8DDE-F32FF5CA776A}" type="datetimeFigureOut">
              <a:rPr lang="es-MX" smtClean="0"/>
              <a:t>16/06/2021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B6451A5-09C5-4DDC-8263-D3B266AFCA02}" type="slidenum">
              <a:rPr lang="es-MX" smtClean="0"/>
              <a:t>‹Nº›</a:t>
            </a:fld>
            <a:endParaRPr lang="es-MX"/>
          </a:p>
        </p:txBody>
      </p:sp>
    </p:spTree>
    <p:extLst>
      <p:ext uri="{BB962C8B-B14F-4D97-AF65-F5344CB8AC3E}">
        <p14:creationId xmlns:p14="http://schemas.microsoft.com/office/powerpoint/2010/main" val="324568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B2978-8754-4ED1-8DDE-F32FF5CA776A}" type="datetimeFigureOut">
              <a:rPr lang="es-MX" smtClean="0"/>
              <a:t>16/06/2021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451A5-09C5-4DDC-8263-D3B266AFCA02}" type="slidenum">
              <a:rPr lang="es-MX" smtClean="0"/>
              <a:t>‹Nº›</a:t>
            </a:fld>
            <a:endParaRPr lang="es-MX"/>
          </a:p>
        </p:txBody>
      </p:sp>
    </p:spTree>
    <p:extLst>
      <p:ext uri="{BB962C8B-B14F-4D97-AF65-F5344CB8AC3E}">
        <p14:creationId xmlns:p14="http://schemas.microsoft.com/office/powerpoint/2010/main" val="4162199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9657" y="246743"/>
            <a:ext cx="11901714" cy="6444343"/>
          </a:xfrm>
        </p:spPr>
        <p:txBody>
          <a:bodyPr>
            <a:noAutofit/>
          </a:bodyPr>
          <a:lstStyle/>
          <a:p>
            <a:r>
              <a:rPr lang="es-MX" dirty="0" smtClean="0">
                <a:latin typeface="Arial" panose="020B0604020202020204" pitchFamily="34" charset="0"/>
                <a:cs typeface="Arial" panose="020B0604020202020204" pitchFamily="34" charset="0"/>
              </a:rPr>
              <a:t>Escuela normal de educación preescolar </a:t>
            </a:r>
          </a:p>
          <a:p>
            <a:r>
              <a:rPr lang="es-MX" dirty="0" smtClean="0">
                <a:latin typeface="Arial" panose="020B0604020202020204" pitchFamily="34" charset="0"/>
                <a:cs typeface="Arial" panose="020B0604020202020204" pitchFamily="34" charset="0"/>
              </a:rPr>
              <a:t>Licenciatura en educación preescolar </a:t>
            </a:r>
          </a:p>
          <a:p>
            <a:endParaRPr lang="es-MX" dirty="0" smtClean="0">
              <a:latin typeface="Arial" panose="020B0604020202020204" pitchFamily="34" charset="0"/>
              <a:cs typeface="Arial" panose="020B0604020202020204" pitchFamily="34" charset="0"/>
            </a:endParaRPr>
          </a:p>
          <a:p>
            <a:endParaRPr lang="es-MX" dirty="0" smtClean="0">
              <a:latin typeface="Arial" panose="020B0604020202020204" pitchFamily="34" charset="0"/>
              <a:cs typeface="Arial" panose="020B0604020202020204" pitchFamily="34" charset="0"/>
            </a:endParaRPr>
          </a:p>
          <a:p>
            <a:endParaRPr lang="es-MX" dirty="0" smtClean="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Ciclo escolar 2020-2021</a:t>
            </a:r>
          </a:p>
          <a:p>
            <a:r>
              <a:rPr lang="es-MX" dirty="0" smtClean="0">
                <a:latin typeface="Arial" panose="020B0604020202020204" pitchFamily="34" charset="0"/>
                <a:cs typeface="Arial" panose="020B0604020202020204" pitchFamily="34" charset="0"/>
              </a:rPr>
              <a:t>Inglés</a:t>
            </a:r>
          </a:p>
          <a:p>
            <a:r>
              <a:rPr lang="es-MX" dirty="0" smtClean="0">
                <a:latin typeface="Arial" panose="020B0604020202020204" pitchFamily="34" charset="0"/>
                <a:cs typeface="Arial" panose="020B0604020202020204" pitchFamily="34" charset="0"/>
              </a:rPr>
              <a:t> Brenda </a:t>
            </a:r>
            <a:r>
              <a:rPr lang="es-MX" dirty="0" err="1" smtClean="0">
                <a:latin typeface="Arial" panose="020B0604020202020204" pitchFamily="34" charset="0"/>
                <a:cs typeface="Arial" panose="020B0604020202020204" pitchFamily="34" charset="0"/>
              </a:rPr>
              <a:t>Bollain</a:t>
            </a:r>
            <a:r>
              <a:rPr lang="es-MX" dirty="0" smtClean="0">
                <a:latin typeface="Arial" panose="020B0604020202020204" pitchFamily="34" charset="0"/>
                <a:cs typeface="Arial" panose="020B0604020202020204" pitchFamily="34" charset="0"/>
              </a:rPr>
              <a:t> Y </a:t>
            </a:r>
            <a:r>
              <a:rPr lang="es-MX" dirty="0" err="1" smtClean="0">
                <a:latin typeface="Arial" panose="020B0604020202020204" pitchFamily="34" charset="0"/>
                <a:cs typeface="Arial" panose="020B0604020202020204" pitchFamily="34" charset="0"/>
              </a:rPr>
              <a:t>Goytia</a:t>
            </a:r>
            <a:r>
              <a:rPr lang="es-MX" dirty="0" smtClean="0">
                <a:latin typeface="Arial" panose="020B0604020202020204" pitchFamily="34" charset="0"/>
                <a:cs typeface="Arial" panose="020B0604020202020204" pitchFamily="34" charset="0"/>
              </a:rPr>
              <a:t> De La Peña</a:t>
            </a:r>
          </a:p>
          <a:p>
            <a:r>
              <a:rPr lang="es-MX" dirty="0" smtClean="0">
                <a:latin typeface="Arial" panose="020B0604020202020204" pitchFamily="34" charset="0"/>
                <a:cs typeface="Arial" panose="020B0604020202020204" pitchFamily="34" charset="0"/>
              </a:rPr>
              <a:t>Final Project</a:t>
            </a:r>
          </a:p>
          <a:p>
            <a:r>
              <a:rPr lang="es-MX" dirty="0" smtClean="0">
                <a:latin typeface="Arial" panose="020B0604020202020204" pitchFamily="34" charset="0"/>
                <a:cs typeface="Arial" panose="020B0604020202020204" pitchFamily="34" charset="0"/>
              </a:rPr>
              <a:t>Maria Jose Palacios López #17</a:t>
            </a:r>
          </a:p>
          <a:p>
            <a:r>
              <a:rPr lang="es-MX" dirty="0" smtClean="0">
                <a:latin typeface="Arial" panose="020B0604020202020204" pitchFamily="34" charset="0"/>
                <a:cs typeface="Arial" panose="020B0604020202020204" pitchFamily="34" charset="0"/>
              </a:rPr>
              <a:t>Sexto semestre </a:t>
            </a:r>
          </a:p>
          <a:p>
            <a:endParaRPr lang="es-MX" dirty="0">
              <a:latin typeface="Arial" panose="020B0604020202020204" pitchFamily="34" charset="0"/>
              <a:cs typeface="Arial" panose="020B0604020202020204" pitchFamily="34" charset="0"/>
            </a:endParaRPr>
          </a:p>
          <a:p>
            <a:pPr algn="l"/>
            <a:r>
              <a:rPr lang="es-MX" dirty="0" smtClean="0">
                <a:latin typeface="Arial" panose="020B0604020202020204" pitchFamily="34" charset="0"/>
                <a:cs typeface="Arial" panose="020B0604020202020204" pitchFamily="34" charset="0"/>
              </a:rPr>
              <a:t>Saltillo Coahuila</a:t>
            </a:r>
          </a:p>
          <a:p>
            <a:pPr algn="l"/>
            <a:r>
              <a:rPr lang="es-MX" dirty="0" smtClean="0">
                <a:latin typeface="Arial" panose="020B0604020202020204" pitchFamily="34" charset="0"/>
                <a:cs typeface="Arial" panose="020B0604020202020204" pitchFamily="34" charset="0"/>
              </a:rPr>
              <a:t>Junio 2021</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683" y="1141865"/>
            <a:ext cx="1857375" cy="1381125"/>
          </a:xfrm>
          <a:prstGeom prst="rect">
            <a:avLst/>
          </a:prstGeom>
        </p:spPr>
      </p:pic>
    </p:spTree>
    <p:extLst>
      <p:ext uri="{BB962C8B-B14F-4D97-AF65-F5344CB8AC3E}">
        <p14:creationId xmlns:p14="http://schemas.microsoft.com/office/powerpoint/2010/main" val="352548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latin typeface="Arial Black" panose="020B0A04020102020204" pitchFamily="34" charset="0"/>
              </a:rPr>
              <a:t>Rubric</a:t>
            </a:r>
            <a:endParaRPr lang="es-MX" dirty="0">
              <a:latin typeface="Arial Black" panose="020B0A04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52280148"/>
              </p:ext>
            </p:extLst>
          </p:nvPr>
        </p:nvGraphicFramePr>
        <p:xfrm>
          <a:off x="838200" y="3304746"/>
          <a:ext cx="10515600" cy="2948940"/>
        </p:xfrm>
        <a:graphic>
          <a:graphicData uri="http://schemas.openxmlformats.org/drawingml/2006/table">
            <a:tbl>
              <a:tblPr/>
              <a:tblGrid>
                <a:gridCol w="2628900">
                  <a:extLst>
                    <a:ext uri="{9D8B030D-6E8A-4147-A177-3AD203B41FA5}">
                      <a16:colId xmlns:a16="http://schemas.microsoft.com/office/drawing/2014/main" val="1489644144"/>
                    </a:ext>
                  </a:extLst>
                </a:gridCol>
                <a:gridCol w="2628900">
                  <a:extLst>
                    <a:ext uri="{9D8B030D-6E8A-4147-A177-3AD203B41FA5}">
                      <a16:colId xmlns:a16="http://schemas.microsoft.com/office/drawing/2014/main" val="734261003"/>
                    </a:ext>
                  </a:extLst>
                </a:gridCol>
                <a:gridCol w="2628900">
                  <a:extLst>
                    <a:ext uri="{9D8B030D-6E8A-4147-A177-3AD203B41FA5}">
                      <a16:colId xmlns:a16="http://schemas.microsoft.com/office/drawing/2014/main" val="3393972876"/>
                    </a:ext>
                  </a:extLst>
                </a:gridCol>
                <a:gridCol w="2628900">
                  <a:extLst>
                    <a:ext uri="{9D8B030D-6E8A-4147-A177-3AD203B41FA5}">
                      <a16:colId xmlns:a16="http://schemas.microsoft.com/office/drawing/2014/main" val="3634043615"/>
                    </a:ext>
                  </a:extLst>
                </a:gridCol>
              </a:tblGrid>
              <a:tr h="352425">
                <a:tc>
                  <a:txBody>
                    <a:bodyPr/>
                    <a:lstStyle/>
                    <a:p>
                      <a:pPr algn="just"/>
                      <a:r>
                        <a:rPr lang="es-MX" sz="1200" dirty="0">
                          <a:solidFill>
                            <a:srgbClr val="000000"/>
                          </a:solidFill>
                          <a:effectLst/>
                          <a:latin typeface="Times New Roman" panose="02020603050405020304" pitchFamily="18" charset="0"/>
                        </a:rPr>
                        <a:t> </a:t>
                      </a:r>
                      <a:endParaRPr lang="es-MX" dirty="0">
                        <a:solidFill>
                          <a:srgbClr val="000000"/>
                        </a:solidFill>
                        <a:effectLst/>
                        <a:latin typeface="Verdana" panose="020B0604030504040204" pitchFamily="34" charset="0"/>
                      </a:endParaRPr>
                    </a:p>
                    <a:p>
                      <a:pPr algn="ctr"/>
                      <a:r>
                        <a:rPr lang="es-MX" sz="1200" b="1" dirty="0" err="1">
                          <a:solidFill>
                            <a:srgbClr val="000000"/>
                          </a:solidFill>
                          <a:effectLst/>
                          <a:latin typeface="Arial" panose="020B0604020202020204" pitchFamily="34" charset="0"/>
                        </a:rPr>
                        <a:t>criteria</a:t>
                      </a:r>
                      <a:endParaRPr lang="es-MX" dirty="0">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70C0"/>
                    </a:solidFill>
                  </a:tcPr>
                </a:tc>
                <a:tc>
                  <a:txBody>
                    <a:bodyPr/>
                    <a:lstStyle/>
                    <a:p>
                      <a:pPr algn="ctr"/>
                      <a:r>
                        <a:rPr lang="es-MX" sz="1200" b="1">
                          <a:solidFill>
                            <a:srgbClr val="000000"/>
                          </a:solidFill>
                          <a:effectLst/>
                          <a:latin typeface="Arial" panose="020B0604020202020204" pitchFamily="34" charset="0"/>
                        </a:rPr>
                        <a:t>excellent</a:t>
                      </a:r>
                      <a:endParaRPr lang="es-MX">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70C0"/>
                    </a:solidFill>
                  </a:tcPr>
                </a:tc>
                <a:tc>
                  <a:txBody>
                    <a:bodyPr/>
                    <a:lstStyle/>
                    <a:p>
                      <a:pPr algn="ctr"/>
                      <a:r>
                        <a:rPr lang="es-MX" sz="1200" b="1" dirty="0" err="1">
                          <a:solidFill>
                            <a:srgbClr val="000000"/>
                          </a:solidFill>
                          <a:effectLst/>
                          <a:latin typeface="Arial" panose="020B0604020202020204" pitchFamily="34" charset="0"/>
                        </a:rPr>
                        <a:t>Good</a:t>
                      </a:r>
                      <a:endParaRPr lang="es-MX" dirty="0">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70C0"/>
                    </a:solidFill>
                  </a:tcPr>
                </a:tc>
                <a:tc>
                  <a:txBody>
                    <a:bodyPr/>
                    <a:lstStyle/>
                    <a:p>
                      <a:pPr algn="ctr"/>
                      <a:r>
                        <a:rPr lang="es-MX" sz="1200" b="1">
                          <a:solidFill>
                            <a:srgbClr val="000000"/>
                          </a:solidFill>
                          <a:effectLst/>
                          <a:latin typeface="Arial" panose="020B0604020202020204" pitchFamily="34" charset="0"/>
                        </a:rPr>
                        <a:t>needs improvement</a:t>
                      </a:r>
                      <a:endParaRPr lang="es-MX">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70C0"/>
                    </a:solidFill>
                  </a:tcPr>
                </a:tc>
                <a:extLst>
                  <a:ext uri="{0D108BD9-81ED-4DB2-BD59-A6C34878D82A}">
                    <a16:rowId xmlns:a16="http://schemas.microsoft.com/office/drawing/2014/main" val="3833234394"/>
                  </a:ext>
                </a:extLst>
              </a:tr>
              <a:tr h="704850">
                <a:tc>
                  <a:txBody>
                    <a:bodyPr/>
                    <a:lstStyle/>
                    <a:p>
                      <a:pPr algn="just"/>
                      <a:r>
                        <a:rPr lang="es-MX" sz="1200" dirty="0">
                          <a:solidFill>
                            <a:srgbClr val="000000"/>
                          </a:solidFill>
                          <a:effectLst/>
                          <a:latin typeface="Times New Roman" panose="02020603050405020304" pitchFamily="18" charset="0"/>
                        </a:rPr>
                        <a:t>PRODUCT</a:t>
                      </a:r>
                      <a:endParaRPr lang="es-MX" dirty="0">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E2F3"/>
                    </a:solidFill>
                  </a:tcPr>
                </a:tc>
                <a:tc>
                  <a:txBody>
                    <a:bodyPr/>
                    <a:lstStyle/>
                    <a:p>
                      <a:pPr algn="just"/>
                      <a:r>
                        <a:rPr lang="en-US" sz="1200">
                          <a:solidFill>
                            <a:srgbClr val="000000"/>
                          </a:solidFill>
                          <a:effectLst/>
                          <a:latin typeface="Arial" panose="020B0604020202020204" pitchFamily="34" charset="0"/>
                        </a:rPr>
                        <a:t>The product includes all the activities in the Nearpod completed and one video in Flipgrid</a:t>
                      </a:r>
                      <a:endParaRPr lang="en-US">
                        <a:solidFill>
                          <a:srgbClr val="000000"/>
                        </a:solidFill>
                        <a:effectLst/>
                        <a:latin typeface="Verdana" panose="020B0604030504040204" pitchFamily="34" charset="0"/>
                      </a:endParaRPr>
                    </a:p>
                    <a:p>
                      <a:pPr algn="just"/>
                      <a:r>
                        <a:rPr lang="en-US" sz="1200">
                          <a:solidFill>
                            <a:srgbClr val="000000"/>
                          </a:solidFill>
                          <a:effectLst/>
                          <a:latin typeface="Arial" panose="020B0604020202020204" pitchFamily="34" charset="0"/>
                        </a:rPr>
                        <a:t>5 pts</a:t>
                      </a:r>
                      <a:endParaRPr lang="en-US">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E2F3"/>
                    </a:solidFill>
                  </a:tcPr>
                </a:tc>
                <a:tc>
                  <a:txBody>
                    <a:bodyPr/>
                    <a:lstStyle/>
                    <a:p>
                      <a:pPr algn="just"/>
                      <a:r>
                        <a:rPr lang="en-US" sz="1200">
                          <a:solidFill>
                            <a:srgbClr val="000000"/>
                          </a:solidFill>
                          <a:effectLst/>
                          <a:latin typeface="Arial" panose="020B0604020202020204" pitchFamily="34" charset="0"/>
                        </a:rPr>
                        <a:t>The product includes partially completed activities and a video in flipgrid</a:t>
                      </a:r>
                      <a:endParaRPr lang="en-US">
                        <a:solidFill>
                          <a:srgbClr val="000000"/>
                        </a:solidFill>
                        <a:effectLst/>
                        <a:latin typeface="Verdana" panose="020B0604030504040204" pitchFamily="34" charset="0"/>
                      </a:endParaRPr>
                    </a:p>
                    <a:p>
                      <a:pPr algn="just"/>
                      <a:r>
                        <a:rPr lang="en-US" sz="1200">
                          <a:solidFill>
                            <a:srgbClr val="000000"/>
                          </a:solidFill>
                          <a:effectLst/>
                          <a:latin typeface="Times New Roman" panose="02020603050405020304" pitchFamily="18" charset="0"/>
                        </a:rPr>
                        <a:t> 4 pts</a:t>
                      </a:r>
                      <a:endParaRPr lang="en-US">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E2F3"/>
                    </a:solidFill>
                  </a:tcPr>
                </a:tc>
                <a:tc>
                  <a:txBody>
                    <a:bodyPr/>
                    <a:lstStyle/>
                    <a:p>
                      <a:pPr algn="just"/>
                      <a:r>
                        <a:rPr lang="en-US" sz="1200">
                          <a:solidFill>
                            <a:srgbClr val="000000"/>
                          </a:solidFill>
                          <a:effectLst/>
                          <a:latin typeface="Arial" panose="020B0604020202020204" pitchFamily="34" charset="0"/>
                        </a:rPr>
                        <a:t>The product does not contain a video or the activities in the Nearpod are missing</a:t>
                      </a:r>
                      <a:endParaRPr lang="en-US">
                        <a:solidFill>
                          <a:srgbClr val="000000"/>
                        </a:solidFill>
                        <a:effectLst/>
                        <a:latin typeface="Verdana" panose="020B0604030504040204" pitchFamily="34" charset="0"/>
                      </a:endParaRPr>
                    </a:p>
                    <a:p>
                      <a:pPr algn="just"/>
                      <a:r>
                        <a:rPr lang="en-US" sz="1200">
                          <a:solidFill>
                            <a:srgbClr val="000000"/>
                          </a:solidFill>
                          <a:effectLst/>
                          <a:latin typeface="Arial" panose="020B0604020202020204" pitchFamily="34" charset="0"/>
                        </a:rPr>
                        <a:t>2 pts</a:t>
                      </a:r>
                      <a:endParaRPr lang="en-US">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E2F3"/>
                    </a:solidFill>
                  </a:tcPr>
                </a:tc>
                <a:extLst>
                  <a:ext uri="{0D108BD9-81ED-4DB2-BD59-A6C34878D82A}">
                    <a16:rowId xmlns:a16="http://schemas.microsoft.com/office/drawing/2014/main" val="2275964619"/>
                  </a:ext>
                </a:extLst>
              </a:tr>
              <a:tr h="1409700">
                <a:tc>
                  <a:txBody>
                    <a:bodyPr/>
                    <a:lstStyle/>
                    <a:p>
                      <a:pPr algn="just"/>
                      <a:r>
                        <a:rPr lang="es-MX" sz="1200">
                          <a:solidFill>
                            <a:srgbClr val="000000"/>
                          </a:solidFill>
                          <a:effectLst/>
                          <a:latin typeface="Arial" panose="020B0604020202020204" pitchFamily="34" charset="0"/>
                        </a:rPr>
                        <a:t>Language &amp; delivery of speech</a:t>
                      </a:r>
                      <a:endParaRPr lang="es-MX">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E2F3"/>
                    </a:solidFill>
                  </a:tcPr>
                </a:tc>
                <a:tc>
                  <a:txBody>
                    <a:bodyPr/>
                    <a:lstStyle/>
                    <a:p>
                      <a:pPr algn="just"/>
                      <a:r>
                        <a:rPr lang="en-US" sz="1200">
                          <a:solidFill>
                            <a:srgbClr val="000000"/>
                          </a:solidFill>
                          <a:effectLst/>
                          <a:latin typeface="Arial" panose="020B0604020202020204" pitchFamily="34" charset="0"/>
                        </a:rPr>
                        <a:t>Language is used correctly and creatively, words varied and easy to follow. Good fluency  Includes grammar structures seen in the unit</a:t>
                      </a:r>
                      <a:endParaRPr lang="en-US">
                        <a:solidFill>
                          <a:srgbClr val="000000"/>
                        </a:solidFill>
                        <a:effectLst/>
                        <a:latin typeface="Verdana" panose="020B0604030504040204" pitchFamily="34" charset="0"/>
                      </a:endParaRPr>
                    </a:p>
                    <a:p>
                      <a:pPr algn="just"/>
                      <a:r>
                        <a:rPr lang="en-US" sz="1200">
                          <a:solidFill>
                            <a:srgbClr val="000000"/>
                          </a:solidFill>
                          <a:effectLst/>
                          <a:latin typeface="Arial" panose="020B0604020202020204" pitchFamily="34" charset="0"/>
                        </a:rPr>
                        <a:t>5 pts</a:t>
                      </a:r>
                      <a:endParaRPr lang="en-US">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E2F3"/>
                    </a:solidFill>
                  </a:tcPr>
                </a:tc>
                <a:tc>
                  <a:txBody>
                    <a:bodyPr/>
                    <a:lstStyle/>
                    <a:p>
                      <a:pPr algn="just"/>
                      <a:r>
                        <a:rPr lang="en-US" sz="1200">
                          <a:solidFill>
                            <a:srgbClr val="000000"/>
                          </a:solidFill>
                          <a:effectLst/>
                          <a:latin typeface="Arial" panose="020B0604020202020204" pitchFamily="34" charset="0"/>
                        </a:rPr>
                        <a:t>Most language is clear, easy to follow and understand. Most of the words are well pronounced. Voice is often clear and there is evidence of some grammar structures seen in the unit</a:t>
                      </a:r>
                      <a:endParaRPr lang="en-US">
                        <a:solidFill>
                          <a:srgbClr val="000000"/>
                        </a:solidFill>
                        <a:effectLst/>
                        <a:latin typeface="Verdana" panose="020B0604030504040204" pitchFamily="34" charset="0"/>
                      </a:endParaRPr>
                    </a:p>
                    <a:p>
                      <a:pPr algn="just"/>
                      <a:r>
                        <a:rPr lang="en-US" sz="1200">
                          <a:solidFill>
                            <a:srgbClr val="000000"/>
                          </a:solidFill>
                          <a:effectLst/>
                          <a:latin typeface="Times New Roman" panose="02020603050405020304" pitchFamily="18" charset="0"/>
                        </a:rPr>
                        <a:t>4 pts</a:t>
                      </a:r>
                      <a:endParaRPr lang="en-US">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E2F3"/>
                    </a:solidFill>
                  </a:tcPr>
                </a:tc>
                <a:tc>
                  <a:txBody>
                    <a:bodyPr/>
                    <a:lstStyle/>
                    <a:p>
                      <a:pPr algn="just"/>
                      <a:r>
                        <a:rPr lang="en-US" sz="1200" dirty="0">
                          <a:solidFill>
                            <a:srgbClr val="000000"/>
                          </a:solidFill>
                          <a:effectLst/>
                          <a:latin typeface="Arial" panose="020B0604020202020204" pitchFamily="34" charset="0"/>
                        </a:rPr>
                        <a:t>Language is unclear and hard to understand. Lots of grammar, vocabulary and pronunciation mistakes. Lack of fluency. Poor evidence of grammar structures seen in the unit.</a:t>
                      </a:r>
                      <a:endParaRPr lang="en-US" dirty="0">
                        <a:solidFill>
                          <a:srgbClr val="000000"/>
                        </a:solidFill>
                        <a:effectLst/>
                        <a:latin typeface="Verdana" panose="020B0604030504040204" pitchFamily="34" charset="0"/>
                      </a:endParaRPr>
                    </a:p>
                    <a:p>
                      <a:pPr algn="just"/>
                      <a:r>
                        <a:rPr lang="en-US" sz="1200" dirty="0">
                          <a:solidFill>
                            <a:srgbClr val="000000"/>
                          </a:solidFill>
                          <a:effectLst/>
                          <a:latin typeface="Times New Roman" panose="02020603050405020304" pitchFamily="18" charset="0"/>
                        </a:rPr>
                        <a:t>3 pts</a:t>
                      </a:r>
                      <a:endParaRPr lang="en-US" dirty="0">
                        <a:solidFill>
                          <a:srgbClr val="000000"/>
                        </a:solidFill>
                        <a:effectLst/>
                        <a:latin typeface="Verdana" panose="020B0604030504040204" pitchFamily="34" charset="0"/>
                      </a:endParaRPr>
                    </a:p>
                  </a:txBody>
                  <a:tcPr marL="95250" marR="95250" marT="95250" marB="9525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9E2F3"/>
                    </a:solidFill>
                  </a:tcPr>
                </a:tc>
                <a:extLst>
                  <a:ext uri="{0D108BD9-81ED-4DB2-BD59-A6C34878D82A}">
                    <a16:rowId xmlns:a16="http://schemas.microsoft.com/office/drawing/2014/main" val="3896684274"/>
                  </a:ext>
                </a:extLst>
              </a:tr>
            </a:tbl>
          </a:graphicData>
        </a:graphic>
      </p:graphicFrame>
      <p:sp>
        <p:nvSpPr>
          <p:cNvPr id="5"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Rectángulo 5"/>
          <p:cNvSpPr/>
          <p:nvPr/>
        </p:nvSpPr>
        <p:spPr>
          <a:xfrm>
            <a:off x="92365" y="1882270"/>
            <a:ext cx="12064621" cy="1200329"/>
          </a:xfrm>
          <a:prstGeom prst="rect">
            <a:avLst/>
          </a:prstGeom>
        </p:spPr>
        <p:txBody>
          <a:bodyPr wrap="square">
            <a:spAutoFit/>
          </a:bodyPr>
          <a:lstStyle/>
          <a:p>
            <a:pPr lvl="0" eaLnBrk="0" fontAlgn="base" hangingPunct="0">
              <a:spcBef>
                <a:spcPct val="0"/>
              </a:spcBef>
              <a:spcAft>
                <a:spcPct val="0"/>
              </a:spcAft>
            </a:pPr>
            <a:r>
              <a:rPr lang="es-MX" altLang="es-MX" dirty="0" err="1">
                <a:solidFill>
                  <a:srgbClr val="000000"/>
                </a:solidFill>
                <a:latin typeface="Verdana" panose="020B0604030504040204" pitchFamily="34" charset="0"/>
              </a:rPr>
              <a:t>Nearpod</a:t>
            </a:r>
            <a:r>
              <a:rPr lang="es-MX" altLang="es-MX" dirty="0">
                <a:solidFill>
                  <a:srgbClr val="000000"/>
                </a:solidFill>
                <a:latin typeface="Verdana" panose="020B0604030504040204" pitchFamily="34" charset="0"/>
              </a:rPr>
              <a:t> </a:t>
            </a:r>
            <a:r>
              <a:rPr lang="es-MX" altLang="es-MX" dirty="0" err="1">
                <a:solidFill>
                  <a:srgbClr val="000000"/>
                </a:solidFill>
                <a:latin typeface="Verdana" panose="020B0604030504040204" pitchFamily="34" charset="0"/>
              </a:rPr>
              <a:t>activities</a:t>
            </a:r>
            <a:r>
              <a:rPr lang="es-MX" altLang="es-MX" dirty="0">
                <a:solidFill>
                  <a:srgbClr val="000000"/>
                </a:solidFill>
                <a:latin typeface="Verdana" panose="020B0604030504040204" pitchFamily="34" charset="0"/>
              </a:rPr>
              <a:t> </a:t>
            </a:r>
            <a:r>
              <a:rPr lang="es-MX" altLang="es-MX" dirty="0" err="1">
                <a:solidFill>
                  <a:srgbClr val="000000"/>
                </a:solidFill>
                <a:latin typeface="Verdana" panose="020B0604030504040204" pitchFamily="34" charset="0"/>
              </a:rPr>
              <a:t>completed</a:t>
            </a:r>
            <a:r>
              <a:rPr lang="es-MX" altLang="es-MX" dirty="0">
                <a:solidFill>
                  <a:srgbClr val="000000"/>
                </a:solidFill>
                <a:latin typeface="Verdana" panose="020B0604030504040204" pitchFamily="34" charset="0"/>
              </a:rPr>
              <a:t>,  </a:t>
            </a:r>
            <a:r>
              <a:rPr lang="es-MX" altLang="es-MX" dirty="0" err="1">
                <a:solidFill>
                  <a:srgbClr val="000000"/>
                </a:solidFill>
                <a:latin typeface="Verdana" panose="020B0604030504040204" pitchFamily="34" charset="0"/>
              </a:rPr>
              <a:t>flipgrid</a:t>
            </a:r>
            <a:r>
              <a:rPr lang="es-MX" altLang="es-MX" dirty="0">
                <a:solidFill>
                  <a:srgbClr val="000000"/>
                </a:solidFill>
                <a:latin typeface="Verdana" panose="020B0604030504040204" pitchFamily="34" charset="0"/>
              </a:rPr>
              <a:t> video, and at </a:t>
            </a:r>
            <a:r>
              <a:rPr lang="es-MX" altLang="es-MX" dirty="0" err="1">
                <a:solidFill>
                  <a:srgbClr val="000000"/>
                </a:solidFill>
                <a:latin typeface="Verdana" panose="020B0604030504040204" pitchFamily="34" charset="0"/>
              </a:rPr>
              <a:t>least</a:t>
            </a:r>
            <a:r>
              <a:rPr lang="es-MX" altLang="es-MX" dirty="0">
                <a:solidFill>
                  <a:srgbClr val="000000"/>
                </a:solidFill>
                <a:latin typeface="Verdana" panose="020B0604030504040204" pitchFamily="34" charset="0"/>
              </a:rPr>
              <a:t> 1 response to a </a:t>
            </a:r>
            <a:r>
              <a:rPr lang="es-MX" altLang="es-MX" dirty="0" err="1">
                <a:solidFill>
                  <a:srgbClr val="000000"/>
                </a:solidFill>
                <a:latin typeface="Verdana" panose="020B0604030504040204" pitchFamily="34" charset="0"/>
              </a:rPr>
              <a:t>partner's</a:t>
            </a:r>
            <a:r>
              <a:rPr lang="es-MX" altLang="es-MX" dirty="0">
                <a:solidFill>
                  <a:srgbClr val="000000"/>
                </a:solidFill>
                <a:latin typeface="Verdana" panose="020B0604030504040204" pitchFamily="34" charset="0"/>
              </a:rPr>
              <a:t> </a:t>
            </a:r>
            <a:r>
              <a:rPr lang="es-MX" altLang="es-MX" dirty="0" err="1">
                <a:solidFill>
                  <a:srgbClr val="000000"/>
                </a:solidFill>
                <a:latin typeface="Verdana" panose="020B0604030504040204" pitchFamily="34" charset="0"/>
              </a:rPr>
              <a:t>posts</a:t>
            </a:r>
            <a:r>
              <a:rPr lang="es-MX" altLang="es-MX" dirty="0">
                <a:solidFill>
                  <a:srgbClr val="000000"/>
                </a:solidFill>
                <a:latin typeface="Verdana" panose="020B0604030504040204" pitchFamily="34" charset="0"/>
              </a:rPr>
              <a:t>= 20% of </a:t>
            </a:r>
            <a:r>
              <a:rPr lang="es-MX" altLang="es-MX" dirty="0" err="1">
                <a:solidFill>
                  <a:srgbClr val="000000"/>
                </a:solidFill>
                <a:latin typeface="Verdana" panose="020B0604030504040204" pitchFamily="34" charset="0"/>
              </a:rPr>
              <a:t>project</a:t>
            </a:r>
            <a:r>
              <a:rPr lang="es-MX" altLang="es-MX" dirty="0">
                <a:solidFill>
                  <a:srgbClr val="000000"/>
                </a:solidFill>
                <a:latin typeface="Verdana" panose="020B0604030504040204" pitchFamily="34" charset="0"/>
              </a:rPr>
              <a:t> </a:t>
            </a:r>
            <a:r>
              <a:rPr lang="es-MX" altLang="es-MX" dirty="0" err="1">
                <a:solidFill>
                  <a:srgbClr val="000000"/>
                </a:solidFill>
                <a:latin typeface="Verdana" panose="020B0604030504040204" pitchFamily="34" charset="0"/>
              </a:rPr>
              <a:t>evaluation</a:t>
            </a:r>
            <a:endParaRPr kumimoji="0" lang="es-MX" altLang="es-MX" sz="1600" b="0" i="0" u="none" strike="noStrike" cap="none" normalizeH="0" baseline="0" dirty="0" smtClean="0">
              <a:ln>
                <a:noFill/>
              </a:ln>
              <a:solidFill>
                <a:schemeClr val="tx1"/>
              </a:solidFill>
              <a:effectLst/>
            </a:endParaRPr>
          </a:p>
          <a:p>
            <a:pPr lvl="0" eaLnBrk="0" fontAlgn="base" hangingPunct="0">
              <a:spcBef>
                <a:spcPct val="0"/>
              </a:spcBef>
              <a:spcAft>
                <a:spcPct val="0"/>
              </a:spcAft>
            </a:pPr>
            <a:endParaRPr lang="es-MX" altLang="es-MX" dirty="0">
              <a:solidFill>
                <a:srgbClr val="000000"/>
              </a:solidFill>
              <a:latin typeface="Verdana" panose="020B0604030504040204" pitchFamily="34" charset="0"/>
            </a:endParaRPr>
          </a:p>
          <a:p>
            <a:pPr lvl="0" eaLnBrk="0" fontAlgn="base" hangingPunct="0">
              <a:spcBef>
                <a:spcPct val="0"/>
              </a:spcBef>
              <a:spcAft>
                <a:spcPct val="0"/>
              </a:spcAft>
            </a:pPr>
            <a:r>
              <a:rPr lang="es-MX" altLang="es-MX" dirty="0" err="1">
                <a:solidFill>
                  <a:srgbClr val="000000"/>
                </a:solidFill>
                <a:latin typeface="Verdana" panose="020B0604030504040204" pitchFamily="34" charset="0"/>
              </a:rPr>
              <a:t>Not</a:t>
            </a:r>
            <a:r>
              <a:rPr lang="es-MX" altLang="es-MX" dirty="0">
                <a:solidFill>
                  <a:srgbClr val="000000"/>
                </a:solidFill>
                <a:latin typeface="Verdana" panose="020B0604030504040204" pitchFamily="34" charset="0"/>
              </a:rPr>
              <a:t> done   =0% of </a:t>
            </a:r>
            <a:r>
              <a:rPr lang="es-MX" altLang="es-MX" dirty="0" err="1">
                <a:solidFill>
                  <a:srgbClr val="000000"/>
                </a:solidFill>
                <a:latin typeface="Verdana" panose="020B0604030504040204" pitchFamily="34" charset="0"/>
              </a:rPr>
              <a:t>your</a:t>
            </a:r>
            <a:r>
              <a:rPr lang="es-MX" altLang="es-MX" dirty="0">
                <a:solidFill>
                  <a:srgbClr val="000000"/>
                </a:solidFill>
                <a:latin typeface="Verdana" panose="020B0604030504040204" pitchFamily="34" charset="0"/>
              </a:rPr>
              <a:t> </a:t>
            </a:r>
            <a:r>
              <a:rPr lang="es-MX" altLang="es-MX" dirty="0" err="1">
                <a:solidFill>
                  <a:srgbClr val="000000"/>
                </a:solidFill>
                <a:latin typeface="Verdana" panose="020B0604030504040204" pitchFamily="34" charset="0"/>
              </a:rPr>
              <a:t>project</a:t>
            </a:r>
            <a:r>
              <a:rPr lang="es-MX" altLang="es-MX" dirty="0">
                <a:solidFill>
                  <a:srgbClr val="000000"/>
                </a:solidFill>
                <a:latin typeface="Verdana" panose="020B0604030504040204" pitchFamily="34" charset="0"/>
              </a:rPr>
              <a:t> </a:t>
            </a:r>
            <a:r>
              <a:rPr lang="es-MX" altLang="es-MX" dirty="0" err="1">
                <a:solidFill>
                  <a:srgbClr val="000000"/>
                </a:solidFill>
                <a:latin typeface="Verdana" panose="020B0604030504040204" pitchFamily="34" charset="0"/>
              </a:rPr>
              <a:t>evaluation</a:t>
            </a:r>
            <a:endParaRPr kumimoji="0" lang="es-MX" altLang="es-MX"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8803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latin typeface="Arial Black" panose="020B0A04020102020204" pitchFamily="34" charset="0"/>
              </a:rPr>
              <a:t>Unusual</a:t>
            </a:r>
            <a:r>
              <a:rPr lang="es-MX" dirty="0" smtClean="0">
                <a:latin typeface="Arial Black" panose="020B0A04020102020204" pitchFamily="34" charset="0"/>
              </a:rPr>
              <a:t> </a:t>
            </a:r>
            <a:r>
              <a:rPr lang="es-MX" dirty="0" err="1" smtClean="0">
                <a:latin typeface="Arial Black" panose="020B0A04020102020204" pitchFamily="34" charset="0"/>
              </a:rPr>
              <a:t>food</a:t>
            </a:r>
            <a:r>
              <a:rPr lang="es-MX" dirty="0" smtClean="0">
                <a:latin typeface="Arial Black" panose="020B0A04020102020204" pitchFamily="34" charset="0"/>
              </a:rPr>
              <a:t> </a:t>
            </a:r>
            <a:r>
              <a:rPr lang="es-MX" dirty="0" err="1" smtClean="0">
                <a:latin typeface="Arial Black" panose="020B0A04020102020204" pitchFamily="34" charset="0"/>
              </a:rPr>
              <a:t>experiences</a:t>
            </a:r>
            <a:r>
              <a:rPr lang="es-MX" dirty="0" smtClean="0">
                <a:latin typeface="Arial Black" panose="020B0A04020102020204" pitchFamily="34" charset="0"/>
              </a:rPr>
              <a:t>​</a:t>
            </a:r>
            <a:endParaRPr lang="es-MX" dirty="0">
              <a:latin typeface="Arial Black" panose="020B0A04020102020204" pitchFamily="34" charset="0"/>
            </a:endParaRPr>
          </a:p>
        </p:txBody>
      </p:sp>
      <p:pic>
        <p:nvPicPr>
          <p:cNvPr id="5" name="Imagen 4"/>
          <p:cNvPicPr>
            <a:picLocks noChangeAspect="1"/>
          </p:cNvPicPr>
          <p:nvPr/>
        </p:nvPicPr>
        <p:blipFill rotWithShape="1">
          <a:blip r:embed="rId3"/>
          <a:srcRect l="17938" t="14039" r="66642" b="21362"/>
          <a:stretch/>
        </p:blipFill>
        <p:spPr>
          <a:xfrm>
            <a:off x="4599295" y="1470501"/>
            <a:ext cx="2006222" cy="4725584"/>
          </a:xfrm>
          <a:prstGeom prst="rect">
            <a:avLst/>
          </a:prstGeom>
        </p:spPr>
      </p:pic>
    </p:spTree>
    <p:extLst>
      <p:ext uri="{BB962C8B-B14F-4D97-AF65-F5344CB8AC3E}">
        <p14:creationId xmlns:p14="http://schemas.microsoft.com/office/powerpoint/2010/main" val="305693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latin typeface="Arial Black" panose="020B0A04020102020204" pitchFamily="34" charset="0"/>
              </a:rPr>
              <a:t>Cuestionario </a:t>
            </a:r>
            <a:endParaRPr lang="es-MX" dirty="0">
              <a:latin typeface="Arial Black" panose="020B0A04020102020204" pitchFamily="34" charset="0"/>
            </a:endParaRPr>
          </a:p>
        </p:txBody>
      </p:sp>
      <p:pic>
        <p:nvPicPr>
          <p:cNvPr id="4" name="Imagen 3"/>
          <p:cNvPicPr>
            <a:picLocks noChangeAspect="1"/>
          </p:cNvPicPr>
          <p:nvPr/>
        </p:nvPicPr>
        <p:blipFill rotWithShape="1">
          <a:blip r:embed="rId3"/>
          <a:srcRect t="4620" b="9301"/>
          <a:stretch/>
        </p:blipFill>
        <p:spPr>
          <a:xfrm>
            <a:off x="1424485" y="1918473"/>
            <a:ext cx="9343030" cy="4521638"/>
          </a:xfrm>
          <a:prstGeom prst="rect">
            <a:avLst/>
          </a:prstGeom>
        </p:spPr>
      </p:pic>
    </p:spTree>
    <p:extLst>
      <p:ext uri="{BB962C8B-B14F-4D97-AF65-F5344CB8AC3E}">
        <p14:creationId xmlns:p14="http://schemas.microsoft.com/office/powerpoint/2010/main" val="1819603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latin typeface="Arial Black" panose="020B0A04020102020204" pitchFamily="34" charset="0"/>
              </a:rPr>
              <a:t>Cuestionario</a:t>
            </a:r>
            <a:r>
              <a:rPr lang="es-MX" dirty="0" smtClean="0"/>
              <a:t> </a:t>
            </a:r>
            <a:endParaRPr lang="es-MX" dirty="0"/>
          </a:p>
        </p:txBody>
      </p:sp>
      <p:pic>
        <p:nvPicPr>
          <p:cNvPr id="4" name="Imagen 3"/>
          <p:cNvPicPr>
            <a:picLocks noChangeAspect="1"/>
          </p:cNvPicPr>
          <p:nvPr/>
        </p:nvPicPr>
        <p:blipFill rotWithShape="1">
          <a:blip r:embed="rId3"/>
          <a:srcRect t="4014" b="6494"/>
          <a:stretch/>
        </p:blipFill>
        <p:spPr>
          <a:xfrm>
            <a:off x="1050806" y="1501254"/>
            <a:ext cx="10090387" cy="5076967"/>
          </a:xfrm>
          <a:prstGeom prst="rect">
            <a:avLst/>
          </a:prstGeom>
        </p:spPr>
      </p:pic>
    </p:spTree>
    <p:extLst>
      <p:ext uri="{BB962C8B-B14F-4D97-AF65-F5344CB8AC3E}">
        <p14:creationId xmlns:p14="http://schemas.microsoft.com/office/powerpoint/2010/main" val="390730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latin typeface="Arial Black" panose="020B0A04020102020204" pitchFamily="34" charset="0"/>
              </a:rPr>
              <a:t>Flipgrid</a:t>
            </a:r>
            <a:endParaRPr lang="es-MX" dirty="0">
              <a:latin typeface="Arial Black" panose="020B0A04020102020204" pitchFamily="34" charset="0"/>
            </a:endParaRPr>
          </a:p>
        </p:txBody>
      </p:sp>
      <p:pic>
        <p:nvPicPr>
          <p:cNvPr id="4" name="Marcador de contenido 3"/>
          <p:cNvPicPr>
            <a:picLocks noGrp="1" noChangeAspect="1"/>
          </p:cNvPicPr>
          <p:nvPr>
            <p:ph idx="1"/>
          </p:nvPr>
        </p:nvPicPr>
        <p:blipFill rotWithShape="1">
          <a:blip r:embed="rId3"/>
          <a:srcRect t="9796" b="8656"/>
          <a:stretch/>
        </p:blipFill>
        <p:spPr>
          <a:xfrm>
            <a:off x="1627193" y="2142699"/>
            <a:ext cx="8937614" cy="4097737"/>
          </a:xfrm>
          <a:prstGeom prst="rect">
            <a:avLst/>
          </a:prstGeom>
        </p:spPr>
      </p:pic>
    </p:spTree>
    <p:extLst>
      <p:ext uri="{BB962C8B-B14F-4D97-AF65-F5344CB8AC3E}">
        <p14:creationId xmlns:p14="http://schemas.microsoft.com/office/powerpoint/2010/main" val="39779114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188</Words>
  <Application>Microsoft Office PowerPoint</Application>
  <PresentationFormat>Panorámica</PresentationFormat>
  <Paragraphs>41</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Arial Black</vt:lpstr>
      <vt:lpstr>Calibri</vt:lpstr>
      <vt:lpstr>Calibri Light</vt:lpstr>
      <vt:lpstr>Times New Roman</vt:lpstr>
      <vt:lpstr>Verdana</vt:lpstr>
      <vt:lpstr>Tema de Office</vt:lpstr>
      <vt:lpstr>Presentación de PowerPoint</vt:lpstr>
      <vt:lpstr>Rubric</vt:lpstr>
      <vt:lpstr>Unusual food experiences​</vt:lpstr>
      <vt:lpstr>Cuestionario </vt:lpstr>
      <vt:lpstr>Cuestionario </vt:lpstr>
      <vt:lpstr>Flipgrid</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dc:creator>
  <cp:lastModifiedBy>Maria Jose</cp:lastModifiedBy>
  <cp:revision>3</cp:revision>
  <dcterms:created xsi:type="dcterms:W3CDTF">2021-06-16T22:45:57Z</dcterms:created>
  <dcterms:modified xsi:type="dcterms:W3CDTF">2021-06-16T22:57:16Z</dcterms:modified>
</cp:coreProperties>
</file>