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327F9F-01D4-4544-B831-FA999CA777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212529A6-0F32-41FC-8322-83D4604612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0A121019-FB11-4609-927E-A870E16B0659}"/>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4E3F9936-7574-4DBE-84F9-C1861355AF0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EB2791C-C803-4C48-A91B-F8CD57E4E804}"/>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2623694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565AE7-EEF6-44E7-B500-38F6AB38BC3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EC16203-C183-4A9D-A9B6-44F5781C364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B74760B-604A-4AB2-9E0A-6D83EB5E36D7}"/>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F686D24B-26B1-484E-9114-F41109027D5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ECA0D13-5CC0-4D68-998B-B1E501D143D3}"/>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136270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7F5076F-FB64-489C-911F-09DAF3F587D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59264160-1C1C-461F-A93A-271110B7436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9544C14-2855-4A8D-ABE8-EE81C39D21F3}"/>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7C271DE7-F4D0-46B3-BD29-68DFD3932F3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3E67A63-5647-4AD6-8C4F-45569256F95B}"/>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2495033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1BCCFD-DB26-407D-BA3B-0A02D230AD2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26F32DB-03B9-4394-BF14-DAFC37C213C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384C0AD-D8F4-48ED-9A8C-4FA90A5E6CBE}"/>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B556A2B3-3AE5-41E5-8B30-485A4403F4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DC363-3FD5-43BC-85D6-38849404567C}"/>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1254598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291DCE-68E4-4405-B08D-1A4CBB4BEE6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9A35039-2175-48FF-958B-947F794CDF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08EF42D-3255-41F8-A77A-700778B11372}"/>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4EEF4EA7-C582-4CA8-A996-D836BCA612B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1ACB7C-4B40-451A-9905-F06D4FD308F3}"/>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310521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60D9BD-D972-468A-8EE6-AC418E69900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335DFD2-A587-431F-BDF7-2B5E1CB8F2C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F9911EA-CEA6-4496-8721-7B7E0FB6933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47FDA99-D8F1-4A52-9734-279DA66C69E6}"/>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6" name="Marcador de pie de página 5">
            <a:extLst>
              <a:ext uri="{FF2B5EF4-FFF2-40B4-BE49-F238E27FC236}">
                <a16:creationId xmlns:a16="http://schemas.microsoft.com/office/drawing/2014/main" id="{CCBBF3E7-108B-480B-A03D-EF4E8086DAA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6AABDBE-1C55-4143-BE88-28D571167B28}"/>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2592209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0B08BB-9464-42F0-B0BB-3783C845038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5C30940-CA05-4F52-BEC0-CC5589B503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1E87D15-C7EC-4852-BECF-7F2C1199A27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B735FA09-3102-41A5-94C9-4232CC4132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E1CAF96-ED9F-4D3A-B20C-B47751B0DE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5DD0D1D-65CC-4625-B610-0568F05D665A}"/>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8" name="Marcador de pie de página 7">
            <a:extLst>
              <a:ext uri="{FF2B5EF4-FFF2-40B4-BE49-F238E27FC236}">
                <a16:creationId xmlns:a16="http://schemas.microsoft.com/office/drawing/2014/main" id="{9D08786C-9889-41B7-85C0-72BC73E1933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3174CC8-6BC1-4234-A523-E214F3F1AE85}"/>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403601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D096D-A9BE-451C-BFEB-0705E60BF59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F1866A2D-735F-4E29-9DA9-5A2478D147F7}"/>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4" name="Marcador de pie de página 3">
            <a:extLst>
              <a:ext uri="{FF2B5EF4-FFF2-40B4-BE49-F238E27FC236}">
                <a16:creationId xmlns:a16="http://schemas.microsoft.com/office/drawing/2014/main" id="{282EDAEE-2942-4032-935A-F34FAB635C60}"/>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2447640-385D-46F6-AC88-FBF678319B2D}"/>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1305228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A63E82E-BD29-4890-BB0D-C920833C7DB3}"/>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3" name="Marcador de pie de página 2">
            <a:extLst>
              <a:ext uri="{FF2B5EF4-FFF2-40B4-BE49-F238E27FC236}">
                <a16:creationId xmlns:a16="http://schemas.microsoft.com/office/drawing/2014/main" id="{2EA6280F-6C08-4BE2-9BC3-A4981B0A553A}"/>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61E4961-55D2-4B48-BAAF-FFFBD8661A94}"/>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2914559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E4A0A4-05B1-4252-BF5D-DB49A293D3E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7EB11D-DC8F-4A9B-8819-EE7845D4E0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9B59392-9BA3-4039-8DE2-BE4F84AB2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7B2631-6BE1-427C-9043-EB92328A686C}"/>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6" name="Marcador de pie de página 5">
            <a:extLst>
              <a:ext uri="{FF2B5EF4-FFF2-40B4-BE49-F238E27FC236}">
                <a16:creationId xmlns:a16="http://schemas.microsoft.com/office/drawing/2014/main" id="{902EFDC5-2FB1-45E1-90B0-E52B93ED5A4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2BD2EA0-90EB-4A84-946E-BACD91C90219}"/>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1543122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B19C02-403C-4384-AA07-797C23DDDD2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C4DB6023-13A6-4E18-B573-63A76FE572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0098FF6-D8A0-486B-BDA0-6AA27D9A97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B918EA-8C1E-4563-A1CE-53B0571C0BF4}"/>
              </a:ext>
            </a:extLst>
          </p:cNvPr>
          <p:cNvSpPr>
            <a:spLocks noGrp="1"/>
          </p:cNvSpPr>
          <p:nvPr>
            <p:ph type="dt" sz="half" idx="10"/>
          </p:nvPr>
        </p:nvSpPr>
        <p:spPr/>
        <p:txBody>
          <a:bodyPr/>
          <a:lstStyle/>
          <a:p>
            <a:fld id="{CE92551F-9D4A-4027-B596-92CAE7F44293}" type="datetimeFigureOut">
              <a:rPr lang="es-MX" smtClean="0"/>
              <a:t>11/06/2021</a:t>
            </a:fld>
            <a:endParaRPr lang="es-MX"/>
          </a:p>
        </p:txBody>
      </p:sp>
      <p:sp>
        <p:nvSpPr>
          <p:cNvPr id="6" name="Marcador de pie de página 5">
            <a:extLst>
              <a:ext uri="{FF2B5EF4-FFF2-40B4-BE49-F238E27FC236}">
                <a16:creationId xmlns:a16="http://schemas.microsoft.com/office/drawing/2014/main" id="{30CE83C3-F6AB-44A6-8BF6-E0E4EECEF83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6EFAAD5-11BC-4DA9-9519-276443CB421E}"/>
              </a:ext>
            </a:extLst>
          </p:cNvPr>
          <p:cNvSpPr>
            <a:spLocks noGrp="1"/>
          </p:cNvSpPr>
          <p:nvPr>
            <p:ph type="sldNum" sz="quarter" idx="12"/>
          </p:nvPr>
        </p:nvSpPr>
        <p:spPr/>
        <p:txBody>
          <a:bodyPr/>
          <a:lstStyle/>
          <a:p>
            <a:fld id="{7E223AD4-60D8-4811-A58A-45A7FB188F3D}" type="slidenum">
              <a:rPr lang="es-MX" smtClean="0"/>
              <a:t>‹Nº›</a:t>
            </a:fld>
            <a:endParaRPr lang="es-MX"/>
          </a:p>
        </p:txBody>
      </p:sp>
    </p:spTree>
    <p:extLst>
      <p:ext uri="{BB962C8B-B14F-4D97-AF65-F5344CB8AC3E}">
        <p14:creationId xmlns:p14="http://schemas.microsoft.com/office/powerpoint/2010/main" val="255468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127A448-B2E2-4B44-BBD1-6CD18E37F8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FC037AC-F9F8-40BD-B74D-2634135776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BFB5B98-0DFC-4E8C-9F35-E17F4452B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2551F-9D4A-4027-B596-92CAE7F44293}" type="datetimeFigureOut">
              <a:rPr lang="es-MX" smtClean="0"/>
              <a:t>11/06/2021</a:t>
            </a:fld>
            <a:endParaRPr lang="es-MX"/>
          </a:p>
        </p:txBody>
      </p:sp>
      <p:sp>
        <p:nvSpPr>
          <p:cNvPr id="5" name="Marcador de pie de página 4">
            <a:extLst>
              <a:ext uri="{FF2B5EF4-FFF2-40B4-BE49-F238E27FC236}">
                <a16:creationId xmlns:a16="http://schemas.microsoft.com/office/drawing/2014/main" id="{0AF52590-23DB-43EC-96E7-80EEADEA9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A02B22B-3D4D-45F6-B49A-86A2100EBE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223AD4-60D8-4811-A58A-45A7FB188F3D}" type="slidenum">
              <a:rPr lang="es-MX" smtClean="0"/>
              <a:t>‹Nº›</a:t>
            </a:fld>
            <a:endParaRPr lang="es-MX"/>
          </a:p>
        </p:txBody>
      </p:sp>
    </p:spTree>
    <p:extLst>
      <p:ext uri="{BB962C8B-B14F-4D97-AF65-F5344CB8AC3E}">
        <p14:creationId xmlns:p14="http://schemas.microsoft.com/office/powerpoint/2010/main" val="364565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932851-DDE0-4412-B94B-071418BE8176}"/>
              </a:ext>
            </a:extLst>
          </p:cNvPr>
          <p:cNvSpPr txBox="1"/>
          <p:nvPr/>
        </p:nvSpPr>
        <p:spPr>
          <a:xfrm>
            <a:off x="674557" y="794479"/>
            <a:ext cx="10523095" cy="5601533"/>
          </a:xfrm>
          <a:prstGeom prst="rect">
            <a:avLst/>
          </a:prstGeom>
          <a:noFill/>
        </p:spPr>
        <p:txBody>
          <a:bodyPr wrap="square" rtlCol="0">
            <a:spAutoFit/>
          </a:bodyPr>
          <a:lstStyle/>
          <a:p>
            <a:pPr algn="ctr"/>
            <a:r>
              <a:rPr lang="es-MX" sz="2000" b="1" dirty="0">
                <a:latin typeface="Arial" panose="020B0604020202020204" pitchFamily="34" charset="0"/>
                <a:cs typeface="Arial" panose="020B0604020202020204" pitchFamily="34" charset="0"/>
              </a:rPr>
              <a:t>Escuela Normal de Educación Preescolar</a:t>
            </a:r>
          </a:p>
          <a:p>
            <a:pPr algn="ctr"/>
            <a:r>
              <a:rPr lang="es-MX" sz="2000" b="1" dirty="0">
                <a:latin typeface="Arial" panose="020B0604020202020204" pitchFamily="34" charset="0"/>
                <a:cs typeface="Arial" panose="020B0604020202020204" pitchFamily="34" charset="0"/>
              </a:rPr>
              <a:t>Ciclo escolar 2020-2021</a:t>
            </a:r>
          </a:p>
          <a:p>
            <a:pPr algn="ctr"/>
            <a:endParaRPr lang="es-MX" sz="2000" b="1" dirty="0">
              <a:latin typeface="Arial" panose="020B0604020202020204" pitchFamily="34" charset="0"/>
              <a:cs typeface="Arial" panose="020B0604020202020204" pitchFamily="34" charset="0"/>
            </a:endParaRPr>
          </a:p>
          <a:p>
            <a:pPr algn="ctr"/>
            <a:endParaRPr lang="es-MX" sz="2000" b="1" dirty="0">
              <a:latin typeface="Arial" panose="020B0604020202020204" pitchFamily="34" charset="0"/>
              <a:cs typeface="Arial" panose="020B0604020202020204" pitchFamily="34" charset="0"/>
            </a:endParaRPr>
          </a:p>
          <a:p>
            <a:pPr algn="ctr"/>
            <a:endParaRPr lang="es-MX" sz="2000" b="1" dirty="0">
              <a:latin typeface="Arial" panose="020B0604020202020204" pitchFamily="34" charset="0"/>
              <a:cs typeface="Arial" panose="020B0604020202020204" pitchFamily="34" charset="0"/>
            </a:endParaRPr>
          </a:p>
          <a:p>
            <a:pPr algn="ctr"/>
            <a:endParaRPr lang="es-MX" sz="2000" b="1" dirty="0">
              <a:latin typeface="Arial" panose="020B0604020202020204" pitchFamily="34" charset="0"/>
              <a:cs typeface="Arial" panose="020B0604020202020204" pitchFamily="34" charset="0"/>
            </a:endParaRPr>
          </a:p>
          <a:p>
            <a:pPr algn="ctr"/>
            <a:endParaRPr lang="es-MX" sz="2000" b="1"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Sexto semestre</a:t>
            </a:r>
          </a:p>
          <a:p>
            <a:pPr algn="ctr"/>
            <a:r>
              <a:rPr lang="es-MX" sz="2000" b="1" dirty="0">
                <a:latin typeface="Arial" panose="020B0604020202020204" pitchFamily="34" charset="0"/>
                <a:cs typeface="Arial" panose="020B0604020202020204" pitchFamily="34" charset="0"/>
              </a:rPr>
              <a:t>3 B</a:t>
            </a:r>
          </a:p>
          <a:p>
            <a:pPr algn="ctr"/>
            <a:r>
              <a:rPr lang="es-MX" sz="2000" b="1" dirty="0" err="1">
                <a:latin typeface="Arial" panose="020B0604020202020204" pitchFamily="34" charset="0"/>
                <a:cs typeface="Arial" panose="020B0604020202020204" pitchFamily="34" charset="0"/>
              </a:rPr>
              <a:t>Course</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English</a:t>
            </a:r>
          </a:p>
          <a:p>
            <a:pPr algn="ctr"/>
            <a:r>
              <a:rPr lang="es-MX" sz="2000" b="1" dirty="0">
                <a:latin typeface="Arial" panose="020B0604020202020204" pitchFamily="34" charset="0"/>
                <a:cs typeface="Arial" panose="020B0604020202020204" pitchFamily="34" charset="0"/>
              </a:rPr>
              <a:t>Final Proyect</a:t>
            </a:r>
          </a:p>
          <a:p>
            <a:pPr algn="ctr"/>
            <a:r>
              <a:rPr lang="es-MX" sz="2000" b="1" dirty="0" err="1">
                <a:latin typeface="Arial" panose="020B0604020202020204" pitchFamily="34" charset="0"/>
                <a:cs typeface="Arial" panose="020B0604020202020204" pitchFamily="34" charset="0"/>
              </a:rPr>
              <a:t>Teacher</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Brenda </a:t>
            </a:r>
            <a:r>
              <a:rPr lang="es-MX" sz="2000" dirty="0" err="1">
                <a:latin typeface="Arial" panose="020B0604020202020204" pitchFamily="34" charset="0"/>
                <a:cs typeface="Arial" panose="020B0604020202020204" pitchFamily="34" charset="0"/>
              </a:rPr>
              <a:t>Boyain</a:t>
            </a:r>
            <a:r>
              <a:rPr lang="es-MX" sz="2000" dirty="0">
                <a:latin typeface="Arial" panose="020B0604020202020204" pitchFamily="34" charset="0"/>
                <a:cs typeface="Arial" panose="020B0604020202020204" pitchFamily="34" charset="0"/>
              </a:rPr>
              <a:t> y </a:t>
            </a:r>
            <a:r>
              <a:rPr lang="es-MX" sz="2000" dirty="0" err="1">
                <a:latin typeface="Arial" panose="020B0604020202020204" pitchFamily="34" charset="0"/>
                <a:cs typeface="Arial" panose="020B0604020202020204" pitchFamily="34" charset="0"/>
              </a:rPr>
              <a:t>Goitya</a:t>
            </a:r>
            <a:r>
              <a:rPr lang="es-MX" sz="2000" dirty="0">
                <a:latin typeface="Arial" panose="020B0604020202020204" pitchFamily="34" charset="0"/>
                <a:cs typeface="Arial" panose="020B0604020202020204" pitchFamily="34" charset="0"/>
              </a:rPr>
              <a:t> de la Peña</a:t>
            </a:r>
          </a:p>
          <a:p>
            <a:pPr algn="ctr"/>
            <a:r>
              <a:rPr lang="es-MX" sz="2000" b="1" dirty="0" err="1">
                <a:latin typeface="Arial" panose="020B0604020202020204" pitchFamily="34" charset="0"/>
                <a:cs typeface="Arial" panose="020B0604020202020204" pitchFamily="34" charset="0"/>
              </a:rPr>
              <a:t>Name</a:t>
            </a:r>
            <a:r>
              <a:rPr lang="es-MX" sz="2000" b="1" dirty="0">
                <a:latin typeface="Arial" panose="020B0604020202020204" pitchFamily="34" charset="0"/>
                <a:cs typeface="Arial" panose="020B0604020202020204" pitchFamily="34" charset="0"/>
              </a:rPr>
              <a:t>: </a:t>
            </a:r>
            <a:r>
              <a:rPr lang="es-MX" sz="2000" dirty="0">
                <a:latin typeface="Arial" panose="020B0604020202020204" pitchFamily="34" charset="0"/>
                <a:cs typeface="Arial" panose="020B0604020202020204" pitchFamily="34" charset="0"/>
              </a:rPr>
              <a:t>Daniela Jaquelin Ramírez Orejón</a:t>
            </a: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r>
              <a:rPr lang="es-MX" sz="2000" dirty="0">
                <a:latin typeface="Arial" panose="020B0604020202020204" pitchFamily="34" charset="0"/>
                <a:cs typeface="Arial" panose="020B0604020202020204" pitchFamily="34" charset="0"/>
              </a:rPr>
              <a:t>   Saltillo,  Coahuila.                                                                                  June 11, 2021</a:t>
            </a:r>
          </a:p>
          <a:p>
            <a:endParaRPr lang="es-MX" dirty="0"/>
          </a:p>
        </p:txBody>
      </p:sp>
      <p:pic>
        <p:nvPicPr>
          <p:cNvPr id="5" name="Imagen 4">
            <a:extLst>
              <a:ext uri="{FF2B5EF4-FFF2-40B4-BE49-F238E27FC236}">
                <a16:creationId xmlns:a16="http://schemas.microsoft.com/office/drawing/2014/main" id="{E0A39754-1D65-49A0-9DC1-450362FF38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466" y="1579649"/>
            <a:ext cx="1857375" cy="1381125"/>
          </a:xfrm>
          <a:prstGeom prst="rect">
            <a:avLst/>
          </a:prstGeom>
        </p:spPr>
      </p:pic>
    </p:spTree>
    <p:extLst>
      <p:ext uri="{BB962C8B-B14F-4D97-AF65-F5344CB8AC3E}">
        <p14:creationId xmlns:p14="http://schemas.microsoft.com/office/powerpoint/2010/main" val="2875339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DC7BBE4-C9ED-4EC3-B2D3-37585528EFB4}"/>
              </a:ext>
            </a:extLst>
          </p:cNvPr>
          <p:cNvPicPr>
            <a:picLocks noChangeAspect="1"/>
          </p:cNvPicPr>
          <p:nvPr/>
        </p:nvPicPr>
        <p:blipFill>
          <a:blip r:embed="rId2"/>
          <a:stretch>
            <a:fillRect/>
          </a:stretch>
        </p:blipFill>
        <p:spPr>
          <a:xfrm>
            <a:off x="392242" y="215883"/>
            <a:ext cx="11407515" cy="6426233"/>
          </a:xfrm>
          <a:prstGeom prst="rect">
            <a:avLst/>
          </a:prstGeom>
        </p:spPr>
      </p:pic>
    </p:spTree>
    <p:extLst>
      <p:ext uri="{BB962C8B-B14F-4D97-AF65-F5344CB8AC3E}">
        <p14:creationId xmlns:p14="http://schemas.microsoft.com/office/powerpoint/2010/main" val="3223450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7EAAC38-C9CB-459E-956B-8B59AA8BB3E8}"/>
              </a:ext>
            </a:extLst>
          </p:cNvPr>
          <p:cNvGraphicFramePr>
            <a:graphicFrameLocks noGrp="1"/>
          </p:cNvGraphicFramePr>
          <p:nvPr>
            <p:extLst>
              <p:ext uri="{D42A27DB-BD31-4B8C-83A1-F6EECF244321}">
                <p14:modId xmlns:p14="http://schemas.microsoft.com/office/powerpoint/2010/main" val="3625311479"/>
              </p:ext>
            </p:extLst>
          </p:nvPr>
        </p:nvGraphicFramePr>
        <p:xfrm>
          <a:off x="463445" y="1538062"/>
          <a:ext cx="10764188" cy="3781875"/>
        </p:xfrm>
        <a:graphic>
          <a:graphicData uri="http://schemas.openxmlformats.org/drawingml/2006/table">
            <a:tbl>
              <a:tblPr/>
              <a:tblGrid>
                <a:gridCol w="2691047">
                  <a:extLst>
                    <a:ext uri="{9D8B030D-6E8A-4147-A177-3AD203B41FA5}">
                      <a16:colId xmlns:a16="http://schemas.microsoft.com/office/drawing/2014/main" val="3484838925"/>
                    </a:ext>
                  </a:extLst>
                </a:gridCol>
                <a:gridCol w="2691047">
                  <a:extLst>
                    <a:ext uri="{9D8B030D-6E8A-4147-A177-3AD203B41FA5}">
                      <a16:colId xmlns:a16="http://schemas.microsoft.com/office/drawing/2014/main" val="2798599844"/>
                    </a:ext>
                  </a:extLst>
                </a:gridCol>
                <a:gridCol w="2691047">
                  <a:extLst>
                    <a:ext uri="{9D8B030D-6E8A-4147-A177-3AD203B41FA5}">
                      <a16:colId xmlns:a16="http://schemas.microsoft.com/office/drawing/2014/main" val="2747335180"/>
                    </a:ext>
                  </a:extLst>
                </a:gridCol>
                <a:gridCol w="2691047">
                  <a:extLst>
                    <a:ext uri="{9D8B030D-6E8A-4147-A177-3AD203B41FA5}">
                      <a16:colId xmlns:a16="http://schemas.microsoft.com/office/drawing/2014/main" val="3546679099"/>
                    </a:ext>
                  </a:extLst>
                </a:gridCol>
              </a:tblGrid>
              <a:tr h="713377">
                <a:tc>
                  <a:txBody>
                    <a:bodyPr/>
                    <a:lstStyle/>
                    <a:p>
                      <a:pPr algn="just"/>
                      <a:r>
                        <a:rPr lang="es-MX" sz="1200">
                          <a:solidFill>
                            <a:srgbClr val="000000"/>
                          </a:solidFill>
                          <a:effectLst/>
                          <a:latin typeface="Times New Roman" panose="02020603050405020304" pitchFamily="18" charset="0"/>
                        </a:rPr>
                        <a:t> </a:t>
                      </a:r>
                      <a:endParaRPr lang="es-MX">
                        <a:solidFill>
                          <a:srgbClr val="000000"/>
                        </a:solidFill>
                        <a:effectLst/>
                        <a:latin typeface="Verdana" panose="020B0604030504040204" pitchFamily="34" charset="0"/>
                      </a:endParaRPr>
                    </a:p>
                    <a:p>
                      <a:pPr algn="ctr"/>
                      <a:r>
                        <a:rPr lang="es-MX" sz="1200" b="1">
                          <a:solidFill>
                            <a:srgbClr val="000000"/>
                          </a:solidFill>
                          <a:effectLst/>
                          <a:latin typeface="Arial" panose="020B0604020202020204" pitchFamily="34" charset="0"/>
                        </a:rPr>
                        <a:t>criteria</a:t>
                      </a:r>
                      <a:endParaRPr lang="es-MX">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MX" sz="1200" b="1" dirty="0" err="1">
                          <a:solidFill>
                            <a:srgbClr val="000000"/>
                          </a:solidFill>
                          <a:effectLst/>
                          <a:latin typeface="Arial" panose="020B0604020202020204" pitchFamily="34" charset="0"/>
                        </a:rPr>
                        <a:t>excellent</a:t>
                      </a:r>
                      <a:endParaRPr lang="es-MX" dirty="0">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MX" sz="1200" b="1">
                          <a:solidFill>
                            <a:srgbClr val="000000"/>
                          </a:solidFill>
                          <a:effectLst/>
                          <a:latin typeface="Arial" panose="020B0604020202020204" pitchFamily="34" charset="0"/>
                        </a:rPr>
                        <a:t>Good</a:t>
                      </a:r>
                      <a:endParaRPr lang="es-MX">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tc>
                  <a:txBody>
                    <a:bodyPr/>
                    <a:lstStyle/>
                    <a:p>
                      <a:pPr algn="ctr"/>
                      <a:r>
                        <a:rPr lang="es-MX" sz="1200" b="1">
                          <a:solidFill>
                            <a:srgbClr val="000000"/>
                          </a:solidFill>
                          <a:effectLst/>
                          <a:latin typeface="Arial" panose="020B0604020202020204" pitchFamily="34" charset="0"/>
                        </a:rPr>
                        <a:t>needs improvement</a:t>
                      </a:r>
                      <a:endParaRPr lang="es-MX">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0070C0"/>
                    </a:solidFill>
                  </a:tcPr>
                </a:tc>
                <a:extLst>
                  <a:ext uri="{0D108BD9-81ED-4DB2-BD59-A6C34878D82A}">
                    <a16:rowId xmlns:a16="http://schemas.microsoft.com/office/drawing/2014/main" val="4250145524"/>
                  </a:ext>
                </a:extLst>
              </a:tr>
              <a:tr h="1182447">
                <a:tc>
                  <a:txBody>
                    <a:bodyPr/>
                    <a:lstStyle/>
                    <a:p>
                      <a:pPr algn="just"/>
                      <a:r>
                        <a:rPr lang="es-MX" sz="1200">
                          <a:solidFill>
                            <a:srgbClr val="000000"/>
                          </a:solidFill>
                          <a:effectLst/>
                          <a:latin typeface="Times New Roman" panose="02020603050405020304" pitchFamily="18" charset="0"/>
                        </a:rPr>
                        <a:t>PRODUCT</a:t>
                      </a:r>
                      <a:endParaRPr lang="es-MX">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The product includes all the activities in the Nearpod completed and one video in Flipgrid</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5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dirty="0">
                          <a:solidFill>
                            <a:srgbClr val="000000"/>
                          </a:solidFill>
                          <a:effectLst/>
                          <a:latin typeface="Arial" panose="020B0604020202020204" pitchFamily="34" charset="0"/>
                        </a:rPr>
                        <a:t>The product includes partially completed activities and a video in </a:t>
                      </a:r>
                      <a:r>
                        <a:rPr lang="en-US" sz="1200" dirty="0" err="1">
                          <a:solidFill>
                            <a:srgbClr val="000000"/>
                          </a:solidFill>
                          <a:effectLst/>
                          <a:latin typeface="Arial" panose="020B0604020202020204" pitchFamily="34" charset="0"/>
                        </a:rPr>
                        <a:t>flipgrid</a:t>
                      </a:r>
                      <a:endParaRPr lang="en-US" dirty="0">
                        <a:solidFill>
                          <a:srgbClr val="000000"/>
                        </a:solidFill>
                        <a:effectLst/>
                        <a:latin typeface="Verdana" panose="020B0604030504040204" pitchFamily="34" charset="0"/>
                      </a:endParaRPr>
                    </a:p>
                    <a:p>
                      <a:pPr algn="just"/>
                      <a:r>
                        <a:rPr lang="en-US" sz="1200" dirty="0">
                          <a:solidFill>
                            <a:srgbClr val="000000"/>
                          </a:solidFill>
                          <a:effectLst/>
                          <a:latin typeface="Times New Roman" panose="02020603050405020304" pitchFamily="18" charset="0"/>
                        </a:rPr>
                        <a:t> 4 pts</a:t>
                      </a:r>
                      <a:endParaRPr lang="en-US" dirty="0">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The product does not contain a video or the activities in the Nearpod are missing</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2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4192132026"/>
                  </a:ext>
                </a:extLst>
              </a:tr>
              <a:tr h="1886051">
                <a:tc>
                  <a:txBody>
                    <a:bodyPr/>
                    <a:lstStyle/>
                    <a:p>
                      <a:pPr algn="just"/>
                      <a:r>
                        <a:rPr lang="es-MX" sz="1200" dirty="0" err="1">
                          <a:solidFill>
                            <a:srgbClr val="000000"/>
                          </a:solidFill>
                          <a:effectLst/>
                          <a:latin typeface="Arial" panose="020B0604020202020204" pitchFamily="34" charset="0"/>
                        </a:rPr>
                        <a:t>Language</a:t>
                      </a:r>
                      <a:r>
                        <a:rPr lang="es-MX" sz="1200" dirty="0">
                          <a:solidFill>
                            <a:srgbClr val="000000"/>
                          </a:solidFill>
                          <a:effectLst/>
                          <a:latin typeface="Arial" panose="020B0604020202020204" pitchFamily="34" charset="0"/>
                        </a:rPr>
                        <a:t> &amp; </a:t>
                      </a:r>
                      <a:r>
                        <a:rPr lang="es-MX" sz="1200" dirty="0" err="1">
                          <a:solidFill>
                            <a:srgbClr val="000000"/>
                          </a:solidFill>
                          <a:effectLst/>
                          <a:latin typeface="Arial" panose="020B0604020202020204" pitchFamily="34" charset="0"/>
                        </a:rPr>
                        <a:t>delivery</a:t>
                      </a:r>
                      <a:r>
                        <a:rPr lang="es-MX" sz="1200" dirty="0">
                          <a:solidFill>
                            <a:srgbClr val="000000"/>
                          </a:solidFill>
                          <a:effectLst/>
                          <a:latin typeface="Arial" panose="020B0604020202020204" pitchFamily="34" charset="0"/>
                        </a:rPr>
                        <a:t> </a:t>
                      </a:r>
                      <a:r>
                        <a:rPr lang="es-MX" sz="1200" dirty="0" err="1">
                          <a:solidFill>
                            <a:srgbClr val="000000"/>
                          </a:solidFill>
                          <a:effectLst/>
                          <a:latin typeface="Arial" panose="020B0604020202020204" pitchFamily="34" charset="0"/>
                        </a:rPr>
                        <a:t>of</a:t>
                      </a:r>
                      <a:r>
                        <a:rPr lang="es-MX" sz="1200" dirty="0">
                          <a:solidFill>
                            <a:srgbClr val="000000"/>
                          </a:solidFill>
                          <a:effectLst/>
                          <a:latin typeface="Arial" panose="020B0604020202020204" pitchFamily="34" charset="0"/>
                        </a:rPr>
                        <a:t> </a:t>
                      </a:r>
                      <a:r>
                        <a:rPr lang="es-MX" sz="1200" dirty="0" err="1">
                          <a:solidFill>
                            <a:srgbClr val="000000"/>
                          </a:solidFill>
                          <a:effectLst/>
                          <a:latin typeface="Arial" panose="020B0604020202020204" pitchFamily="34" charset="0"/>
                        </a:rPr>
                        <a:t>speech</a:t>
                      </a:r>
                      <a:endParaRPr lang="es-MX" dirty="0">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Language is used correctly and creatively, words varied and easy to follow. Good fluency  Includes grammar structures seen in the unit</a:t>
                      </a:r>
                      <a:endParaRPr lang="en-US">
                        <a:solidFill>
                          <a:srgbClr val="000000"/>
                        </a:solidFill>
                        <a:effectLst/>
                        <a:latin typeface="Verdana" panose="020B0604030504040204" pitchFamily="34" charset="0"/>
                      </a:endParaRPr>
                    </a:p>
                    <a:p>
                      <a:pPr algn="just"/>
                      <a:r>
                        <a:rPr lang="en-US" sz="1200">
                          <a:solidFill>
                            <a:srgbClr val="000000"/>
                          </a:solidFill>
                          <a:effectLst/>
                          <a:latin typeface="Arial" panose="020B0604020202020204" pitchFamily="34" charset="0"/>
                        </a:rPr>
                        <a:t>5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a:solidFill>
                            <a:srgbClr val="000000"/>
                          </a:solidFill>
                          <a:effectLst/>
                          <a:latin typeface="Arial" panose="020B0604020202020204" pitchFamily="34" charset="0"/>
                        </a:rPr>
                        <a:t>Most language is clear, easy to follow and understand. Most of the words are well pronounced. Voice is often clear and there is evidence of some grammar structures seen in the unit</a:t>
                      </a:r>
                      <a:endParaRPr lang="en-US">
                        <a:solidFill>
                          <a:srgbClr val="000000"/>
                        </a:solidFill>
                        <a:effectLst/>
                        <a:latin typeface="Verdana" panose="020B0604030504040204" pitchFamily="34" charset="0"/>
                      </a:endParaRPr>
                    </a:p>
                    <a:p>
                      <a:pPr algn="just"/>
                      <a:r>
                        <a:rPr lang="en-US" sz="1200">
                          <a:solidFill>
                            <a:srgbClr val="000000"/>
                          </a:solidFill>
                          <a:effectLst/>
                          <a:latin typeface="Times New Roman" panose="02020603050405020304" pitchFamily="18" charset="0"/>
                        </a:rPr>
                        <a:t>4 pts</a:t>
                      </a:r>
                      <a:endParaRPr lang="en-US">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tc>
                  <a:txBody>
                    <a:bodyPr/>
                    <a:lstStyle/>
                    <a:p>
                      <a:pPr algn="just"/>
                      <a:r>
                        <a:rPr lang="en-US" sz="1200" dirty="0">
                          <a:solidFill>
                            <a:srgbClr val="000000"/>
                          </a:solidFill>
                          <a:effectLst/>
                          <a:latin typeface="Arial" panose="020B0604020202020204" pitchFamily="34" charset="0"/>
                        </a:rPr>
                        <a:t>Language is unclear and hard to understand. Lots of grammar, vocabulary and pronunciation mistakes. Lack of fluency. Poor evidence of grammar structures seen in the unit.</a:t>
                      </a:r>
                      <a:endParaRPr lang="en-US" dirty="0">
                        <a:solidFill>
                          <a:srgbClr val="000000"/>
                        </a:solidFill>
                        <a:effectLst/>
                        <a:latin typeface="Verdana" panose="020B0604030504040204" pitchFamily="34" charset="0"/>
                      </a:endParaRPr>
                    </a:p>
                    <a:p>
                      <a:pPr algn="just"/>
                      <a:r>
                        <a:rPr lang="en-US" sz="1200" dirty="0">
                          <a:solidFill>
                            <a:srgbClr val="000000"/>
                          </a:solidFill>
                          <a:effectLst/>
                          <a:latin typeface="Times New Roman" panose="02020603050405020304" pitchFamily="18" charset="0"/>
                        </a:rPr>
                        <a:t>3 pts</a:t>
                      </a:r>
                      <a:endParaRPr lang="en-US" dirty="0">
                        <a:solidFill>
                          <a:srgbClr val="000000"/>
                        </a:solidFill>
                        <a:effectLst/>
                        <a:latin typeface="Verdana" panose="020B0604030504040204" pitchFamily="34" charset="0"/>
                      </a:endParaRPr>
                    </a:p>
                  </a:txBody>
                  <a:tcPr marL="95250" marR="95250" marT="95250" marB="95250">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solidFill>
                      <a:srgbClr val="D9E2F3"/>
                    </a:solidFill>
                  </a:tcPr>
                </a:tc>
                <a:extLst>
                  <a:ext uri="{0D108BD9-81ED-4DB2-BD59-A6C34878D82A}">
                    <a16:rowId xmlns:a16="http://schemas.microsoft.com/office/drawing/2014/main" val="3888343879"/>
                  </a:ext>
                </a:extLst>
              </a:tr>
            </a:tbl>
          </a:graphicData>
        </a:graphic>
      </p:graphicFrame>
    </p:spTree>
    <p:extLst>
      <p:ext uri="{BB962C8B-B14F-4D97-AF65-F5344CB8AC3E}">
        <p14:creationId xmlns:p14="http://schemas.microsoft.com/office/powerpoint/2010/main" val="130188984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196</Words>
  <Application>Microsoft Office PowerPoint</Application>
  <PresentationFormat>Panorámica</PresentationFormat>
  <Paragraphs>36</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JAQUELIN</dc:creator>
  <cp:lastModifiedBy>DANIELA JAQUELIN</cp:lastModifiedBy>
  <cp:revision>5</cp:revision>
  <dcterms:created xsi:type="dcterms:W3CDTF">2021-06-11T02:23:47Z</dcterms:created>
  <dcterms:modified xsi:type="dcterms:W3CDTF">2021-06-12T00:25:17Z</dcterms:modified>
</cp:coreProperties>
</file>