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7" r:id="rId2"/>
    <p:sldId id="256" r:id="rId3"/>
    <p:sldId id="258" r:id="rId4"/>
    <p:sldId id="259" r:id="rId5"/>
    <p:sldId id="260" r:id="rId6"/>
    <p:sldId id="261" r:id="rId7"/>
    <p:sldId id="301" r:id="rId8"/>
    <p:sldId id="262" r:id="rId9"/>
    <p:sldId id="263" r:id="rId10"/>
    <p:sldId id="302" r:id="rId11"/>
    <p:sldId id="303" r:id="rId12"/>
    <p:sldId id="304" r:id="rId13"/>
    <p:sldId id="305" r:id="rId14"/>
    <p:sldId id="306" r:id="rId15"/>
    <p:sldId id="267" r:id="rId16"/>
    <p:sldId id="307" r:id="rId17"/>
    <p:sldId id="308" r:id="rId18"/>
  </p:sldIdLst>
  <p:sldSz cx="9144000" cy="5143500" type="screen16x9"/>
  <p:notesSz cx="6858000" cy="9144000"/>
  <p:embeddedFontLst>
    <p:embeddedFont>
      <p:font typeface="Poppins" panose="020B0604020202020204" charset="0"/>
      <p:regular r:id="rId20"/>
      <p:bold r:id="rId21"/>
      <p:italic r:id="rId22"/>
      <p:boldItalic r:id="rId23"/>
    </p:embeddedFont>
    <p:embeddedFont>
      <p:font typeface="Poppins ExtraBold" panose="020B0604020202020204" charset="0"/>
      <p:bold r:id="rId24"/>
      <p:boldItalic r:id="rId25"/>
    </p:embeddedFont>
    <p:embeddedFont>
      <p:font typeface="Poppins Medium" panose="020B0604020202020204" charset="0"/>
      <p:regular r:id="rId26"/>
      <p:bold r:id="rId27"/>
      <p:italic r:id="rId28"/>
      <p:boldItalic r:id="rId29"/>
    </p:embeddedFont>
    <p:embeddedFont>
      <p:font typeface="Poppins SemiBold" panose="020B060402020202020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33">
          <p15:clr>
            <a:srgbClr val="9AA0A6"/>
          </p15:clr>
        </p15:guide>
        <p15:guide id="2" orient="horz" pos="1014">
          <p15:clr>
            <a:srgbClr val="9AA0A6"/>
          </p15:clr>
        </p15:guide>
        <p15:guide id="3" pos="2345">
          <p15:clr>
            <a:srgbClr val="9AA0A6"/>
          </p15:clr>
        </p15:guide>
        <p15:guide id="4" orient="horz" pos="2738">
          <p15:clr>
            <a:srgbClr val="9AA0A6"/>
          </p15:clr>
        </p15:guide>
        <p15:guide id="5" orient="horz" pos="919">
          <p15:clr>
            <a:srgbClr val="9AA0A6"/>
          </p15:clr>
        </p15:guide>
        <p15:guide id="6" pos="3034">
          <p15:clr>
            <a:srgbClr val="9AA0A6"/>
          </p15:clr>
        </p15:guide>
        <p15:guide id="7" orient="horz" pos="28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CEF49A-B28F-4146-BB02-B1AD93CEB9D4}">
  <a:tblStyle styleId="{AFCEF49A-B28F-4146-BB02-B1AD93CEB9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90" d="100"/>
          <a:sy n="90" d="100"/>
        </p:scale>
        <p:origin x="798" y="66"/>
      </p:cViewPr>
      <p:guideLst>
        <p:guide pos="633"/>
        <p:guide orient="horz" pos="1014"/>
        <p:guide pos="2345"/>
        <p:guide orient="horz" pos="2738"/>
        <p:guide orient="horz" pos="919"/>
        <p:guide pos="3034"/>
        <p:guide orient="horz" pos="2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7A621-DBA2-4E0D-8F1F-5EA4260CDA07}"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MX"/>
        </a:p>
      </dgm:t>
    </dgm:pt>
    <dgm:pt modelId="{B84AA6B8-A728-40FE-BA45-5312FE0E7F78}">
      <dgm:prSet phldrT="[Texto]" custT="1"/>
      <dgm:spPr/>
      <dgm:t>
        <a:bodyPr/>
        <a:lstStyle/>
        <a:p>
          <a:r>
            <a:rPr lang="es-ES" sz="1400" dirty="0">
              <a:solidFill>
                <a:schemeClr val="tx1"/>
              </a:solidFill>
            </a:rPr>
            <a:t>Los gobiernos tienen la responsabilidad de hacer lo posible la participación de la comunidad científica en esta tarea </a:t>
          </a:r>
          <a:endParaRPr lang="es-MX" sz="1400" dirty="0">
            <a:solidFill>
              <a:schemeClr val="tx1"/>
            </a:solidFill>
          </a:endParaRPr>
        </a:p>
      </dgm:t>
    </dgm:pt>
    <dgm:pt modelId="{26DC9A9A-DCE3-4726-B6E9-9E2B4357B67E}" type="parTrans" cxnId="{70F708F3-B559-40E2-93C1-1966531932A2}">
      <dgm:prSet/>
      <dgm:spPr/>
      <dgm:t>
        <a:bodyPr/>
        <a:lstStyle/>
        <a:p>
          <a:endParaRPr lang="es-MX"/>
        </a:p>
      </dgm:t>
    </dgm:pt>
    <dgm:pt modelId="{6D4C5A0F-BC8F-4B9A-9358-89DDB3C9A9D4}" type="sibTrans" cxnId="{70F708F3-B559-40E2-93C1-1966531932A2}">
      <dgm:prSet/>
      <dgm:spPr/>
      <dgm:t>
        <a:bodyPr/>
        <a:lstStyle/>
        <a:p>
          <a:endParaRPr lang="es-MX"/>
        </a:p>
      </dgm:t>
    </dgm:pt>
    <dgm:pt modelId="{9182FD31-E7F2-460A-85B6-52F74F97534F}">
      <dgm:prSet phldrT="[Texto]" custT="1"/>
      <dgm:spPr/>
      <dgm:t>
        <a:bodyPr/>
        <a:lstStyle/>
        <a:p>
          <a:r>
            <a:rPr lang="es-ES" sz="1400" b="0" dirty="0">
              <a:solidFill>
                <a:schemeClr val="tx1"/>
              </a:solidFill>
            </a:rPr>
            <a:t>El equipo directivo docente de cada institución al establecer acuerdos sobre los contenidos y las formas de trabajo en los diferentes grados o ciclos debe evaluar las propuestas en función a su adecuación a la naturaleza y al funcionamiento cultural extraescolar del saber que se intenta enseñar</a:t>
          </a:r>
          <a:r>
            <a:rPr lang="es-ES" sz="1400" dirty="0"/>
            <a:t>.  </a:t>
          </a:r>
          <a:endParaRPr lang="es-MX" sz="1400" dirty="0"/>
        </a:p>
      </dgm:t>
    </dgm:pt>
    <dgm:pt modelId="{EB4D9945-6C87-4F51-8928-67B86D4D6C13}" type="parTrans" cxnId="{4D501818-C32A-4E74-B1EA-52267A26F63E}">
      <dgm:prSet/>
      <dgm:spPr/>
      <dgm:t>
        <a:bodyPr/>
        <a:lstStyle/>
        <a:p>
          <a:endParaRPr lang="es-MX"/>
        </a:p>
      </dgm:t>
    </dgm:pt>
    <dgm:pt modelId="{1F6120BD-57CA-4E3D-AB34-FF51BE7CC5F3}" type="sibTrans" cxnId="{4D501818-C32A-4E74-B1EA-52267A26F63E}">
      <dgm:prSet/>
      <dgm:spPr/>
      <dgm:t>
        <a:bodyPr/>
        <a:lstStyle/>
        <a:p>
          <a:endParaRPr lang="es-MX"/>
        </a:p>
      </dgm:t>
    </dgm:pt>
    <dgm:pt modelId="{95E49176-661B-4CB2-8F75-5DE98DC91A2E}">
      <dgm:prSet custT="1"/>
      <dgm:spPr/>
      <dgm:t>
        <a:bodyPr/>
        <a:lstStyle/>
        <a:p>
          <a:r>
            <a:rPr lang="es-ES" sz="1400" b="0" dirty="0">
              <a:solidFill>
                <a:schemeClr val="tx1"/>
              </a:solidFill>
            </a:rPr>
            <a:t> La comunidad científica tiene la responsabilidad de expedirse sobre la pertinencia de “recortes” que se hacen al seccionar los contenidos  </a:t>
          </a:r>
          <a:endParaRPr lang="es-MX" sz="1400" b="0" dirty="0">
            <a:solidFill>
              <a:schemeClr val="tx1"/>
            </a:solidFill>
          </a:endParaRPr>
        </a:p>
      </dgm:t>
    </dgm:pt>
    <dgm:pt modelId="{00E02878-8E12-4ED5-996E-749FC8522EAE}" type="parTrans" cxnId="{907445D9-A8ED-4697-A867-0AFE765E92FE}">
      <dgm:prSet/>
      <dgm:spPr/>
      <dgm:t>
        <a:bodyPr/>
        <a:lstStyle/>
        <a:p>
          <a:endParaRPr lang="es-MX"/>
        </a:p>
      </dgm:t>
    </dgm:pt>
    <dgm:pt modelId="{05177638-CA0A-45C5-BC9E-5A010A74DED2}" type="sibTrans" cxnId="{907445D9-A8ED-4697-A867-0AFE765E92FE}">
      <dgm:prSet/>
      <dgm:spPr/>
      <dgm:t>
        <a:bodyPr/>
        <a:lstStyle/>
        <a:p>
          <a:endParaRPr lang="es-MX"/>
        </a:p>
      </dgm:t>
    </dgm:pt>
    <dgm:pt modelId="{ED474689-ADCC-4A8B-BEB7-D64A66373A1D}">
      <dgm:prSet custT="1"/>
      <dgm:spPr/>
      <dgm:t>
        <a:bodyPr/>
        <a:lstStyle/>
        <a:p>
          <a:r>
            <a:rPr lang="es-ES" sz="1400" dirty="0">
              <a:solidFill>
                <a:schemeClr val="tx1"/>
              </a:solidFill>
            </a:rPr>
            <a:t>Quienes diseñan la curricula deben tener como preocupación prioritaria al formular objetivos, contenidos, actividades y formas de evaluación que estos no desvirtúen la naturaleza de los objetos de conocimiento que se pretende comunicar </a:t>
          </a:r>
          <a:endParaRPr lang="es-MX" sz="1400" dirty="0">
            <a:solidFill>
              <a:schemeClr val="tx1"/>
            </a:solidFill>
          </a:endParaRPr>
        </a:p>
      </dgm:t>
    </dgm:pt>
    <dgm:pt modelId="{8F16FB77-25F0-4B67-9971-AFDE906DFB79}" type="parTrans" cxnId="{F7349F75-FA81-4641-8029-5ACFB9A5BF55}">
      <dgm:prSet/>
      <dgm:spPr/>
      <dgm:t>
        <a:bodyPr/>
        <a:lstStyle/>
        <a:p>
          <a:endParaRPr lang="es-MX"/>
        </a:p>
      </dgm:t>
    </dgm:pt>
    <dgm:pt modelId="{EA6148CC-A936-4A6F-A92F-713624DA4E1F}" type="sibTrans" cxnId="{F7349F75-FA81-4641-8029-5ACFB9A5BF55}">
      <dgm:prSet/>
      <dgm:spPr/>
      <dgm:t>
        <a:bodyPr/>
        <a:lstStyle/>
        <a:p>
          <a:endParaRPr lang="es-MX"/>
        </a:p>
      </dgm:t>
    </dgm:pt>
    <dgm:pt modelId="{0A779D35-0BC2-4200-B9F6-4B2C937EB629}" type="pres">
      <dgm:prSet presAssocID="{8D87A621-DBA2-4E0D-8F1F-5EA4260CDA07}" presName="linear" presStyleCnt="0">
        <dgm:presLayoutVars>
          <dgm:dir/>
          <dgm:animLvl val="lvl"/>
          <dgm:resizeHandles val="exact"/>
        </dgm:presLayoutVars>
      </dgm:prSet>
      <dgm:spPr/>
    </dgm:pt>
    <dgm:pt modelId="{642EEE45-B781-433B-A444-E44940AE09DC}" type="pres">
      <dgm:prSet presAssocID="{B84AA6B8-A728-40FE-BA45-5312FE0E7F78}" presName="parentLin" presStyleCnt="0"/>
      <dgm:spPr/>
    </dgm:pt>
    <dgm:pt modelId="{3C390A3E-6C1B-4EC0-AA26-1D536E4E6B10}" type="pres">
      <dgm:prSet presAssocID="{B84AA6B8-A728-40FE-BA45-5312FE0E7F78}" presName="parentLeftMargin" presStyleLbl="node1" presStyleIdx="0" presStyleCnt="4"/>
      <dgm:spPr/>
    </dgm:pt>
    <dgm:pt modelId="{9EF01F37-456C-4EDE-A619-0E6D6E500627}" type="pres">
      <dgm:prSet presAssocID="{B84AA6B8-A728-40FE-BA45-5312FE0E7F78}" presName="parentText" presStyleLbl="node1" presStyleIdx="0" presStyleCnt="4" custScaleY="161252">
        <dgm:presLayoutVars>
          <dgm:chMax val="0"/>
          <dgm:bulletEnabled val="1"/>
        </dgm:presLayoutVars>
      </dgm:prSet>
      <dgm:spPr/>
    </dgm:pt>
    <dgm:pt modelId="{73A65BE0-E0C4-42E6-89B7-ABB0AA7D627D}" type="pres">
      <dgm:prSet presAssocID="{B84AA6B8-A728-40FE-BA45-5312FE0E7F78}" presName="negativeSpace" presStyleCnt="0"/>
      <dgm:spPr/>
    </dgm:pt>
    <dgm:pt modelId="{B8FE14C7-D08E-4191-BB2A-94BE5E6A7247}" type="pres">
      <dgm:prSet presAssocID="{B84AA6B8-A728-40FE-BA45-5312FE0E7F78}" presName="childText" presStyleLbl="conFgAcc1" presStyleIdx="0" presStyleCnt="4">
        <dgm:presLayoutVars>
          <dgm:bulletEnabled val="1"/>
        </dgm:presLayoutVars>
      </dgm:prSet>
      <dgm:spPr/>
    </dgm:pt>
    <dgm:pt modelId="{3358E6B6-2925-4A48-B68F-F2D7B55319F4}" type="pres">
      <dgm:prSet presAssocID="{6D4C5A0F-BC8F-4B9A-9358-89DDB3C9A9D4}" presName="spaceBetweenRectangles" presStyleCnt="0"/>
      <dgm:spPr/>
    </dgm:pt>
    <dgm:pt modelId="{D4CB7D59-7716-4249-AB45-1F860E0ACFB9}" type="pres">
      <dgm:prSet presAssocID="{95E49176-661B-4CB2-8F75-5DE98DC91A2E}" presName="parentLin" presStyleCnt="0"/>
      <dgm:spPr/>
    </dgm:pt>
    <dgm:pt modelId="{FB31969B-56ED-4F18-ADB8-5AF276C1C82E}" type="pres">
      <dgm:prSet presAssocID="{95E49176-661B-4CB2-8F75-5DE98DC91A2E}" presName="parentLeftMargin" presStyleLbl="node1" presStyleIdx="0" presStyleCnt="4"/>
      <dgm:spPr/>
    </dgm:pt>
    <dgm:pt modelId="{1716CA94-66D0-455D-B2AC-E87ADA5E0539}" type="pres">
      <dgm:prSet presAssocID="{95E49176-661B-4CB2-8F75-5DE98DC91A2E}" presName="parentText" presStyleLbl="node1" presStyleIdx="1" presStyleCnt="4" custScaleY="158018">
        <dgm:presLayoutVars>
          <dgm:chMax val="0"/>
          <dgm:bulletEnabled val="1"/>
        </dgm:presLayoutVars>
      </dgm:prSet>
      <dgm:spPr/>
    </dgm:pt>
    <dgm:pt modelId="{D0C0766E-625E-4E6C-A7ED-8CB04D745F9B}" type="pres">
      <dgm:prSet presAssocID="{95E49176-661B-4CB2-8F75-5DE98DC91A2E}" presName="negativeSpace" presStyleCnt="0"/>
      <dgm:spPr/>
    </dgm:pt>
    <dgm:pt modelId="{19387A60-CFE6-4B70-BA65-7D89439AEEBF}" type="pres">
      <dgm:prSet presAssocID="{95E49176-661B-4CB2-8F75-5DE98DC91A2E}" presName="childText" presStyleLbl="conFgAcc1" presStyleIdx="1" presStyleCnt="4">
        <dgm:presLayoutVars>
          <dgm:bulletEnabled val="1"/>
        </dgm:presLayoutVars>
      </dgm:prSet>
      <dgm:spPr/>
    </dgm:pt>
    <dgm:pt modelId="{2F1480C0-B3B1-4CF1-8BB0-48A08C3175A4}" type="pres">
      <dgm:prSet presAssocID="{05177638-CA0A-45C5-BC9E-5A010A74DED2}" presName="spaceBetweenRectangles" presStyleCnt="0"/>
      <dgm:spPr/>
    </dgm:pt>
    <dgm:pt modelId="{7AFDBABB-5EF0-4362-A679-D74DADCF2CA1}" type="pres">
      <dgm:prSet presAssocID="{ED474689-ADCC-4A8B-BEB7-D64A66373A1D}" presName="parentLin" presStyleCnt="0"/>
      <dgm:spPr/>
    </dgm:pt>
    <dgm:pt modelId="{0FC22B38-A3C0-420C-B2B0-708F1927E65A}" type="pres">
      <dgm:prSet presAssocID="{ED474689-ADCC-4A8B-BEB7-D64A66373A1D}" presName="parentLeftMargin" presStyleLbl="node1" presStyleIdx="1" presStyleCnt="4"/>
      <dgm:spPr/>
    </dgm:pt>
    <dgm:pt modelId="{311455AC-D418-4F8D-89D0-E2CABE20DA00}" type="pres">
      <dgm:prSet presAssocID="{ED474689-ADCC-4A8B-BEB7-D64A66373A1D}" presName="parentText" presStyleLbl="node1" presStyleIdx="2" presStyleCnt="4" custScaleX="109785" custScaleY="141358" custLinFactNeighborX="-31964" custLinFactNeighborY="8123">
        <dgm:presLayoutVars>
          <dgm:chMax val="0"/>
          <dgm:bulletEnabled val="1"/>
        </dgm:presLayoutVars>
      </dgm:prSet>
      <dgm:spPr/>
    </dgm:pt>
    <dgm:pt modelId="{6ADC2D5C-ACA0-4986-90CE-EE9A640FD9F6}" type="pres">
      <dgm:prSet presAssocID="{ED474689-ADCC-4A8B-BEB7-D64A66373A1D}" presName="negativeSpace" presStyleCnt="0"/>
      <dgm:spPr/>
    </dgm:pt>
    <dgm:pt modelId="{BF7A1660-BB21-4DAB-A99E-6436429C8A0D}" type="pres">
      <dgm:prSet presAssocID="{ED474689-ADCC-4A8B-BEB7-D64A66373A1D}" presName="childText" presStyleLbl="conFgAcc1" presStyleIdx="2" presStyleCnt="4">
        <dgm:presLayoutVars>
          <dgm:bulletEnabled val="1"/>
        </dgm:presLayoutVars>
      </dgm:prSet>
      <dgm:spPr/>
    </dgm:pt>
    <dgm:pt modelId="{A67AF23F-CE24-45DD-882C-8FE84FA35ED0}" type="pres">
      <dgm:prSet presAssocID="{EA6148CC-A936-4A6F-A92F-713624DA4E1F}" presName="spaceBetweenRectangles" presStyleCnt="0"/>
      <dgm:spPr/>
    </dgm:pt>
    <dgm:pt modelId="{34CE3BAE-7036-4D9A-9A29-CDAB17FB384C}" type="pres">
      <dgm:prSet presAssocID="{9182FD31-E7F2-460A-85B6-52F74F97534F}" presName="parentLin" presStyleCnt="0"/>
      <dgm:spPr/>
    </dgm:pt>
    <dgm:pt modelId="{BD670F42-A8B6-4582-9989-60052FB9659C}" type="pres">
      <dgm:prSet presAssocID="{9182FD31-E7F2-460A-85B6-52F74F97534F}" presName="parentLeftMargin" presStyleLbl="node1" presStyleIdx="2" presStyleCnt="4"/>
      <dgm:spPr/>
    </dgm:pt>
    <dgm:pt modelId="{E4955F7F-ADEE-44ED-989A-AE2EF1D992B5}" type="pres">
      <dgm:prSet presAssocID="{9182FD31-E7F2-460A-85B6-52F74F97534F}" presName="parentText" presStyleLbl="node1" presStyleIdx="3" presStyleCnt="4" custScaleX="117431" custScaleY="168944" custLinFactNeighborX="-7763">
        <dgm:presLayoutVars>
          <dgm:chMax val="0"/>
          <dgm:bulletEnabled val="1"/>
        </dgm:presLayoutVars>
      </dgm:prSet>
      <dgm:spPr/>
    </dgm:pt>
    <dgm:pt modelId="{A501CC56-FB02-4DF1-B25B-8FC94817247C}" type="pres">
      <dgm:prSet presAssocID="{9182FD31-E7F2-460A-85B6-52F74F97534F}" presName="negativeSpace" presStyleCnt="0"/>
      <dgm:spPr/>
    </dgm:pt>
    <dgm:pt modelId="{67A2434F-5D5D-4F1F-AFFD-40A15E4ECD09}" type="pres">
      <dgm:prSet presAssocID="{9182FD31-E7F2-460A-85B6-52F74F97534F}" presName="childText" presStyleLbl="conFgAcc1" presStyleIdx="3" presStyleCnt="4">
        <dgm:presLayoutVars>
          <dgm:bulletEnabled val="1"/>
        </dgm:presLayoutVars>
      </dgm:prSet>
      <dgm:spPr/>
    </dgm:pt>
  </dgm:ptLst>
  <dgm:cxnLst>
    <dgm:cxn modelId="{0C7EE601-2AE8-4AF6-8D8D-E9B490835EB3}" type="presOf" srcId="{B84AA6B8-A728-40FE-BA45-5312FE0E7F78}" destId="{9EF01F37-456C-4EDE-A619-0E6D6E500627}" srcOrd="1" destOrd="0" presId="urn:microsoft.com/office/officeart/2005/8/layout/list1"/>
    <dgm:cxn modelId="{4D501818-C32A-4E74-B1EA-52267A26F63E}" srcId="{8D87A621-DBA2-4E0D-8F1F-5EA4260CDA07}" destId="{9182FD31-E7F2-460A-85B6-52F74F97534F}" srcOrd="3" destOrd="0" parTransId="{EB4D9945-6C87-4F51-8928-67B86D4D6C13}" sibTransId="{1F6120BD-57CA-4E3D-AB34-FF51BE7CC5F3}"/>
    <dgm:cxn modelId="{2965F81B-EE51-48F1-8010-088CAEE603BB}" type="presOf" srcId="{95E49176-661B-4CB2-8F75-5DE98DC91A2E}" destId="{FB31969B-56ED-4F18-ADB8-5AF276C1C82E}" srcOrd="0" destOrd="0" presId="urn:microsoft.com/office/officeart/2005/8/layout/list1"/>
    <dgm:cxn modelId="{4A73CA30-611F-4346-A40F-F39A9D1A65EB}" type="presOf" srcId="{ED474689-ADCC-4A8B-BEB7-D64A66373A1D}" destId="{0FC22B38-A3C0-420C-B2B0-708F1927E65A}" srcOrd="0" destOrd="0" presId="urn:microsoft.com/office/officeart/2005/8/layout/list1"/>
    <dgm:cxn modelId="{7B50064E-4452-4057-988E-A01DF29211A9}" type="presOf" srcId="{95E49176-661B-4CB2-8F75-5DE98DC91A2E}" destId="{1716CA94-66D0-455D-B2AC-E87ADA5E0539}" srcOrd="1" destOrd="0" presId="urn:microsoft.com/office/officeart/2005/8/layout/list1"/>
    <dgm:cxn modelId="{F7349F75-FA81-4641-8029-5ACFB9A5BF55}" srcId="{8D87A621-DBA2-4E0D-8F1F-5EA4260CDA07}" destId="{ED474689-ADCC-4A8B-BEB7-D64A66373A1D}" srcOrd="2" destOrd="0" parTransId="{8F16FB77-25F0-4B67-9971-AFDE906DFB79}" sibTransId="{EA6148CC-A936-4A6F-A92F-713624DA4E1F}"/>
    <dgm:cxn modelId="{EB96175A-3E01-4584-A5AA-8CFF510257DC}" type="presOf" srcId="{8D87A621-DBA2-4E0D-8F1F-5EA4260CDA07}" destId="{0A779D35-0BC2-4200-B9F6-4B2C937EB629}" srcOrd="0" destOrd="0" presId="urn:microsoft.com/office/officeart/2005/8/layout/list1"/>
    <dgm:cxn modelId="{3B016A5A-58C0-46AF-B631-9B0DC5E1BF19}" type="presOf" srcId="{B84AA6B8-A728-40FE-BA45-5312FE0E7F78}" destId="{3C390A3E-6C1B-4EC0-AA26-1D536E4E6B10}" srcOrd="0" destOrd="0" presId="urn:microsoft.com/office/officeart/2005/8/layout/list1"/>
    <dgm:cxn modelId="{5FDDABAB-BB71-4F51-BB58-7DE9D0C6ACE9}" type="presOf" srcId="{9182FD31-E7F2-460A-85B6-52F74F97534F}" destId="{BD670F42-A8B6-4582-9989-60052FB9659C}" srcOrd="0" destOrd="0" presId="urn:microsoft.com/office/officeart/2005/8/layout/list1"/>
    <dgm:cxn modelId="{E9718DC1-1C7F-40F4-9EBB-AA9B67EBD9C0}" type="presOf" srcId="{9182FD31-E7F2-460A-85B6-52F74F97534F}" destId="{E4955F7F-ADEE-44ED-989A-AE2EF1D992B5}" srcOrd="1" destOrd="0" presId="urn:microsoft.com/office/officeart/2005/8/layout/list1"/>
    <dgm:cxn modelId="{907445D9-A8ED-4697-A867-0AFE765E92FE}" srcId="{8D87A621-DBA2-4E0D-8F1F-5EA4260CDA07}" destId="{95E49176-661B-4CB2-8F75-5DE98DC91A2E}" srcOrd="1" destOrd="0" parTransId="{00E02878-8E12-4ED5-996E-749FC8522EAE}" sibTransId="{05177638-CA0A-45C5-BC9E-5A010A74DED2}"/>
    <dgm:cxn modelId="{70F708F3-B559-40E2-93C1-1966531932A2}" srcId="{8D87A621-DBA2-4E0D-8F1F-5EA4260CDA07}" destId="{B84AA6B8-A728-40FE-BA45-5312FE0E7F78}" srcOrd="0" destOrd="0" parTransId="{26DC9A9A-DCE3-4726-B6E9-9E2B4357B67E}" sibTransId="{6D4C5A0F-BC8F-4B9A-9358-89DDB3C9A9D4}"/>
    <dgm:cxn modelId="{F05B70F6-9DED-4B4D-BD52-55C58651D66C}" type="presOf" srcId="{ED474689-ADCC-4A8B-BEB7-D64A66373A1D}" destId="{311455AC-D418-4F8D-89D0-E2CABE20DA00}" srcOrd="1" destOrd="0" presId="urn:microsoft.com/office/officeart/2005/8/layout/list1"/>
    <dgm:cxn modelId="{EA7B98FA-B072-4C96-A528-FDC3EFBA04E5}" type="presParOf" srcId="{0A779D35-0BC2-4200-B9F6-4B2C937EB629}" destId="{642EEE45-B781-433B-A444-E44940AE09DC}" srcOrd="0" destOrd="0" presId="urn:microsoft.com/office/officeart/2005/8/layout/list1"/>
    <dgm:cxn modelId="{8D9A9DCD-17A4-4A99-889C-3492B1A50662}" type="presParOf" srcId="{642EEE45-B781-433B-A444-E44940AE09DC}" destId="{3C390A3E-6C1B-4EC0-AA26-1D536E4E6B10}" srcOrd="0" destOrd="0" presId="urn:microsoft.com/office/officeart/2005/8/layout/list1"/>
    <dgm:cxn modelId="{F6F0DF1F-228E-4940-815C-00429B8476CA}" type="presParOf" srcId="{642EEE45-B781-433B-A444-E44940AE09DC}" destId="{9EF01F37-456C-4EDE-A619-0E6D6E500627}" srcOrd="1" destOrd="0" presId="urn:microsoft.com/office/officeart/2005/8/layout/list1"/>
    <dgm:cxn modelId="{A51EE52C-A0F3-42D6-B66B-D1DD3220A618}" type="presParOf" srcId="{0A779D35-0BC2-4200-B9F6-4B2C937EB629}" destId="{73A65BE0-E0C4-42E6-89B7-ABB0AA7D627D}" srcOrd="1" destOrd="0" presId="urn:microsoft.com/office/officeart/2005/8/layout/list1"/>
    <dgm:cxn modelId="{36C6B892-9FFD-4F9C-AE72-96DE33E01FD9}" type="presParOf" srcId="{0A779D35-0BC2-4200-B9F6-4B2C937EB629}" destId="{B8FE14C7-D08E-4191-BB2A-94BE5E6A7247}" srcOrd="2" destOrd="0" presId="urn:microsoft.com/office/officeart/2005/8/layout/list1"/>
    <dgm:cxn modelId="{B2D478D7-BA5E-48B6-882D-1ED59CEDA16E}" type="presParOf" srcId="{0A779D35-0BC2-4200-B9F6-4B2C937EB629}" destId="{3358E6B6-2925-4A48-B68F-F2D7B55319F4}" srcOrd="3" destOrd="0" presId="urn:microsoft.com/office/officeart/2005/8/layout/list1"/>
    <dgm:cxn modelId="{7474A5C1-BE4F-4148-BA3E-6CD2C1BB63E2}" type="presParOf" srcId="{0A779D35-0BC2-4200-B9F6-4B2C937EB629}" destId="{D4CB7D59-7716-4249-AB45-1F860E0ACFB9}" srcOrd="4" destOrd="0" presId="urn:microsoft.com/office/officeart/2005/8/layout/list1"/>
    <dgm:cxn modelId="{B8194493-DE6B-4FA2-83E9-20B838F1FB60}" type="presParOf" srcId="{D4CB7D59-7716-4249-AB45-1F860E0ACFB9}" destId="{FB31969B-56ED-4F18-ADB8-5AF276C1C82E}" srcOrd="0" destOrd="0" presId="urn:microsoft.com/office/officeart/2005/8/layout/list1"/>
    <dgm:cxn modelId="{858E88F0-D594-4B8C-B06A-EE0555A6ED24}" type="presParOf" srcId="{D4CB7D59-7716-4249-AB45-1F860E0ACFB9}" destId="{1716CA94-66D0-455D-B2AC-E87ADA5E0539}" srcOrd="1" destOrd="0" presId="urn:microsoft.com/office/officeart/2005/8/layout/list1"/>
    <dgm:cxn modelId="{D4FEC707-7324-47B6-9C3C-3DE37BE1E108}" type="presParOf" srcId="{0A779D35-0BC2-4200-B9F6-4B2C937EB629}" destId="{D0C0766E-625E-4E6C-A7ED-8CB04D745F9B}" srcOrd="5" destOrd="0" presId="urn:microsoft.com/office/officeart/2005/8/layout/list1"/>
    <dgm:cxn modelId="{E75523FF-D3E4-4274-B65C-3A34B4F1D4A1}" type="presParOf" srcId="{0A779D35-0BC2-4200-B9F6-4B2C937EB629}" destId="{19387A60-CFE6-4B70-BA65-7D89439AEEBF}" srcOrd="6" destOrd="0" presId="urn:microsoft.com/office/officeart/2005/8/layout/list1"/>
    <dgm:cxn modelId="{A1EEA1F7-42DA-45B4-B5D2-DCAF434F9D12}" type="presParOf" srcId="{0A779D35-0BC2-4200-B9F6-4B2C937EB629}" destId="{2F1480C0-B3B1-4CF1-8BB0-48A08C3175A4}" srcOrd="7" destOrd="0" presId="urn:microsoft.com/office/officeart/2005/8/layout/list1"/>
    <dgm:cxn modelId="{30E086A8-906F-4292-8F6B-95675084BC70}" type="presParOf" srcId="{0A779D35-0BC2-4200-B9F6-4B2C937EB629}" destId="{7AFDBABB-5EF0-4362-A679-D74DADCF2CA1}" srcOrd="8" destOrd="0" presId="urn:microsoft.com/office/officeart/2005/8/layout/list1"/>
    <dgm:cxn modelId="{7041C566-9A5A-41D2-8DD2-D9F4DE857524}" type="presParOf" srcId="{7AFDBABB-5EF0-4362-A679-D74DADCF2CA1}" destId="{0FC22B38-A3C0-420C-B2B0-708F1927E65A}" srcOrd="0" destOrd="0" presId="urn:microsoft.com/office/officeart/2005/8/layout/list1"/>
    <dgm:cxn modelId="{53B321E9-3B89-4E15-829C-FBCFD7F023BF}" type="presParOf" srcId="{7AFDBABB-5EF0-4362-A679-D74DADCF2CA1}" destId="{311455AC-D418-4F8D-89D0-E2CABE20DA00}" srcOrd="1" destOrd="0" presId="urn:microsoft.com/office/officeart/2005/8/layout/list1"/>
    <dgm:cxn modelId="{688AC9E3-F37A-4D4B-AF8D-DEA90DABF425}" type="presParOf" srcId="{0A779D35-0BC2-4200-B9F6-4B2C937EB629}" destId="{6ADC2D5C-ACA0-4986-90CE-EE9A640FD9F6}" srcOrd="9" destOrd="0" presId="urn:microsoft.com/office/officeart/2005/8/layout/list1"/>
    <dgm:cxn modelId="{71E2E881-EF52-4315-B147-946315E01119}" type="presParOf" srcId="{0A779D35-0BC2-4200-B9F6-4B2C937EB629}" destId="{BF7A1660-BB21-4DAB-A99E-6436429C8A0D}" srcOrd="10" destOrd="0" presId="urn:microsoft.com/office/officeart/2005/8/layout/list1"/>
    <dgm:cxn modelId="{FE502283-317F-48DA-9516-A5917CE066BF}" type="presParOf" srcId="{0A779D35-0BC2-4200-B9F6-4B2C937EB629}" destId="{A67AF23F-CE24-45DD-882C-8FE84FA35ED0}" srcOrd="11" destOrd="0" presId="urn:microsoft.com/office/officeart/2005/8/layout/list1"/>
    <dgm:cxn modelId="{397FD461-BB81-4763-8C8D-8EE2DE594E08}" type="presParOf" srcId="{0A779D35-0BC2-4200-B9F6-4B2C937EB629}" destId="{34CE3BAE-7036-4D9A-9A29-CDAB17FB384C}" srcOrd="12" destOrd="0" presId="urn:microsoft.com/office/officeart/2005/8/layout/list1"/>
    <dgm:cxn modelId="{BA969F19-EE89-4452-8B93-226EE8E16B56}" type="presParOf" srcId="{34CE3BAE-7036-4D9A-9A29-CDAB17FB384C}" destId="{BD670F42-A8B6-4582-9989-60052FB9659C}" srcOrd="0" destOrd="0" presId="urn:microsoft.com/office/officeart/2005/8/layout/list1"/>
    <dgm:cxn modelId="{89BAE1C2-D79B-45C4-BCE7-B41BDDD30D49}" type="presParOf" srcId="{34CE3BAE-7036-4D9A-9A29-CDAB17FB384C}" destId="{E4955F7F-ADEE-44ED-989A-AE2EF1D992B5}" srcOrd="1" destOrd="0" presId="urn:microsoft.com/office/officeart/2005/8/layout/list1"/>
    <dgm:cxn modelId="{66D171AD-C51C-4560-96C9-90E6A453ECB2}" type="presParOf" srcId="{0A779D35-0BC2-4200-B9F6-4B2C937EB629}" destId="{A501CC56-FB02-4DF1-B25B-8FC94817247C}" srcOrd="13" destOrd="0" presId="urn:microsoft.com/office/officeart/2005/8/layout/list1"/>
    <dgm:cxn modelId="{93658FD4-6EC9-4EF1-B237-E93A597CC92A}" type="presParOf" srcId="{0A779D35-0BC2-4200-B9F6-4B2C937EB629}" destId="{67A2434F-5D5D-4F1F-AFFD-40A15E4ECD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E14C7-D08E-4191-BB2A-94BE5E6A7247}">
      <dsp:nvSpPr>
        <dsp:cNvPr id="0" name=""/>
        <dsp:cNvSpPr/>
      </dsp:nvSpPr>
      <dsp:spPr>
        <a:xfrm>
          <a:off x="0" y="710215"/>
          <a:ext cx="811106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EF01F37-456C-4EDE-A619-0E6D6E500627}">
      <dsp:nvSpPr>
        <dsp:cNvPr id="0" name=""/>
        <dsp:cNvSpPr/>
      </dsp:nvSpPr>
      <dsp:spPr>
        <a:xfrm>
          <a:off x="405553" y="86224"/>
          <a:ext cx="5677746" cy="9044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605" tIns="0" rIns="214605" bIns="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Los gobiernos tienen la responsabilidad de hacer lo posible la participación de la comunidad científica en esta tarea </a:t>
          </a:r>
          <a:endParaRPr lang="es-MX" sz="1400" kern="1200" dirty="0">
            <a:solidFill>
              <a:schemeClr val="tx1"/>
            </a:solidFill>
          </a:endParaRPr>
        </a:p>
      </dsp:txBody>
      <dsp:txXfrm>
        <a:off x="449704" y="130375"/>
        <a:ext cx="5589444" cy="816128"/>
      </dsp:txXfrm>
    </dsp:sp>
    <dsp:sp modelId="{19387A60-CFE6-4B70-BA65-7D89439AEEBF}">
      <dsp:nvSpPr>
        <dsp:cNvPr id="0" name=""/>
        <dsp:cNvSpPr/>
      </dsp:nvSpPr>
      <dsp:spPr>
        <a:xfrm>
          <a:off x="0" y="1897466"/>
          <a:ext cx="811106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16CA94-66D0-455D-B2AC-E87ADA5E0539}">
      <dsp:nvSpPr>
        <dsp:cNvPr id="0" name=""/>
        <dsp:cNvSpPr/>
      </dsp:nvSpPr>
      <dsp:spPr>
        <a:xfrm>
          <a:off x="405553" y="1291615"/>
          <a:ext cx="5677746" cy="8862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605" tIns="0" rIns="214605"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rPr>
            <a:t> La comunidad científica tiene la responsabilidad de expedirse sobre la pertinencia de “recortes” que se hacen al seccionar los contenidos  </a:t>
          </a:r>
          <a:endParaRPr lang="es-MX" sz="1400" b="0" kern="1200" dirty="0">
            <a:solidFill>
              <a:schemeClr val="tx1"/>
            </a:solidFill>
          </a:endParaRPr>
        </a:p>
      </dsp:txBody>
      <dsp:txXfrm>
        <a:off x="448818" y="1334880"/>
        <a:ext cx="5591216" cy="799761"/>
      </dsp:txXfrm>
    </dsp:sp>
    <dsp:sp modelId="{BF7A1660-BB21-4DAB-A99E-6436429C8A0D}">
      <dsp:nvSpPr>
        <dsp:cNvPr id="0" name=""/>
        <dsp:cNvSpPr/>
      </dsp:nvSpPr>
      <dsp:spPr>
        <a:xfrm>
          <a:off x="0" y="2991275"/>
          <a:ext cx="811106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1455AC-D418-4F8D-89D0-E2CABE20DA00}">
      <dsp:nvSpPr>
        <dsp:cNvPr id="0" name=""/>
        <dsp:cNvSpPr/>
      </dsp:nvSpPr>
      <dsp:spPr>
        <a:xfrm>
          <a:off x="275922" y="2524426"/>
          <a:ext cx="6233314" cy="79284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605" tIns="0" rIns="214605" bIns="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tx1"/>
              </a:solidFill>
            </a:rPr>
            <a:t>Quienes diseñan la curricula deben tener como preocupación prioritaria al formular objetivos, contenidos, actividades y formas de evaluación que estos no desvirtúen la naturaleza de los objetos de conocimiento que se pretende comunicar </a:t>
          </a:r>
          <a:endParaRPr lang="es-MX" sz="1400" kern="1200" dirty="0">
            <a:solidFill>
              <a:schemeClr val="tx1"/>
            </a:solidFill>
          </a:endParaRPr>
        </a:p>
      </dsp:txBody>
      <dsp:txXfrm>
        <a:off x="314626" y="2563130"/>
        <a:ext cx="6155906" cy="715440"/>
      </dsp:txXfrm>
    </dsp:sp>
    <dsp:sp modelId="{67A2434F-5D5D-4F1F-AFFD-40A15E4ECD09}">
      <dsp:nvSpPr>
        <dsp:cNvPr id="0" name=""/>
        <dsp:cNvSpPr/>
      </dsp:nvSpPr>
      <dsp:spPr>
        <a:xfrm>
          <a:off x="0" y="4239808"/>
          <a:ext cx="8111067"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4955F7F-ADEE-44ED-989A-AE2EF1D992B5}">
      <dsp:nvSpPr>
        <dsp:cNvPr id="0" name=""/>
        <dsp:cNvSpPr/>
      </dsp:nvSpPr>
      <dsp:spPr>
        <a:xfrm>
          <a:off x="374070" y="3572675"/>
          <a:ext cx="6667434" cy="94757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4605" tIns="0" rIns="214605" bIns="0" numCol="1" spcCol="1270" anchor="ctr" anchorCtr="0">
          <a:noAutofit/>
        </a:bodyPr>
        <a:lstStyle/>
        <a:p>
          <a:pPr marL="0" lvl="0" indent="0" algn="l" defTabSz="622300">
            <a:lnSpc>
              <a:spcPct val="90000"/>
            </a:lnSpc>
            <a:spcBef>
              <a:spcPct val="0"/>
            </a:spcBef>
            <a:spcAft>
              <a:spcPct val="35000"/>
            </a:spcAft>
            <a:buNone/>
          </a:pPr>
          <a:r>
            <a:rPr lang="es-ES" sz="1400" b="0" kern="1200" dirty="0">
              <a:solidFill>
                <a:schemeClr val="tx1"/>
              </a:solidFill>
            </a:rPr>
            <a:t>El equipo directivo docente de cada institución al establecer acuerdos sobre los contenidos y las formas de trabajo en los diferentes grados o ciclos debe evaluar las propuestas en función a su adecuación a la naturaleza y al funcionamiento cultural extraescolar del saber que se intenta enseñar</a:t>
          </a:r>
          <a:r>
            <a:rPr lang="es-ES" sz="1400" kern="1200" dirty="0"/>
            <a:t>.  </a:t>
          </a:r>
          <a:endParaRPr lang="es-MX" sz="1400" kern="1200" dirty="0"/>
        </a:p>
      </dsp:txBody>
      <dsp:txXfrm>
        <a:off x="420327" y="3618932"/>
        <a:ext cx="6574920" cy="8550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9f85bed76f_0_39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9f85bed76f_0_3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13">
    <p:spTree>
      <p:nvGrpSpPr>
        <p:cNvPr id="1" name="Shape 2795"/>
        <p:cNvGrpSpPr/>
        <p:nvPr/>
      </p:nvGrpSpPr>
      <p:grpSpPr>
        <a:xfrm>
          <a:off x="0" y="0"/>
          <a:ext cx="0" cy="0"/>
          <a:chOff x="0" y="0"/>
          <a:chExt cx="0" cy="0"/>
        </a:xfrm>
      </p:grpSpPr>
      <p:sp>
        <p:nvSpPr>
          <p:cNvPr id="2796" name="Google Shape;2796;p25"/>
          <p:cNvSpPr txBox="1">
            <a:spLocks noGrp="1"/>
          </p:cNvSpPr>
          <p:nvPr>
            <p:ph type="title" hasCustomPrompt="1"/>
          </p:nvPr>
        </p:nvSpPr>
        <p:spPr>
          <a:xfrm>
            <a:off x="714300"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7" name="Google Shape;2797;p25"/>
          <p:cNvSpPr txBox="1">
            <a:spLocks noGrp="1"/>
          </p:cNvSpPr>
          <p:nvPr>
            <p:ph type="subTitle" idx="1"/>
          </p:nvPr>
        </p:nvSpPr>
        <p:spPr>
          <a:xfrm>
            <a:off x="762603"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98" name="Google Shape;2798;p25"/>
          <p:cNvSpPr txBox="1">
            <a:spLocks noGrp="1"/>
          </p:cNvSpPr>
          <p:nvPr>
            <p:ph type="title" idx="2" hasCustomPrompt="1"/>
          </p:nvPr>
        </p:nvSpPr>
        <p:spPr>
          <a:xfrm>
            <a:off x="3481506"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9" name="Google Shape;2799;p25"/>
          <p:cNvSpPr txBox="1">
            <a:spLocks noGrp="1"/>
          </p:cNvSpPr>
          <p:nvPr>
            <p:ph type="subTitle" idx="3"/>
          </p:nvPr>
        </p:nvSpPr>
        <p:spPr>
          <a:xfrm>
            <a:off x="3529810" y="26500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00" name="Google Shape;2800;p25"/>
          <p:cNvSpPr txBox="1">
            <a:spLocks noGrp="1"/>
          </p:cNvSpPr>
          <p:nvPr>
            <p:ph type="title" idx="4" hasCustomPrompt="1"/>
          </p:nvPr>
        </p:nvSpPr>
        <p:spPr>
          <a:xfrm>
            <a:off x="6200412"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801" name="Google Shape;2801;p25"/>
          <p:cNvSpPr txBox="1">
            <a:spLocks noGrp="1"/>
          </p:cNvSpPr>
          <p:nvPr>
            <p:ph type="subTitle" idx="5"/>
          </p:nvPr>
        </p:nvSpPr>
        <p:spPr>
          <a:xfrm>
            <a:off x="6248716"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802" name="Google Shape;2802;p25"/>
          <p:cNvGrpSpPr/>
          <p:nvPr/>
        </p:nvGrpSpPr>
        <p:grpSpPr>
          <a:xfrm>
            <a:off x="-1771229" y="3446954"/>
            <a:ext cx="5590592" cy="2521477"/>
            <a:chOff x="5619200" y="4458200"/>
            <a:chExt cx="1647150" cy="742900"/>
          </a:xfrm>
        </p:grpSpPr>
        <p:sp>
          <p:nvSpPr>
            <p:cNvPr id="2803" name="Google Shape;2803;p2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25"/>
          <p:cNvGrpSpPr/>
          <p:nvPr/>
        </p:nvGrpSpPr>
        <p:grpSpPr>
          <a:xfrm rot="10800000" flipH="1">
            <a:off x="5819694" y="-600821"/>
            <a:ext cx="4132681" cy="1868601"/>
            <a:chOff x="4178350" y="2375050"/>
            <a:chExt cx="938350" cy="515775"/>
          </a:xfrm>
        </p:grpSpPr>
        <p:sp>
          <p:nvSpPr>
            <p:cNvPr id="2809" name="Google Shape;2809;p2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25"/>
          <p:cNvGrpSpPr/>
          <p:nvPr/>
        </p:nvGrpSpPr>
        <p:grpSpPr>
          <a:xfrm rot="-1136998">
            <a:off x="7304098" y="3705240"/>
            <a:ext cx="2662597" cy="2828694"/>
            <a:chOff x="4159600" y="887163"/>
            <a:chExt cx="1265600" cy="1344550"/>
          </a:xfrm>
        </p:grpSpPr>
        <p:sp>
          <p:nvSpPr>
            <p:cNvPr id="2817" name="Google Shape;2817;p25"/>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5"/>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5"/>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5"/>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5"/>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5"/>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5"/>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5"/>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5"/>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5"/>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5"/>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5"/>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5"/>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5"/>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5"/>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5"/>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5"/>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5"/>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5"/>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5"/>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5"/>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5"/>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5"/>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5"/>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5"/>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5"/>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5"/>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5"/>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5"/>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5"/>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5"/>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5"/>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5"/>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5"/>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5"/>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5"/>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5"/>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5"/>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5"/>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5"/>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5"/>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5"/>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5"/>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5"/>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5"/>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5"/>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5"/>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5"/>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5"/>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5"/>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5"/>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5"/>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5"/>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5"/>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5"/>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5"/>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5"/>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5"/>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5"/>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5"/>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5"/>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5"/>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5"/>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5"/>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5"/>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5"/>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5"/>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5"/>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5"/>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5"/>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5"/>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5"/>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5"/>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5"/>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5"/>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5"/>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5"/>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5"/>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5"/>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5"/>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5"/>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5"/>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5"/>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5"/>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5"/>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5"/>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5"/>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5"/>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5"/>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25"/>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3" name="Google Shape;2923;p25"/>
          <p:cNvGrpSpPr/>
          <p:nvPr/>
        </p:nvGrpSpPr>
        <p:grpSpPr>
          <a:xfrm rot="-10423553">
            <a:off x="5602182" y="-660273"/>
            <a:ext cx="830251" cy="1464439"/>
            <a:chOff x="2797700" y="3217325"/>
            <a:chExt cx="682725" cy="1204225"/>
          </a:xfrm>
        </p:grpSpPr>
        <p:sp>
          <p:nvSpPr>
            <p:cNvPr id="2924" name="Google Shape;2924;p2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25"/>
          <p:cNvGrpSpPr/>
          <p:nvPr/>
        </p:nvGrpSpPr>
        <p:grpSpPr>
          <a:xfrm rot="2700000">
            <a:off x="3236506" y="4367842"/>
            <a:ext cx="1617112" cy="1205372"/>
            <a:chOff x="4500175" y="3779525"/>
            <a:chExt cx="1136425" cy="847075"/>
          </a:xfrm>
        </p:grpSpPr>
        <p:sp>
          <p:nvSpPr>
            <p:cNvPr id="2932" name="Google Shape;2932;p2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3" name="Google Shape;2943;p25"/>
          <p:cNvSpPr txBox="1">
            <a:spLocks noGrp="1"/>
          </p:cNvSpPr>
          <p:nvPr>
            <p:ph type="title" idx="6"/>
          </p:nvPr>
        </p:nvSpPr>
        <p:spPr>
          <a:xfrm>
            <a:off x="723900" y="2152650"/>
            <a:ext cx="2228700" cy="381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44" name="Google Shape;2944;p25"/>
          <p:cNvSpPr txBox="1">
            <a:spLocks noGrp="1"/>
          </p:cNvSpPr>
          <p:nvPr>
            <p:ph type="title" idx="7"/>
          </p:nvPr>
        </p:nvSpPr>
        <p:spPr>
          <a:xfrm>
            <a:off x="3481800" y="22288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45" name="Google Shape;2945;p25"/>
          <p:cNvSpPr txBox="1">
            <a:spLocks noGrp="1"/>
          </p:cNvSpPr>
          <p:nvPr>
            <p:ph type="title" idx="8"/>
          </p:nvPr>
        </p:nvSpPr>
        <p:spPr>
          <a:xfrm>
            <a:off x="6200700" y="21526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0"/>
        <p:cNvGrpSpPr/>
        <p:nvPr/>
      </p:nvGrpSpPr>
      <p:grpSpPr>
        <a:xfrm>
          <a:off x="0" y="0"/>
          <a:ext cx="0" cy="0"/>
          <a:chOff x="0" y="0"/>
          <a:chExt cx="0" cy="0"/>
        </a:xfrm>
      </p:grpSpPr>
      <p:sp>
        <p:nvSpPr>
          <p:cNvPr id="1001" name="Google Shape;100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grpSp>
        <p:nvGrpSpPr>
          <p:cNvPr id="1002" name="Google Shape;1002;p8"/>
          <p:cNvGrpSpPr/>
          <p:nvPr/>
        </p:nvGrpSpPr>
        <p:grpSpPr>
          <a:xfrm rot="10800000" flipH="1">
            <a:off x="4571990" y="-432411"/>
            <a:ext cx="5995306" cy="3699551"/>
            <a:chOff x="4178350" y="2375050"/>
            <a:chExt cx="938350" cy="515775"/>
          </a:xfrm>
        </p:grpSpPr>
        <p:sp>
          <p:nvSpPr>
            <p:cNvPr id="1003" name="Google Shape;1003;p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 name="Google Shape;1010;p8"/>
          <p:cNvSpPr txBox="1">
            <a:spLocks noGrp="1"/>
          </p:cNvSpPr>
          <p:nvPr>
            <p:ph type="title"/>
          </p:nvPr>
        </p:nvSpPr>
        <p:spPr>
          <a:xfrm>
            <a:off x="5953125" y="526350"/>
            <a:ext cx="2476800" cy="4090800"/>
          </a:xfrm>
          <a:prstGeom prst="rect">
            <a:avLst/>
          </a:prstGeom>
        </p:spPr>
        <p:txBody>
          <a:bodyPr spcFirstLastPara="1" wrap="square" lIns="91425" tIns="91425" rIns="91425" bIns="91425" anchor="t" anchorCtr="0">
            <a:noAutofit/>
          </a:bodyPr>
          <a:lstStyle>
            <a:lvl1pPr lvl="0" algn="r">
              <a:spcBef>
                <a:spcPts val="0"/>
              </a:spcBef>
              <a:spcAft>
                <a:spcPts val="0"/>
              </a:spcAft>
              <a:buSzPts val="3200"/>
              <a:buNone/>
              <a:defRPr sz="3200" b="1"/>
            </a:lvl1pPr>
            <a:lvl2pPr lvl="1" algn="r">
              <a:spcBef>
                <a:spcPts val="0"/>
              </a:spcBef>
              <a:spcAft>
                <a:spcPts val="0"/>
              </a:spcAft>
              <a:buSzPts val="4800"/>
              <a:buNone/>
              <a:defRPr sz="4800"/>
            </a:lvl2pPr>
            <a:lvl3pPr lvl="2" algn="r">
              <a:spcBef>
                <a:spcPts val="0"/>
              </a:spcBef>
              <a:spcAft>
                <a:spcPts val="0"/>
              </a:spcAft>
              <a:buSzPts val="4800"/>
              <a:buNone/>
              <a:defRPr sz="4800"/>
            </a:lvl3pPr>
            <a:lvl4pPr lvl="3" algn="r">
              <a:spcBef>
                <a:spcPts val="0"/>
              </a:spcBef>
              <a:spcAft>
                <a:spcPts val="0"/>
              </a:spcAft>
              <a:buSzPts val="4800"/>
              <a:buNone/>
              <a:defRPr sz="4800"/>
            </a:lvl4pPr>
            <a:lvl5pPr lvl="4" algn="r">
              <a:spcBef>
                <a:spcPts val="0"/>
              </a:spcBef>
              <a:spcAft>
                <a:spcPts val="0"/>
              </a:spcAft>
              <a:buSzPts val="4800"/>
              <a:buNone/>
              <a:defRPr sz="4800"/>
            </a:lvl5pPr>
            <a:lvl6pPr lvl="5" algn="r">
              <a:spcBef>
                <a:spcPts val="0"/>
              </a:spcBef>
              <a:spcAft>
                <a:spcPts val="0"/>
              </a:spcAft>
              <a:buSzPts val="4800"/>
              <a:buNone/>
              <a:defRPr sz="4800"/>
            </a:lvl6pPr>
            <a:lvl7pPr lvl="6" algn="r">
              <a:spcBef>
                <a:spcPts val="0"/>
              </a:spcBef>
              <a:spcAft>
                <a:spcPts val="0"/>
              </a:spcAft>
              <a:buSzPts val="4800"/>
              <a:buNone/>
              <a:defRPr sz="4800"/>
            </a:lvl7pPr>
            <a:lvl8pPr lvl="7" algn="r">
              <a:spcBef>
                <a:spcPts val="0"/>
              </a:spcBef>
              <a:spcAft>
                <a:spcPts val="0"/>
              </a:spcAft>
              <a:buSzPts val="4800"/>
              <a:buNone/>
              <a:defRPr sz="4800"/>
            </a:lvl8pPr>
            <a:lvl9pPr lvl="8" algn="r">
              <a:spcBef>
                <a:spcPts val="0"/>
              </a:spcBef>
              <a:spcAft>
                <a:spcPts val="0"/>
              </a:spcAft>
              <a:buSzPts val="4800"/>
              <a:buNone/>
              <a:defRPr sz="4800"/>
            </a:lvl9pPr>
          </a:lstStyle>
          <a:p>
            <a:endParaRPr/>
          </a:p>
        </p:txBody>
      </p:sp>
      <p:grpSp>
        <p:nvGrpSpPr>
          <p:cNvPr id="1011" name="Google Shape;1011;p8"/>
          <p:cNvGrpSpPr/>
          <p:nvPr/>
        </p:nvGrpSpPr>
        <p:grpSpPr>
          <a:xfrm>
            <a:off x="-1130481" y="4057287"/>
            <a:ext cx="4742310" cy="2138883"/>
            <a:chOff x="5619200" y="4458200"/>
            <a:chExt cx="1647150" cy="742900"/>
          </a:xfrm>
        </p:grpSpPr>
        <p:sp>
          <p:nvSpPr>
            <p:cNvPr id="1012" name="Google Shape;1012;p8"/>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8"/>
          <p:cNvGrpSpPr/>
          <p:nvPr/>
        </p:nvGrpSpPr>
        <p:grpSpPr>
          <a:xfrm rot="2025103">
            <a:off x="3868157" y="4340549"/>
            <a:ext cx="1166943" cy="1841636"/>
            <a:chOff x="322650" y="2571325"/>
            <a:chExt cx="573100" cy="904450"/>
          </a:xfrm>
        </p:grpSpPr>
        <p:sp>
          <p:nvSpPr>
            <p:cNvPr id="1018" name="Google Shape;1018;p8"/>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8"/>
          <p:cNvGrpSpPr/>
          <p:nvPr/>
        </p:nvGrpSpPr>
        <p:grpSpPr>
          <a:xfrm>
            <a:off x="4347838" y="95238"/>
            <a:ext cx="700450" cy="636075"/>
            <a:chOff x="3652400" y="3788700"/>
            <a:chExt cx="700450" cy="636075"/>
          </a:xfrm>
        </p:grpSpPr>
        <p:sp>
          <p:nvSpPr>
            <p:cNvPr id="1026" name="Google Shape;1026;p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8"/>
          <p:cNvGrpSpPr/>
          <p:nvPr/>
        </p:nvGrpSpPr>
        <p:grpSpPr>
          <a:xfrm>
            <a:off x="-210841" y="2666472"/>
            <a:ext cx="1039446" cy="2836051"/>
            <a:chOff x="10084800" y="4174013"/>
            <a:chExt cx="585175" cy="1594900"/>
          </a:xfrm>
        </p:grpSpPr>
        <p:sp>
          <p:nvSpPr>
            <p:cNvPr id="1042" name="Google Shape;1042;p8"/>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8"/>
            <p:cNvGrpSpPr/>
            <p:nvPr/>
          </p:nvGrpSpPr>
          <p:grpSpPr>
            <a:xfrm>
              <a:off x="10084800" y="4174013"/>
              <a:ext cx="585175" cy="1594900"/>
              <a:chOff x="1833925" y="1604075"/>
              <a:chExt cx="585175" cy="1594900"/>
            </a:xfrm>
          </p:grpSpPr>
          <p:sp>
            <p:nvSpPr>
              <p:cNvPr id="1044" name="Google Shape;1044;p8"/>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8" r:id="rId7"/>
    <p:sldLayoutId id="2147483659" r:id="rId8"/>
    <p:sldLayoutId id="2147483660" r:id="rId9"/>
    <p:sldLayoutId id="2147483661" r:id="rId10"/>
    <p:sldLayoutId id="2147483662" r:id="rId11"/>
    <p:sldLayoutId id="2147483665" r:id="rId12"/>
    <p:sldLayoutId id="2147483671"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6" name="Rectángulo 5">
            <a:extLst>
              <a:ext uri="{FF2B5EF4-FFF2-40B4-BE49-F238E27FC236}">
                <a16:creationId xmlns:a16="http://schemas.microsoft.com/office/drawing/2014/main" id="{7618E157-90B0-447F-B9E2-D212EDF127B4}"/>
              </a:ext>
            </a:extLst>
          </p:cNvPr>
          <p:cNvSpPr/>
          <p:nvPr/>
        </p:nvSpPr>
        <p:spPr>
          <a:xfrm>
            <a:off x="2519917" y="405516"/>
            <a:ext cx="4572000" cy="738664"/>
          </a:xfrm>
          <a:prstGeom prst="rect">
            <a:avLst/>
          </a:prstGeom>
        </p:spPr>
        <p:txBody>
          <a:bodyPr>
            <a:spAutoFit/>
          </a:bodyPr>
          <a:lstStyle/>
          <a:p>
            <a:pPr algn="ctr"/>
            <a:r>
              <a:rPr lang="es-ES" b="1" dirty="0"/>
              <a:t>Escuela Normal de Educación Preescolar</a:t>
            </a:r>
          </a:p>
          <a:p>
            <a:pPr algn="ctr"/>
            <a:r>
              <a:rPr lang="es-ES" b="1" dirty="0"/>
              <a:t>Licenciatura en Educación Preescolar</a:t>
            </a:r>
          </a:p>
          <a:p>
            <a:pPr algn="ctr"/>
            <a:r>
              <a:rPr lang="es-ES" dirty="0"/>
              <a:t>Ciclo escolar 2020-2021</a:t>
            </a:r>
          </a:p>
        </p:txBody>
      </p:sp>
      <p:pic>
        <p:nvPicPr>
          <p:cNvPr id="8" name="Imagen 7">
            <a:extLst>
              <a:ext uri="{FF2B5EF4-FFF2-40B4-BE49-F238E27FC236}">
                <a16:creationId xmlns:a16="http://schemas.microsoft.com/office/drawing/2014/main" id="{DEF354F5-3D50-49ED-A04F-3CD7FEB69DAD}"/>
              </a:ext>
            </a:extLst>
          </p:cNvPr>
          <p:cNvPicPr>
            <a:picLocks noChangeAspect="1"/>
          </p:cNvPicPr>
          <p:nvPr/>
        </p:nvPicPr>
        <p:blipFill>
          <a:blip r:embed="rId3"/>
          <a:stretch>
            <a:fillRect/>
          </a:stretch>
        </p:blipFill>
        <p:spPr>
          <a:xfrm>
            <a:off x="757170" y="147139"/>
            <a:ext cx="1688319" cy="1255417"/>
          </a:xfrm>
          <a:prstGeom prst="rect">
            <a:avLst/>
          </a:prstGeom>
        </p:spPr>
      </p:pic>
      <p:sp>
        <p:nvSpPr>
          <p:cNvPr id="9" name="Rectángulo 8">
            <a:extLst>
              <a:ext uri="{FF2B5EF4-FFF2-40B4-BE49-F238E27FC236}">
                <a16:creationId xmlns:a16="http://schemas.microsoft.com/office/drawing/2014/main" id="{D1859BA7-6070-4FD7-9B02-CA5BC197A237}"/>
              </a:ext>
            </a:extLst>
          </p:cNvPr>
          <p:cNvSpPr/>
          <p:nvPr/>
        </p:nvSpPr>
        <p:spPr>
          <a:xfrm>
            <a:off x="2817628" y="1357650"/>
            <a:ext cx="4572000" cy="954107"/>
          </a:xfrm>
          <a:prstGeom prst="rect">
            <a:avLst/>
          </a:prstGeom>
        </p:spPr>
        <p:txBody>
          <a:bodyPr>
            <a:spAutoFit/>
          </a:bodyPr>
          <a:lstStyle/>
          <a:p>
            <a:r>
              <a:rPr lang="es-ES" b="1" dirty="0"/>
              <a:t>Curso: </a:t>
            </a:r>
            <a:r>
              <a:rPr lang="es-ES" dirty="0"/>
              <a:t>Practicas sociales del Lenguaje. </a:t>
            </a:r>
          </a:p>
          <a:p>
            <a:r>
              <a:rPr lang="es-ES" b="1" dirty="0"/>
              <a:t>Nombre del titular: </a:t>
            </a:r>
            <a:r>
              <a:rPr lang="es-ES" dirty="0"/>
              <a:t>Profesora María Elena Villarreal Márquez</a:t>
            </a:r>
          </a:p>
          <a:p>
            <a:r>
              <a:rPr lang="es-ES" dirty="0"/>
              <a:t>Segundo semestre Sección C</a:t>
            </a:r>
          </a:p>
        </p:txBody>
      </p:sp>
      <p:sp>
        <p:nvSpPr>
          <p:cNvPr id="10" name="Rectángulo 9">
            <a:extLst>
              <a:ext uri="{FF2B5EF4-FFF2-40B4-BE49-F238E27FC236}">
                <a16:creationId xmlns:a16="http://schemas.microsoft.com/office/drawing/2014/main" id="{0002BBC8-4213-41D4-A4CA-45D711375067}"/>
              </a:ext>
            </a:extLst>
          </p:cNvPr>
          <p:cNvSpPr/>
          <p:nvPr/>
        </p:nvSpPr>
        <p:spPr>
          <a:xfrm>
            <a:off x="2594345" y="2418902"/>
            <a:ext cx="4572000" cy="523220"/>
          </a:xfrm>
          <a:prstGeom prst="rect">
            <a:avLst/>
          </a:prstGeom>
        </p:spPr>
        <p:txBody>
          <a:bodyPr>
            <a:spAutoFit/>
          </a:bodyPr>
          <a:lstStyle/>
          <a:p>
            <a:pPr algn="ctr"/>
            <a:r>
              <a:rPr lang="es-ES" b="1" dirty="0"/>
              <a:t>UNIDAD III</a:t>
            </a:r>
          </a:p>
          <a:p>
            <a:pPr algn="ctr"/>
            <a:r>
              <a:rPr lang="es-ES" dirty="0"/>
              <a:t>DISEÑO DE SECUENCIAS DIDACTICAS </a:t>
            </a:r>
          </a:p>
        </p:txBody>
      </p:sp>
      <p:sp>
        <p:nvSpPr>
          <p:cNvPr id="11" name="Rectángulo 10">
            <a:extLst>
              <a:ext uri="{FF2B5EF4-FFF2-40B4-BE49-F238E27FC236}">
                <a16:creationId xmlns:a16="http://schemas.microsoft.com/office/drawing/2014/main" id="{B68AB4E8-908C-476B-AA7A-8CC4F2AD0296}"/>
              </a:ext>
            </a:extLst>
          </p:cNvPr>
          <p:cNvSpPr/>
          <p:nvPr/>
        </p:nvSpPr>
        <p:spPr>
          <a:xfrm>
            <a:off x="1786270" y="3123695"/>
            <a:ext cx="6188149" cy="1815882"/>
          </a:xfrm>
          <a:prstGeom prst="rect">
            <a:avLst/>
          </a:prstGeom>
        </p:spPr>
        <p:txBody>
          <a:bodyPr wrap="square">
            <a:spAutoFit/>
          </a:bodyPr>
          <a:lstStyle/>
          <a:p>
            <a:pPr algn="ctr"/>
            <a:r>
              <a:rPr lang="es-ES" b="1" dirty="0"/>
              <a:t>Alumnas:</a:t>
            </a:r>
          </a:p>
          <a:p>
            <a:r>
              <a:rPr lang="es-ES" dirty="0"/>
              <a:t>Mónica Guadalupe Cárdenas Tovar        Numero de lista: 2</a:t>
            </a:r>
          </a:p>
          <a:p>
            <a:r>
              <a:rPr lang="es-ES" dirty="0"/>
              <a:t>Samantha de león Huitrón Ramos           Numero de lista: 4 </a:t>
            </a:r>
          </a:p>
          <a:p>
            <a:r>
              <a:rPr lang="es-ES" dirty="0"/>
              <a:t>Estefanía Hernández Aguillón                 Numero de lista: 9</a:t>
            </a:r>
          </a:p>
          <a:p>
            <a:r>
              <a:rPr lang="es-ES" dirty="0"/>
              <a:t>Julia Yessenia Montoya Silva                  Numero de lista: 12</a:t>
            </a:r>
          </a:p>
          <a:p>
            <a:r>
              <a:rPr lang="es-ES" dirty="0"/>
              <a:t>Verena Concepción Sosa Domínguez    Numero de lista: 17  </a:t>
            </a:r>
          </a:p>
          <a:p>
            <a:r>
              <a:rPr lang="es-ES" dirty="0"/>
              <a:t>Mariana Guadalupe Valdez Jiménez      Numero de lista: 19                  </a:t>
            </a:r>
          </a:p>
          <a:p>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8AFE5A94-7BE6-477E-84D8-847B3924E5DF}"/>
              </a:ext>
            </a:extLst>
          </p:cNvPr>
          <p:cNvSpPr/>
          <p:nvPr/>
        </p:nvSpPr>
        <p:spPr>
          <a:xfrm>
            <a:off x="550984" y="941150"/>
            <a:ext cx="7608277" cy="3539430"/>
          </a:xfrm>
          <a:prstGeom prst="rect">
            <a:avLst/>
          </a:prstGeom>
        </p:spPr>
        <p:txBody>
          <a:bodyPr wrap="square">
            <a:spAutoFit/>
          </a:bodyPr>
          <a:lstStyle/>
          <a:p>
            <a:pPr marL="285750" indent="-285750">
              <a:buFont typeface="Wingdings" panose="05000000000000000000" pitchFamily="2" charset="2"/>
              <a:buChar char="v"/>
            </a:pPr>
            <a:r>
              <a:rPr lang="es-ES" dirty="0"/>
              <a:t>La graduación del conocimiento lleva a la parcelación del objeto.</a:t>
            </a:r>
          </a:p>
          <a:p>
            <a:endParaRPr lang="es-ES" dirty="0"/>
          </a:p>
          <a:p>
            <a:endParaRPr lang="es-ES" dirty="0"/>
          </a:p>
          <a:p>
            <a:pPr marL="285750" indent="-285750">
              <a:buFont typeface="Wingdings" panose="05000000000000000000" pitchFamily="2" charset="2"/>
              <a:buChar char="v"/>
            </a:pPr>
            <a:r>
              <a:rPr lang="es-ES" dirty="0"/>
              <a:t>La presión del tiempo es uno de los fenómenos que, en la institución escolar, marca en forma decisiva el tratamiento de los contenidos. El conocimiento se va distribuyendo a tra­vés del tiempo, y esta distribución hace que adquiera carac­terísticas particulares, diferentes de las del objeto original. </a:t>
            </a:r>
          </a:p>
          <a:p>
            <a:endParaRPr lang="es-ES" dirty="0"/>
          </a:p>
          <a:p>
            <a:pPr marL="285750" indent="-285750">
              <a:buFont typeface="Wingdings" panose="05000000000000000000" pitchFamily="2" charset="2"/>
              <a:buChar char="v"/>
            </a:pPr>
            <a:r>
              <a:rPr lang="es-ES" b="1" dirty="0"/>
              <a:t>Consecuencias de la graduación de la lengua escrita</a:t>
            </a:r>
            <a:r>
              <a:rPr lang="es-ES" dirty="0"/>
              <a:t>: en un comienzo lectura mecánica  y sólo más tarde lectura comprensiva; los alumnos deben comprender "literalmente" el texto antes de hacer una interpretación propia de él y mucho antes de poder hacer una lectura crítica.</a:t>
            </a:r>
          </a:p>
          <a:p>
            <a:endParaRPr lang="es-ES" dirty="0"/>
          </a:p>
          <a:p>
            <a:endParaRPr lang="es-ES" dirty="0"/>
          </a:p>
          <a:p>
            <a:pPr marL="285750" indent="-285750">
              <a:buFont typeface="Wingdings" panose="05000000000000000000" pitchFamily="2" charset="2"/>
              <a:buChar char="v"/>
            </a:pPr>
            <a:r>
              <a:rPr lang="es-ES" dirty="0"/>
              <a:t>La lengua escrita, la práctica de la lectura y la es­critura se vuelven fragmentarias y son desmenuzadas de tal modo que pierden su identidad.</a:t>
            </a:r>
          </a:p>
        </p:txBody>
      </p:sp>
      <p:cxnSp>
        <p:nvCxnSpPr>
          <p:cNvPr id="13" name="Conector recto de flecha 12">
            <a:extLst>
              <a:ext uri="{FF2B5EF4-FFF2-40B4-BE49-F238E27FC236}">
                <a16:creationId xmlns:a16="http://schemas.microsoft.com/office/drawing/2014/main" id="{232823C2-482D-4EB9-935B-DDE82D08BE4C}"/>
              </a:ext>
            </a:extLst>
          </p:cNvPr>
          <p:cNvCxnSpPr/>
          <p:nvPr/>
        </p:nvCxnSpPr>
        <p:spPr>
          <a:xfrm>
            <a:off x="2836985" y="1172308"/>
            <a:ext cx="0" cy="492369"/>
          </a:xfrm>
          <a:prstGeom prst="straightConnector1">
            <a:avLst/>
          </a:prstGeom>
          <a:ln w="28575">
            <a:solidFill>
              <a:schemeClr val="accent1">
                <a:lumMod val="2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 name="Conector recto de flecha 16">
            <a:extLst>
              <a:ext uri="{FF2B5EF4-FFF2-40B4-BE49-F238E27FC236}">
                <a16:creationId xmlns:a16="http://schemas.microsoft.com/office/drawing/2014/main" id="{78C1EE2A-D6A8-4C7F-9DCC-56120CDF5EEE}"/>
              </a:ext>
            </a:extLst>
          </p:cNvPr>
          <p:cNvCxnSpPr>
            <a:cxnSpLocks/>
          </p:cNvCxnSpPr>
          <p:nvPr/>
        </p:nvCxnSpPr>
        <p:spPr>
          <a:xfrm>
            <a:off x="2836985" y="3563815"/>
            <a:ext cx="0" cy="422031"/>
          </a:xfrm>
          <a:prstGeom prst="straightConnector1">
            <a:avLst/>
          </a:prstGeom>
          <a:ln w="1905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7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F83A5C-5335-46C0-BBEC-D5580B204D2A}"/>
              </a:ext>
            </a:extLst>
          </p:cNvPr>
          <p:cNvSpPr/>
          <p:nvPr/>
        </p:nvSpPr>
        <p:spPr>
          <a:xfrm>
            <a:off x="750278" y="1383108"/>
            <a:ext cx="8100644" cy="2554545"/>
          </a:xfrm>
          <a:prstGeom prst="rect">
            <a:avLst/>
          </a:prstGeom>
        </p:spPr>
        <p:txBody>
          <a:bodyPr wrap="square">
            <a:spAutoFit/>
          </a:bodyPr>
          <a:lstStyle/>
          <a:p>
            <a:r>
              <a:rPr lang="es-ES" sz="1600" dirty="0"/>
              <a:t>Fragmentar  así los objetos a enseñar permite alimentar dos ilusiones muy arraigadas en la tradición escolar:</a:t>
            </a:r>
          </a:p>
          <a:p>
            <a:pPr marL="285750" indent="-285750">
              <a:buFont typeface="Wingdings" panose="05000000000000000000" pitchFamily="2" charset="2"/>
              <a:buChar char="v"/>
            </a:pPr>
            <a:r>
              <a:rPr lang="es-ES" sz="1600" dirty="0"/>
              <a:t>eludir la complejidad de los objetos de conocimiento reduciéndolos a sus elementos más simples </a:t>
            </a:r>
          </a:p>
          <a:p>
            <a:pPr marL="285750" indent="-285750">
              <a:buFont typeface="Wingdings" panose="05000000000000000000" pitchFamily="2" charset="2"/>
              <a:buChar char="v"/>
            </a:pPr>
            <a:r>
              <a:rPr lang="es-ES" sz="1600" dirty="0"/>
              <a:t>ejercer un control estricto sobre el aprendizaje. </a:t>
            </a:r>
          </a:p>
          <a:p>
            <a:endParaRPr lang="es-ES" sz="1600" dirty="0"/>
          </a:p>
          <a:p>
            <a:r>
              <a:rPr lang="es-ES" sz="1600" dirty="0"/>
              <a:t>Lamentablemente, la simplificación hace desaparecer el objeto que se pretende enseñar y el control de la reproducción de las partes nada dice sobre la comprensión que los niños tienen de la lengua escrita ni sobre sus posibilidades como intérpretes y productores de textos</a:t>
            </a:r>
            <a:r>
              <a:rPr lang="es-ES" dirty="0"/>
              <a:t>.</a:t>
            </a:r>
          </a:p>
        </p:txBody>
      </p:sp>
    </p:spTree>
    <p:extLst>
      <p:ext uri="{BB962C8B-B14F-4D97-AF65-F5344CB8AC3E}">
        <p14:creationId xmlns:p14="http://schemas.microsoft.com/office/powerpoint/2010/main" val="211568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80CE2C4-CE98-4BD4-BEAC-37F8F0318E77}"/>
              </a:ext>
            </a:extLst>
          </p:cNvPr>
          <p:cNvSpPr/>
          <p:nvPr/>
        </p:nvSpPr>
        <p:spPr>
          <a:xfrm>
            <a:off x="369180" y="295985"/>
            <a:ext cx="7346883" cy="646331"/>
          </a:xfrm>
          <a:prstGeom prst="rect">
            <a:avLst/>
          </a:prstGeom>
        </p:spPr>
        <p:txBody>
          <a:bodyPr wrap="none">
            <a:spAutoFit/>
          </a:bodyPr>
          <a:lstStyle/>
          <a:p>
            <a:pPr algn="ctr"/>
            <a:r>
              <a:rPr lang="es-MX" sz="3600" b="1" dirty="0">
                <a:latin typeface="Poppins" panose="020B0604020202020204" charset="0"/>
                <a:cs typeface="Poppins" panose="020B0604020202020204" charset="0"/>
              </a:rPr>
              <a:t>La transposición didáctica es: </a:t>
            </a:r>
          </a:p>
        </p:txBody>
      </p:sp>
      <p:sp>
        <p:nvSpPr>
          <p:cNvPr id="4" name="Rectángulo 3">
            <a:extLst>
              <a:ext uri="{FF2B5EF4-FFF2-40B4-BE49-F238E27FC236}">
                <a16:creationId xmlns:a16="http://schemas.microsoft.com/office/drawing/2014/main" id="{37F8102E-3059-4502-BE77-317048403068}"/>
              </a:ext>
            </a:extLst>
          </p:cNvPr>
          <p:cNvSpPr/>
          <p:nvPr/>
        </p:nvSpPr>
        <p:spPr>
          <a:xfrm>
            <a:off x="890953" y="1664678"/>
            <a:ext cx="3200400" cy="2708030"/>
          </a:xfrm>
          <a:prstGeom prst="rect">
            <a:avLst/>
          </a:prstGeom>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Inevitable. </a:t>
            </a:r>
          </a:p>
          <a:p>
            <a:r>
              <a:rPr lang="es-ES" dirty="0">
                <a:solidFill>
                  <a:schemeClr val="tx1"/>
                </a:solidFill>
              </a:rPr>
              <a:t>porque el propósito de la escuela es comunicar el saber y la inten­ción de enseñar hace que el objeto no pueda aparecer exac­tamente de la misma forma ni ser utilizado de la misma ma­nera que cuando esta intención no existe, porque las situacio­nes que se plantean deben tener en cuenta los conocimientos previos de los niños que se están apropiando del objeto en cuestión. </a:t>
            </a:r>
          </a:p>
        </p:txBody>
      </p:sp>
      <p:sp>
        <p:nvSpPr>
          <p:cNvPr id="6" name="Rectángulo 5">
            <a:extLst>
              <a:ext uri="{FF2B5EF4-FFF2-40B4-BE49-F238E27FC236}">
                <a16:creationId xmlns:a16="http://schemas.microsoft.com/office/drawing/2014/main" id="{7C460829-1192-4E68-852A-29803F1E8534}"/>
              </a:ext>
            </a:extLst>
          </p:cNvPr>
          <p:cNvSpPr/>
          <p:nvPr/>
        </p:nvSpPr>
        <p:spPr>
          <a:xfrm>
            <a:off x="4841631" y="1664678"/>
            <a:ext cx="3200400" cy="2708030"/>
          </a:xfrm>
          <a:prstGeom prst="rect">
            <a:avLst/>
          </a:prstGeom>
          <a:ln w="2857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Controlada. </a:t>
            </a:r>
          </a:p>
          <a:p>
            <a:r>
              <a:rPr lang="es-ES" dirty="0">
                <a:solidFill>
                  <a:schemeClr val="tx1"/>
                </a:solidFill>
              </a:rPr>
              <a:t>Dado que el objetivo final de la enseñanza es que, el alumno pueda hacer funcionar lo aprendido fuera de la escuela, en situacio­nes que ya no serán didácticas, será necesario mantener una vigilancia epistemológica que garantice una semejanza funda­mental entre lo que se enseña y el objeto o práctica social que se pretende que los alumnos aprendan. </a:t>
            </a:r>
          </a:p>
        </p:txBody>
      </p:sp>
    </p:spTree>
    <p:extLst>
      <p:ext uri="{BB962C8B-B14F-4D97-AF65-F5344CB8AC3E}">
        <p14:creationId xmlns:p14="http://schemas.microsoft.com/office/powerpoint/2010/main" val="194480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FFE6D4D-2031-4267-837B-12D6BC22B9E0}"/>
              </a:ext>
            </a:extLst>
          </p:cNvPr>
          <p:cNvGraphicFramePr/>
          <p:nvPr>
            <p:extLst>
              <p:ext uri="{D42A27DB-BD31-4B8C-83A1-F6EECF244321}">
                <p14:modId xmlns:p14="http://schemas.microsoft.com/office/powerpoint/2010/main" val="1503375324"/>
              </p:ext>
            </p:extLst>
          </p:nvPr>
        </p:nvGraphicFramePr>
        <p:xfrm>
          <a:off x="516466" y="169333"/>
          <a:ext cx="8111067"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47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435DF-F747-45AF-A35A-020C48168417}"/>
              </a:ext>
            </a:extLst>
          </p:cNvPr>
          <p:cNvSpPr>
            <a:spLocks noGrp="1"/>
          </p:cNvSpPr>
          <p:nvPr>
            <p:ph type="title"/>
          </p:nvPr>
        </p:nvSpPr>
        <p:spPr>
          <a:xfrm>
            <a:off x="831274" y="1622400"/>
            <a:ext cx="7412182" cy="1898700"/>
          </a:xfrm>
        </p:spPr>
        <p:txBody>
          <a:bodyPr/>
          <a:lstStyle/>
          <a:p>
            <a:pPr algn="ctr"/>
            <a:r>
              <a:rPr lang="es-ES" sz="4400" dirty="0"/>
              <a:t>Responsabilidad del docente </a:t>
            </a:r>
            <a:endParaRPr lang="es-MX" sz="4400" dirty="0"/>
          </a:p>
        </p:txBody>
      </p:sp>
    </p:spTree>
    <p:extLst>
      <p:ext uri="{BB962C8B-B14F-4D97-AF65-F5344CB8AC3E}">
        <p14:creationId xmlns:p14="http://schemas.microsoft.com/office/powerpoint/2010/main" val="340191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pic>
        <p:nvPicPr>
          <p:cNvPr id="9" name="Imagen 8" descr="Icono&#10;&#10;Descripción generada automáticamente">
            <a:extLst>
              <a:ext uri="{FF2B5EF4-FFF2-40B4-BE49-F238E27FC236}">
                <a16:creationId xmlns:a16="http://schemas.microsoft.com/office/drawing/2014/main" id="{B45D3442-8B57-4F49-ADB2-C065348B7ECF}"/>
              </a:ext>
            </a:extLst>
          </p:cNvPr>
          <p:cNvPicPr>
            <a:picLocks noChangeAspect="1"/>
          </p:cNvPicPr>
          <p:nvPr/>
        </p:nvPicPr>
        <p:blipFill>
          <a:blip r:embed="rId3"/>
          <a:stretch>
            <a:fillRect/>
          </a:stretch>
        </p:blipFill>
        <p:spPr>
          <a:xfrm>
            <a:off x="5583687" y="1145035"/>
            <a:ext cx="2562785" cy="2562785"/>
          </a:xfrm>
          <a:prstGeom prst="rect">
            <a:avLst/>
          </a:prstGeom>
        </p:spPr>
      </p:pic>
      <p:sp>
        <p:nvSpPr>
          <p:cNvPr id="10" name="Rectángulo 9">
            <a:extLst>
              <a:ext uri="{FF2B5EF4-FFF2-40B4-BE49-F238E27FC236}">
                <a16:creationId xmlns:a16="http://schemas.microsoft.com/office/drawing/2014/main" id="{520BB27F-45B3-40DF-8570-D5CEB110EE29}"/>
              </a:ext>
            </a:extLst>
          </p:cNvPr>
          <p:cNvSpPr/>
          <p:nvPr/>
        </p:nvSpPr>
        <p:spPr>
          <a:xfrm>
            <a:off x="457505" y="1764707"/>
            <a:ext cx="5126182" cy="1323439"/>
          </a:xfrm>
          <a:prstGeom prst="rect">
            <a:avLst/>
          </a:prstGeom>
        </p:spPr>
        <p:txBody>
          <a:bodyPr wrap="square">
            <a:spAutoFit/>
          </a:bodyPr>
          <a:lstStyle/>
          <a:p>
            <a:pPr marL="285750" indent="-285750">
              <a:buFont typeface="Wingdings" panose="05000000000000000000" pitchFamily="2" charset="2"/>
              <a:buChar char="v"/>
            </a:pPr>
            <a:r>
              <a:rPr lang="es-ES" sz="1600" dirty="0"/>
              <a:t>Prever actividades e inter­venciones que favorezcan la presencia en el aula del objeto de conocimiento tal como ha sido socialmente producido, así como reflexionar sobre su práctica y efectuar las rectificacio­nes que resulten necesarias y posibles.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53F4D-1BBA-4240-9288-1053436C952F}"/>
              </a:ext>
            </a:extLst>
          </p:cNvPr>
          <p:cNvSpPr>
            <a:spLocks noGrp="1"/>
          </p:cNvSpPr>
          <p:nvPr>
            <p:ph type="title"/>
          </p:nvPr>
        </p:nvSpPr>
        <p:spPr>
          <a:xfrm>
            <a:off x="3168000" y="1951566"/>
            <a:ext cx="2808000" cy="755700"/>
          </a:xfrm>
        </p:spPr>
        <p:txBody>
          <a:bodyPr/>
          <a:lstStyle/>
          <a:p>
            <a:r>
              <a:rPr lang="es-ES" sz="3200" dirty="0"/>
              <a:t>GRACIAS!</a:t>
            </a:r>
            <a:endParaRPr lang="es-MX" sz="3200" dirty="0"/>
          </a:p>
        </p:txBody>
      </p:sp>
    </p:spTree>
    <p:extLst>
      <p:ext uri="{BB962C8B-B14F-4D97-AF65-F5344CB8AC3E}">
        <p14:creationId xmlns:p14="http://schemas.microsoft.com/office/powerpoint/2010/main" val="197107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061528-1689-4D49-A78D-8ADFD931F531}"/>
              </a:ext>
            </a:extLst>
          </p:cNvPr>
          <p:cNvPicPr>
            <a:picLocks noChangeAspect="1"/>
          </p:cNvPicPr>
          <p:nvPr/>
        </p:nvPicPr>
        <p:blipFill rotWithShape="1">
          <a:blip r:embed="rId2"/>
          <a:srcRect l="21744" t="26242" r="21395" b="8404"/>
          <a:stretch/>
        </p:blipFill>
        <p:spPr>
          <a:xfrm>
            <a:off x="765544" y="871869"/>
            <a:ext cx="5972639" cy="3859619"/>
          </a:xfrm>
          <a:prstGeom prst="rect">
            <a:avLst/>
          </a:prstGeom>
        </p:spPr>
      </p:pic>
      <p:pic>
        <p:nvPicPr>
          <p:cNvPr id="5" name="Imagen 4">
            <a:extLst>
              <a:ext uri="{FF2B5EF4-FFF2-40B4-BE49-F238E27FC236}">
                <a16:creationId xmlns:a16="http://schemas.microsoft.com/office/drawing/2014/main" id="{A11449B7-34C4-48A9-A216-EA9E8A402941}"/>
              </a:ext>
            </a:extLst>
          </p:cNvPr>
          <p:cNvPicPr>
            <a:picLocks noChangeAspect="1"/>
          </p:cNvPicPr>
          <p:nvPr/>
        </p:nvPicPr>
        <p:blipFill rotWithShape="1">
          <a:blip r:embed="rId3"/>
          <a:srcRect l="34682" t="24924" r="41861" b="7991"/>
          <a:stretch/>
        </p:blipFill>
        <p:spPr>
          <a:xfrm>
            <a:off x="6738183" y="988828"/>
            <a:ext cx="2405817" cy="3868367"/>
          </a:xfrm>
          <a:prstGeom prst="rect">
            <a:avLst/>
          </a:prstGeom>
        </p:spPr>
      </p:pic>
    </p:spTree>
    <p:extLst>
      <p:ext uri="{BB962C8B-B14F-4D97-AF65-F5344CB8AC3E}">
        <p14:creationId xmlns:p14="http://schemas.microsoft.com/office/powerpoint/2010/main" val="2284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p>
            <a:pPr lvl="0"/>
            <a:r>
              <a:rPr lang="es-MX" dirty="0"/>
              <a:t>TRANSPOSICION DIDACTICA</a:t>
            </a:r>
            <a:endParaRPr dirty="0"/>
          </a:p>
        </p:txBody>
      </p:sp>
      <p:sp>
        <p:nvSpPr>
          <p:cNvPr id="3430" name="Google Shape;3430;p35"/>
          <p:cNvSpPr txBox="1">
            <a:spLocks noGrp="1"/>
          </p:cNvSpPr>
          <p:nvPr>
            <p:ph type="subTitle" idx="1"/>
          </p:nvPr>
        </p:nvSpPr>
        <p:spPr>
          <a:xfrm>
            <a:off x="244549" y="2673702"/>
            <a:ext cx="8516679" cy="877572"/>
          </a:xfrm>
          <a:prstGeom prst="rect">
            <a:avLst/>
          </a:prstGeom>
        </p:spPr>
        <p:txBody>
          <a:bodyPr spcFirstLastPara="1" wrap="square" lIns="91425" tIns="91425" rIns="91425" bIns="91425" anchor="t" anchorCtr="0">
            <a:noAutofit/>
          </a:bodyPr>
          <a:lstStyle/>
          <a:p>
            <a:pPr marL="0" lvl="0" indent="0">
              <a:spcAft>
                <a:spcPts val="1600"/>
              </a:spcAft>
            </a:pPr>
            <a:r>
              <a:rPr lang="es-ES" dirty="0"/>
              <a:t>LA LECTURA Y LA ESCRITURA COMO OBJETOS DE ENSEÑANZA</a:t>
            </a:r>
          </a:p>
          <a:p>
            <a:pPr marL="0" lvl="0" indent="0">
              <a:spcAft>
                <a:spcPts val="1600"/>
              </a:spcAft>
            </a:pPr>
            <a:r>
              <a:rPr lang="es-ES" dirty="0"/>
              <a:t>Delia Lerner </a:t>
            </a:r>
          </a:p>
          <a:p>
            <a:pPr marL="0" lvl="0" indent="0" algn="ctr" rtl="0">
              <a:spcBef>
                <a:spcPts val="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12" name="Rectángulo 11">
            <a:extLst>
              <a:ext uri="{FF2B5EF4-FFF2-40B4-BE49-F238E27FC236}">
                <a16:creationId xmlns:a16="http://schemas.microsoft.com/office/drawing/2014/main" id="{10CA1401-0FF4-484B-92C6-2701A2A4F9B6}"/>
              </a:ext>
            </a:extLst>
          </p:cNvPr>
          <p:cNvSpPr/>
          <p:nvPr/>
        </p:nvSpPr>
        <p:spPr>
          <a:xfrm>
            <a:off x="2704982" y="154164"/>
            <a:ext cx="3272071" cy="726782"/>
          </a:xfrm>
          <a:prstGeom prst="rect">
            <a:avLst/>
          </a:prstGeom>
        </p:spPr>
        <p:txBody>
          <a:bodyPr wrap="square">
            <a:spAutoFit/>
          </a:bodyPr>
          <a:lstStyle/>
          <a:p>
            <a:pPr algn="ctr"/>
            <a:r>
              <a:rPr lang="es-MX" sz="4000" b="1" dirty="0">
                <a:latin typeface="Poppins" panose="020B0604020202020204" charset="0"/>
                <a:cs typeface="Poppins" panose="020B0604020202020204" charset="0"/>
              </a:rPr>
              <a:t>Definición</a:t>
            </a:r>
            <a:r>
              <a:rPr lang="es-MX" dirty="0"/>
              <a:t> </a:t>
            </a:r>
          </a:p>
        </p:txBody>
      </p:sp>
      <p:sp>
        <p:nvSpPr>
          <p:cNvPr id="13" name="Rectángulo 12">
            <a:extLst>
              <a:ext uri="{FF2B5EF4-FFF2-40B4-BE49-F238E27FC236}">
                <a16:creationId xmlns:a16="http://schemas.microsoft.com/office/drawing/2014/main" id="{830D1609-BF2F-421B-BF24-454AFF1CBD7A}"/>
              </a:ext>
            </a:extLst>
          </p:cNvPr>
          <p:cNvSpPr/>
          <p:nvPr/>
        </p:nvSpPr>
        <p:spPr>
          <a:xfrm>
            <a:off x="735981" y="1269726"/>
            <a:ext cx="7917365" cy="954107"/>
          </a:xfrm>
          <a:prstGeom prst="rect">
            <a:avLst/>
          </a:prstGeom>
        </p:spPr>
        <p:txBody>
          <a:bodyPr wrap="square">
            <a:spAutoFit/>
          </a:bodyPr>
          <a:lstStyle/>
          <a:p>
            <a:pPr marL="285750" indent="-285750">
              <a:buFont typeface="Wingdings" panose="05000000000000000000" pitchFamily="2" charset="2"/>
              <a:buChar char="v"/>
            </a:pPr>
            <a:r>
              <a:rPr lang="es-ES" dirty="0"/>
              <a:t>Proceso en el cual el saber científico o académico sufre una serie de transformaciones para adaptarlo a un nivel menos técnico, asequible para alumnos no especializados. Es decir, consiste en modificar un conocimiento sabio o erudito para hacerlo plausible de ser enseñado.</a:t>
            </a:r>
          </a:p>
          <a:p>
            <a:endParaRPr lang="es-ES" dirty="0"/>
          </a:p>
        </p:txBody>
      </p:sp>
      <p:sp>
        <p:nvSpPr>
          <p:cNvPr id="14" name="Rectángulo 13">
            <a:extLst>
              <a:ext uri="{FF2B5EF4-FFF2-40B4-BE49-F238E27FC236}">
                <a16:creationId xmlns:a16="http://schemas.microsoft.com/office/drawing/2014/main" id="{5DCB872C-82C1-4625-A84E-358497DA58B9}"/>
              </a:ext>
            </a:extLst>
          </p:cNvPr>
          <p:cNvSpPr/>
          <p:nvPr/>
        </p:nvSpPr>
        <p:spPr>
          <a:xfrm>
            <a:off x="735981" y="2557758"/>
            <a:ext cx="8073483" cy="954107"/>
          </a:xfrm>
          <a:prstGeom prst="rect">
            <a:avLst/>
          </a:prstGeom>
        </p:spPr>
        <p:txBody>
          <a:bodyPr wrap="square">
            <a:spAutoFit/>
          </a:bodyPr>
          <a:lstStyle/>
          <a:p>
            <a:pPr marL="285750" indent="-285750">
              <a:buFont typeface="Wingdings" panose="05000000000000000000" pitchFamily="2" charset="2"/>
              <a:buChar char="v"/>
            </a:pPr>
            <a:r>
              <a:rPr lang="es-ES" dirty="0"/>
              <a:t>Esta idea fue planteada originalmente por Michel Verret (1975) y posteriormente reintroducida por Yves Chevallard, un teórico de la didáctica de las matemáticas que lo aplicó en un origen a esta disciplina, aunque posteriormente este concepto ha sido extrapolado a otros campos del saber.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4" name="Rectángulo 3">
            <a:extLst>
              <a:ext uri="{FF2B5EF4-FFF2-40B4-BE49-F238E27FC236}">
                <a16:creationId xmlns:a16="http://schemas.microsoft.com/office/drawing/2014/main" id="{2963ED0C-37BA-4FD5-AC2A-8D929F87DA96}"/>
              </a:ext>
            </a:extLst>
          </p:cNvPr>
          <p:cNvSpPr/>
          <p:nvPr/>
        </p:nvSpPr>
        <p:spPr>
          <a:xfrm>
            <a:off x="1076092" y="1417588"/>
            <a:ext cx="6991815" cy="2308324"/>
          </a:xfrm>
          <a:prstGeom prst="rect">
            <a:avLst/>
          </a:prstGeom>
        </p:spPr>
        <p:txBody>
          <a:bodyPr wrap="square">
            <a:spAutoFit/>
          </a:bodyPr>
          <a:lstStyle/>
          <a:p>
            <a:pPr algn="ctr"/>
            <a:r>
              <a:rPr lang="es-ES" sz="4800" b="1" dirty="0">
                <a:latin typeface="Poppins" panose="020B0604020202020204" charset="0"/>
                <a:cs typeface="Poppins" panose="020B0604020202020204" charset="0"/>
              </a:rPr>
              <a:t>Importancia de la transposición didáctica</a:t>
            </a:r>
            <a:endParaRPr lang="es-MX" sz="4800" b="1" dirty="0">
              <a:latin typeface="Poppins" panose="020B0604020202020204" charset="0"/>
              <a:cs typeface="Poppi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10" name="Rectángulo 9">
            <a:extLst>
              <a:ext uri="{FF2B5EF4-FFF2-40B4-BE49-F238E27FC236}">
                <a16:creationId xmlns:a16="http://schemas.microsoft.com/office/drawing/2014/main" id="{CA9A4054-F401-4DD8-9703-415AE7E873D1}"/>
              </a:ext>
            </a:extLst>
          </p:cNvPr>
          <p:cNvSpPr/>
          <p:nvPr/>
        </p:nvSpPr>
        <p:spPr>
          <a:xfrm>
            <a:off x="535257" y="581921"/>
            <a:ext cx="7081025" cy="738664"/>
          </a:xfrm>
          <a:prstGeom prst="rect">
            <a:avLst/>
          </a:prstGeom>
        </p:spPr>
        <p:txBody>
          <a:bodyPr wrap="square">
            <a:spAutoFit/>
          </a:bodyPr>
          <a:lstStyle/>
          <a:p>
            <a:pPr marL="285750" indent="-285750">
              <a:buFont typeface="Wingdings" panose="05000000000000000000" pitchFamily="2" charset="2"/>
              <a:buChar char="v"/>
            </a:pPr>
            <a:r>
              <a:rPr lang="es-ES" dirty="0"/>
              <a:t>Es un proceso cotidiano para nuestro ejercicio como docentes; elaboramos  transposiciones como profesionales de la educación cuando logramos hacer más asequibles los contenidos que presentamos en las aulas</a:t>
            </a:r>
            <a:endParaRPr lang="es-MX" dirty="0"/>
          </a:p>
        </p:txBody>
      </p:sp>
      <p:sp>
        <p:nvSpPr>
          <p:cNvPr id="11" name="Rectángulo 10">
            <a:extLst>
              <a:ext uri="{FF2B5EF4-FFF2-40B4-BE49-F238E27FC236}">
                <a16:creationId xmlns:a16="http://schemas.microsoft.com/office/drawing/2014/main" id="{BD5D8CAF-9E29-4473-B09F-22873AEE8DBA}"/>
              </a:ext>
            </a:extLst>
          </p:cNvPr>
          <p:cNvSpPr/>
          <p:nvPr/>
        </p:nvSpPr>
        <p:spPr>
          <a:xfrm>
            <a:off x="535257" y="1775102"/>
            <a:ext cx="6969514" cy="954107"/>
          </a:xfrm>
          <a:prstGeom prst="rect">
            <a:avLst/>
          </a:prstGeom>
        </p:spPr>
        <p:txBody>
          <a:bodyPr wrap="square">
            <a:spAutoFit/>
          </a:bodyPr>
          <a:lstStyle/>
          <a:p>
            <a:pPr marL="285750" indent="-285750">
              <a:buFont typeface="Wingdings" panose="05000000000000000000" pitchFamily="2" charset="2"/>
              <a:buChar char="v"/>
            </a:pPr>
            <a:r>
              <a:rPr lang="es-ES" dirty="0"/>
              <a:t>Este proceso es de gran importancia en la enseñanza ya que, si se realiza de una forma adecuada, se podrá dotar de conocimientos útiles, actuales y con base científica al alumnado, pero sin abusar de tecnicismos ni información demasiado especializada</a:t>
            </a:r>
            <a:endParaRPr lang="es-MX" dirty="0"/>
          </a:p>
        </p:txBody>
      </p:sp>
      <p:sp>
        <p:nvSpPr>
          <p:cNvPr id="12" name="Rectángulo 11">
            <a:extLst>
              <a:ext uri="{FF2B5EF4-FFF2-40B4-BE49-F238E27FC236}">
                <a16:creationId xmlns:a16="http://schemas.microsoft.com/office/drawing/2014/main" id="{DA32D1E2-1B72-4780-B5B2-14FC1CDD4383}"/>
              </a:ext>
            </a:extLst>
          </p:cNvPr>
          <p:cNvSpPr/>
          <p:nvPr/>
        </p:nvSpPr>
        <p:spPr>
          <a:xfrm>
            <a:off x="535257" y="3183726"/>
            <a:ext cx="6969514" cy="738664"/>
          </a:xfrm>
          <a:prstGeom prst="rect">
            <a:avLst/>
          </a:prstGeom>
        </p:spPr>
        <p:txBody>
          <a:bodyPr wrap="square">
            <a:spAutoFit/>
          </a:bodyPr>
          <a:lstStyle/>
          <a:p>
            <a:pPr marL="285750" indent="-285750">
              <a:buFont typeface="Wingdings" panose="05000000000000000000" pitchFamily="2" charset="2"/>
              <a:buChar char="v"/>
            </a:pPr>
            <a:r>
              <a:rPr lang="es-ES" dirty="0"/>
              <a:t>Este concepto se carga de sentido si tenemos en cuenta que permite hacer las suturas necesarias para lograr juntar los vacíos teóricos y metodológicos que existen entre la investigación científica y la pedagogía.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6592402" y="1893677"/>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a:off x="6489117" y="1768880"/>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ángulo 9">
            <a:extLst>
              <a:ext uri="{FF2B5EF4-FFF2-40B4-BE49-F238E27FC236}">
                <a16:creationId xmlns:a16="http://schemas.microsoft.com/office/drawing/2014/main" id="{2F8D4564-9843-4EB1-8184-01F8795C6879}"/>
              </a:ext>
            </a:extLst>
          </p:cNvPr>
          <p:cNvSpPr/>
          <p:nvPr/>
        </p:nvSpPr>
        <p:spPr>
          <a:xfrm>
            <a:off x="1439571" y="474080"/>
            <a:ext cx="6264857" cy="646331"/>
          </a:xfrm>
          <a:prstGeom prst="rect">
            <a:avLst/>
          </a:prstGeom>
        </p:spPr>
        <p:txBody>
          <a:bodyPr wrap="none">
            <a:spAutoFit/>
          </a:bodyPr>
          <a:lstStyle/>
          <a:p>
            <a:pPr algn="ctr"/>
            <a:r>
              <a:rPr lang="es-MX" sz="3600" b="1" dirty="0">
                <a:latin typeface="Poppins" panose="020B0604020202020204" charset="0"/>
                <a:cs typeface="Poppins" panose="020B0604020202020204" charset="0"/>
              </a:rPr>
              <a:t>Primer aspecto analizado</a:t>
            </a:r>
          </a:p>
        </p:txBody>
      </p:sp>
      <p:sp>
        <p:nvSpPr>
          <p:cNvPr id="11" name="Rectángulo 10">
            <a:extLst>
              <a:ext uri="{FF2B5EF4-FFF2-40B4-BE49-F238E27FC236}">
                <a16:creationId xmlns:a16="http://schemas.microsoft.com/office/drawing/2014/main" id="{9C98D308-0A32-40DF-A494-7F9CCA9803F6}"/>
              </a:ext>
            </a:extLst>
          </p:cNvPr>
          <p:cNvSpPr/>
          <p:nvPr/>
        </p:nvSpPr>
        <p:spPr>
          <a:xfrm>
            <a:off x="-13357" y="1768880"/>
            <a:ext cx="6547348" cy="2246769"/>
          </a:xfrm>
          <a:prstGeom prst="rect">
            <a:avLst/>
          </a:prstGeom>
        </p:spPr>
        <p:txBody>
          <a:bodyPr wrap="square">
            <a:spAutoFit/>
          </a:bodyPr>
          <a:lstStyle/>
          <a:p>
            <a:pPr marL="285750" indent="-285750">
              <a:buFont typeface="Wingdings" panose="05000000000000000000" pitchFamily="2" charset="2"/>
              <a:buChar char="v"/>
            </a:pPr>
            <a:r>
              <a:rPr lang="es-ES" dirty="0"/>
              <a:t>El abismo que se­para la práctica escolar de la práctica social de la lectura y la es­critura. </a:t>
            </a:r>
          </a:p>
          <a:p>
            <a:endParaRPr lang="es-ES" dirty="0"/>
          </a:p>
          <a:p>
            <a:pPr marL="285750" indent="-285750">
              <a:buFont typeface="Wingdings" panose="05000000000000000000" pitchFamily="2" charset="2"/>
              <a:buChar char="v"/>
            </a:pPr>
            <a:r>
              <a:rPr lang="es-ES" dirty="0"/>
              <a:t>La lengua escrita, creada originalmente como herramienta para representar y comunicar significados, se presenta en fragmentos no significativos. </a:t>
            </a:r>
          </a:p>
          <a:p>
            <a:endParaRPr lang="es-ES" dirty="0"/>
          </a:p>
          <a:p>
            <a:pPr marL="285750" indent="-285750">
              <a:buFont typeface="Wingdings" panose="05000000000000000000" pitchFamily="2" charset="2"/>
              <a:buChar char="v"/>
            </a:pPr>
            <a:r>
              <a:rPr lang="es-ES" dirty="0"/>
              <a:t>Dentro de las aulas se espera que los alumnos produzcan textos en tiempos breves y brinquen directamente a escribir la versión final, saltándose un proceso de análisis, borradores y revisiones que permitan elaborar un texto significativo</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5F83EF-053F-42A3-AD52-C05D2DC4C6C6}"/>
              </a:ext>
            </a:extLst>
          </p:cNvPr>
          <p:cNvPicPr>
            <a:picLocks noChangeAspect="1"/>
          </p:cNvPicPr>
          <p:nvPr/>
        </p:nvPicPr>
        <p:blipFill>
          <a:blip r:embed="rId2"/>
          <a:stretch>
            <a:fillRect/>
          </a:stretch>
        </p:blipFill>
        <p:spPr>
          <a:xfrm>
            <a:off x="6641340" y="285552"/>
            <a:ext cx="2627604" cy="2286198"/>
          </a:xfrm>
          <a:prstGeom prst="rect">
            <a:avLst/>
          </a:prstGeom>
        </p:spPr>
      </p:pic>
      <p:pic>
        <p:nvPicPr>
          <p:cNvPr id="3" name="Imagen 2">
            <a:extLst>
              <a:ext uri="{FF2B5EF4-FFF2-40B4-BE49-F238E27FC236}">
                <a16:creationId xmlns:a16="http://schemas.microsoft.com/office/drawing/2014/main" id="{8778A60E-02DA-447E-BEF9-A2FFB7156699}"/>
              </a:ext>
            </a:extLst>
          </p:cNvPr>
          <p:cNvPicPr>
            <a:picLocks noChangeAspect="1"/>
          </p:cNvPicPr>
          <p:nvPr/>
        </p:nvPicPr>
        <p:blipFill>
          <a:blip r:embed="rId3"/>
          <a:stretch>
            <a:fillRect/>
          </a:stretch>
        </p:blipFill>
        <p:spPr>
          <a:xfrm>
            <a:off x="6641340" y="0"/>
            <a:ext cx="2395936" cy="2511770"/>
          </a:xfrm>
          <a:prstGeom prst="rect">
            <a:avLst/>
          </a:prstGeom>
        </p:spPr>
      </p:pic>
      <p:sp>
        <p:nvSpPr>
          <p:cNvPr id="5" name="Rectángulo 4">
            <a:extLst>
              <a:ext uri="{FF2B5EF4-FFF2-40B4-BE49-F238E27FC236}">
                <a16:creationId xmlns:a16="http://schemas.microsoft.com/office/drawing/2014/main" id="{32583EBD-EF96-4A04-8640-2D19971A2CFF}"/>
              </a:ext>
            </a:extLst>
          </p:cNvPr>
          <p:cNvSpPr/>
          <p:nvPr/>
        </p:nvSpPr>
        <p:spPr>
          <a:xfrm>
            <a:off x="106724" y="1603829"/>
            <a:ext cx="6559197" cy="1815882"/>
          </a:xfrm>
          <a:prstGeom prst="rect">
            <a:avLst/>
          </a:prstGeom>
        </p:spPr>
        <p:txBody>
          <a:bodyPr wrap="square">
            <a:spAutoFit/>
          </a:bodyPr>
          <a:lstStyle/>
          <a:p>
            <a:pPr marL="285750" indent="-285750">
              <a:buFont typeface="Wingdings" panose="05000000000000000000" pitchFamily="2" charset="2"/>
              <a:buChar char="v"/>
            </a:pPr>
            <a:r>
              <a:rPr lang="es-ES" dirty="0"/>
              <a:t>Por otro lado, escribir es un proceso que resulta difícil para los adultos, incluso en ocasiones hasta para los mas experimentados; Sin embargo, dentro del aula se espera que el alumno sea capaz de escribir de forma rápida y fluida. </a:t>
            </a:r>
          </a:p>
          <a:p>
            <a:endParaRPr lang="es-ES" dirty="0"/>
          </a:p>
          <a:p>
            <a:pPr marL="285750" indent="-285750">
              <a:buFont typeface="Wingdings" panose="05000000000000000000" pitchFamily="2" charset="2"/>
              <a:buChar char="v"/>
            </a:pPr>
            <a:r>
              <a:rPr lang="es-ES" dirty="0"/>
              <a:t>Asimismo, la lectura es una actividad que debería estar orientada por propósitos. En cambio, dentro del ámbito escolar estos propósitos se relegan puesto que se tiene la creencia de que se debe leer para aprender a leer. </a:t>
            </a:r>
          </a:p>
        </p:txBody>
      </p:sp>
    </p:spTree>
    <p:extLst>
      <p:ext uri="{BB962C8B-B14F-4D97-AF65-F5344CB8AC3E}">
        <p14:creationId xmlns:p14="http://schemas.microsoft.com/office/powerpoint/2010/main" val="210444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4" name="Rectángulo 3">
            <a:extLst>
              <a:ext uri="{FF2B5EF4-FFF2-40B4-BE49-F238E27FC236}">
                <a16:creationId xmlns:a16="http://schemas.microsoft.com/office/drawing/2014/main" id="{5F884896-3214-4323-8B58-A65326E36C5B}"/>
              </a:ext>
            </a:extLst>
          </p:cNvPr>
          <p:cNvSpPr/>
          <p:nvPr/>
        </p:nvSpPr>
        <p:spPr>
          <a:xfrm>
            <a:off x="691376" y="1540698"/>
            <a:ext cx="7515922" cy="2062103"/>
          </a:xfrm>
          <a:prstGeom prst="rect">
            <a:avLst/>
          </a:prstGeom>
        </p:spPr>
        <p:txBody>
          <a:bodyPr wrap="square">
            <a:spAutoFit/>
          </a:bodyPr>
          <a:lstStyle/>
          <a:p>
            <a:pPr algn="ctr"/>
            <a:r>
              <a:rPr lang="es-ES" sz="3200" b="1" dirty="0">
                <a:latin typeface="Poppins" panose="020B0604020202020204" charset="0"/>
                <a:cs typeface="Poppins" panose="020B0604020202020204" charset="0"/>
              </a:rPr>
              <a:t>¿Por qué y para qué enseñar algo tan diferente de lo que los niños tendrán que usar luego, fuera de la escuela?</a:t>
            </a:r>
            <a:endParaRPr lang="es-MX" sz="3200" b="1" dirty="0">
              <a:latin typeface="Poppins" panose="020B0604020202020204" charset="0"/>
              <a:cs typeface="Poppins"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grpSp>
        <p:nvGrpSpPr>
          <p:cNvPr id="3540" name="Google Shape;3540;p42"/>
          <p:cNvGrpSpPr/>
          <p:nvPr/>
        </p:nvGrpSpPr>
        <p:grpSpPr>
          <a:xfrm>
            <a:off x="4204387" y="293571"/>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a:extLst>
              <a:ext uri="{FF2B5EF4-FFF2-40B4-BE49-F238E27FC236}">
                <a16:creationId xmlns:a16="http://schemas.microsoft.com/office/drawing/2014/main" id="{6A0CB9DE-E937-4D1B-BAD7-C920A67322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00" b="90000" l="8090" r="93371">
                        <a14:foregroundMark x1="42247" y1="34444" x2="37640" y2="26806"/>
                        <a14:foregroundMark x1="37640" y1="26806" x2="37079" y2="20972"/>
                        <a14:foregroundMark x1="36854" y1="21667" x2="28876" y2="39444"/>
                        <a14:foregroundMark x1="28876" y1="39444" x2="27865" y2="48056"/>
                        <a14:foregroundMark x1="36404" y1="39861" x2="36742" y2="50833"/>
                        <a14:foregroundMark x1="32135" y1="37361" x2="35393" y2="31944"/>
                        <a14:foregroundMark x1="41910" y1="23889" x2="40000" y2="24167"/>
                        <a14:foregroundMark x1="40000" y1="24167" x2="39888" y2="23750"/>
                        <a14:foregroundMark x1="39888" y1="23750" x2="39888" y2="23889"/>
                        <a14:foregroundMark x1="39888" y1="23889" x2="38202" y2="23194"/>
                        <a14:foregroundMark x1="32472" y1="16806" x2="32472" y2="16806"/>
                        <a14:foregroundMark x1="32472" y1="16806" x2="32472" y2="14583"/>
                        <a14:foregroundMark x1="18315" y1="20972" x2="24944" y2="31944"/>
                        <a14:foregroundMark x1="22360" y1="54028" x2="37865" y2="49722"/>
                        <a14:foregroundMark x1="35955" y1="57500" x2="20000" y2="56389"/>
                        <a14:foregroundMark x1="20000" y1="56389" x2="19551" y2="55556"/>
                        <a14:foregroundMark x1="19551" y1="55417" x2="27753" y2="53056"/>
                        <a14:foregroundMark x1="27753" y1="53056" x2="20225" y2="54028"/>
                        <a14:foregroundMark x1="20225" y1="54028" x2="22360" y2="51111"/>
                        <a14:foregroundMark x1="9663" y1="61944" x2="9101" y2="57917"/>
                        <a14:foregroundMark x1="8876" y1="61944" x2="8090" y2="59306"/>
                        <a14:foregroundMark x1="40000" y1="9167" x2="28427" y2="8194"/>
                        <a14:foregroundMark x1="28090" y1="9583" x2="42022" y2="2500"/>
                        <a14:foregroundMark x1="90899" y1="63611" x2="90899" y2="68889"/>
                        <a14:foregroundMark x1="92022" y1="82778" x2="93371" y2="85694"/>
                      </a14:backgroundRemoval>
                    </a14:imgEffect>
                  </a14:imgLayer>
                </a14:imgProps>
              </a:ext>
            </a:extLst>
          </a:blip>
          <a:stretch>
            <a:fillRect/>
          </a:stretch>
        </p:blipFill>
        <p:spPr>
          <a:xfrm>
            <a:off x="6607462" y="1193327"/>
            <a:ext cx="2806169" cy="2370490"/>
          </a:xfrm>
          <a:prstGeom prst="rect">
            <a:avLst/>
          </a:prstGeom>
        </p:spPr>
      </p:pic>
      <p:sp>
        <p:nvSpPr>
          <p:cNvPr id="8" name="Rectángulo 7">
            <a:extLst>
              <a:ext uri="{FF2B5EF4-FFF2-40B4-BE49-F238E27FC236}">
                <a16:creationId xmlns:a16="http://schemas.microsoft.com/office/drawing/2014/main" id="{F10D27E9-A26C-4FDD-A185-65D782B34BBF}"/>
              </a:ext>
            </a:extLst>
          </p:cNvPr>
          <p:cNvSpPr/>
          <p:nvPr/>
        </p:nvSpPr>
        <p:spPr>
          <a:xfrm>
            <a:off x="5082" y="904929"/>
            <a:ext cx="7104185" cy="3426552"/>
          </a:xfrm>
          <a:prstGeom prst="rect">
            <a:avLst/>
          </a:prstGeom>
        </p:spPr>
        <p:txBody>
          <a:bodyPr wrap="square">
            <a:spAutoFit/>
          </a:bodyPr>
          <a:lstStyle/>
          <a:p>
            <a:pPr marL="285750" indent="-285750">
              <a:buFont typeface="Wingdings" panose="05000000000000000000" pitchFamily="2" charset="2"/>
              <a:buChar char="v"/>
            </a:pPr>
            <a:r>
              <a:rPr lang="es-ES" dirty="0"/>
              <a:t>Durante mucho tiempo, atribuimos esta deformación sólo a la concepción conductista del aprendizaje que impera en la escuela. Sin embargo, la obra de Chevallard (1985) nos permitió encontrar una nueva y esclarecedora respuesta para esas viejas preguntas y, sobre todo, nos permitió descubrir otra dimensión del problema.</a:t>
            </a:r>
          </a:p>
          <a:p>
            <a:endParaRPr lang="es-ES" dirty="0"/>
          </a:p>
          <a:p>
            <a:pPr marL="285750" indent="-285750">
              <a:buFont typeface="Wingdings" panose="05000000000000000000" pitchFamily="2" charset="2"/>
              <a:buChar char="v"/>
            </a:pPr>
            <a:r>
              <a:rPr lang="es-ES" dirty="0"/>
              <a:t>La escuela tiene la finalidad de comunicar a las nuevas generaciones el conocimiento elaborado por la sociedad. Para hacer realidad este propósito, el objeto de conocimiento -el saber científico o las prácticas sociales que se intenta comunicar- se convierte en objeto de enseñanza. </a:t>
            </a:r>
          </a:p>
          <a:p>
            <a:endParaRPr lang="es-ES" dirty="0"/>
          </a:p>
          <a:p>
            <a:pPr marL="285750" indent="-285750">
              <a:buFont typeface="Wingdings" panose="05000000000000000000" pitchFamily="2" charset="2"/>
              <a:buChar char="v"/>
            </a:pPr>
            <a:r>
              <a:rPr lang="es-ES" dirty="0"/>
              <a:t>Al transfor­marse en objeto de enseñanza, el saber o la práctica a ense­ñar se modifican: es necesario seleccionar algunas cuestiones en vez de otras, es necesario privilegiar ciertos aspectos, hay que distribuir las acciones en el tiempo, hay que determinar una forma de organizar los contenidos</a:t>
            </a:r>
            <a:endParaRPr lang="es-MX" dirty="0"/>
          </a:p>
        </p:txBody>
      </p:sp>
    </p:spTree>
  </p:cSld>
  <p:clrMapOvr>
    <a:masterClrMapping/>
  </p:clrMapOvr>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8FB7E4"/>
      </a:lt2>
      <a:accent1>
        <a:srgbClr val="EBD3FA"/>
      </a:accent1>
      <a:accent2>
        <a:srgbClr val="977BB8"/>
      </a:accent2>
      <a:accent3>
        <a:srgbClr val="9A5BC9"/>
      </a:accent3>
      <a:accent4>
        <a:srgbClr val="AF9EF8"/>
      </a:accent4>
      <a:accent5>
        <a:srgbClr val="E98C97"/>
      </a:accent5>
      <a:accent6>
        <a:srgbClr val="FCA90D"/>
      </a:accent6>
      <a:hlink>
        <a:srgbClr val="A32A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1213</Words>
  <Application>Microsoft Office PowerPoint</Application>
  <PresentationFormat>Presentación en pantalla (16:9)</PresentationFormat>
  <Paragraphs>66</Paragraphs>
  <Slides>17</Slides>
  <Notes>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Livvic</vt:lpstr>
      <vt:lpstr>Poppins Medium</vt:lpstr>
      <vt:lpstr>Poppins SemiBold</vt:lpstr>
      <vt:lpstr>Poppins ExtraBold</vt:lpstr>
      <vt:lpstr>Poppins</vt:lpstr>
      <vt:lpstr>Wingdings</vt:lpstr>
      <vt:lpstr>Arial</vt:lpstr>
      <vt:lpstr>Source Sans Pro</vt:lpstr>
      <vt:lpstr>Roboto Condensed Light</vt:lpstr>
      <vt:lpstr>Pastel Portfolio by Slidesgo</vt:lpstr>
      <vt:lpstr>Presentación de PowerPoint</vt:lpstr>
      <vt:lpstr>TRANSPOSICION DIDACTICA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Responsabilidad del docente </vt:lpstr>
      <vt:lpstr>Presentación de PowerPoint</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TRANSPOSICION DIDACTICA</dc:title>
  <dc:creator>Alfredo Sosa</dc:creator>
  <cp:lastModifiedBy>lenovo</cp:lastModifiedBy>
  <cp:revision>10</cp:revision>
  <dcterms:modified xsi:type="dcterms:W3CDTF">2021-06-14T14:05:49Z</dcterms:modified>
</cp:coreProperties>
</file>