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7"/>
  </p:notesMasterIdLst>
  <p:sldIdLst>
    <p:sldId id="256" r:id="rId2"/>
    <p:sldId id="258" r:id="rId3"/>
    <p:sldId id="259" r:id="rId4"/>
    <p:sldId id="262" r:id="rId5"/>
    <p:sldId id="290" r:id="rId6"/>
    <p:sldId id="280" r:id="rId7"/>
    <p:sldId id="279" r:id="rId8"/>
    <p:sldId id="281" r:id="rId9"/>
    <p:sldId id="291" r:id="rId10"/>
    <p:sldId id="282" r:id="rId11"/>
    <p:sldId id="283" r:id="rId12"/>
    <p:sldId id="284" r:id="rId13"/>
    <p:sldId id="292" r:id="rId14"/>
    <p:sldId id="288" r:id="rId15"/>
    <p:sldId id="289" r:id="rId16"/>
  </p:sldIdLst>
  <p:sldSz cx="9144000" cy="5143500" type="screen16x9"/>
  <p:notesSz cx="6858000" cy="9144000"/>
  <p:embeddedFontLst>
    <p:embeddedFont>
      <p:font typeface="Raleway" panose="020B0604020202020204" charset="0"/>
      <p:regular r:id="rId18"/>
      <p:bold r:id="rId19"/>
      <p:italic r:id="rId20"/>
      <p:boldItalic r:id="rId21"/>
    </p:embeddedFont>
    <p:embeddedFont>
      <p:font typeface="Raleway Thin" panose="020B0604020202020204" charset="0"/>
      <p:bold r:id="rId22"/>
      <p:boldItalic r:id="rId23"/>
    </p:embeddedFont>
    <p:embeddedFont>
      <p:font typeface="Tajawal" panose="020B0604020202020204" charset="-78"/>
      <p:regular r:id="rId24"/>
      <p:bold r:id="rId25"/>
    </p:embeddedFont>
    <p:embeddedFont>
      <p:font typeface="Bebas Neu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85690D-DDD3-4A42-A873-28E9C9F4B2FB}">
  <a:tblStyle styleId="{7885690D-DDD3-4A42-A873-28E9C9F4B2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snapToGrid="0">
      <p:cViewPr varScale="1">
        <p:scale>
          <a:sx n="92" d="100"/>
          <a:sy n="92"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b17130de75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b17130de75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b17130de75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b17130de75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b17130de75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b17130de75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b17130de75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b17130de75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90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b17130de75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b17130de75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b17130de75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b17130de75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0dbcdf23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0dbcdf23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0dbcdf23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0dbcdf23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17130de7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17130de7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58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b17130de75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b17130de75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b17130de75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b17130de75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b17130de75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b17130de75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b17130de75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b17130de75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992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0" name="Google Shape;10;p2"/>
          <p:cNvGrpSpPr/>
          <p:nvPr/>
        </p:nvGrpSpPr>
        <p:grpSpPr>
          <a:xfrm>
            <a:off x="1185100" y="540000"/>
            <a:ext cx="6773700" cy="4063500"/>
            <a:chOff x="1185100" y="540000"/>
            <a:chExt cx="6773700" cy="4063500"/>
          </a:xfrm>
        </p:grpSpPr>
        <p:sp>
          <p:nvSpPr>
            <p:cNvPr id="11" name="Google Shape;11;p2"/>
            <p:cNvSpPr/>
            <p:nvPr/>
          </p:nvSpPr>
          <p:spPr>
            <a:xfrm>
              <a:off x="1185100" y="996900"/>
              <a:ext cx="6773700" cy="3606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85100" y="540000"/>
              <a:ext cx="6773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470700" y="5400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1649106" y="1225500"/>
            <a:ext cx="5845800" cy="20526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649100" y="3025314"/>
            <a:ext cx="5845800" cy="5817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7_1">
    <p:spTree>
      <p:nvGrpSpPr>
        <p:cNvPr id="1" name="Shape 337"/>
        <p:cNvGrpSpPr/>
        <p:nvPr/>
      </p:nvGrpSpPr>
      <p:grpSpPr>
        <a:xfrm>
          <a:off x="0" y="0"/>
          <a:ext cx="0" cy="0"/>
          <a:chOff x="0" y="0"/>
          <a:chExt cx="0" cy="0"/>
        </a:xfrm>
      </p:grpSpPr>
      <p:pic>
        <p:nvPicPr>
          <p:cNvPr id="338" name="Google Shape;338;p22"/>
          <p:cNvPicPr preferRelativeResize="0"/>
          <p:nvPr/>
        </p:nvPicPr>
        <p:blipFill rotWithShape="1">
          <a:blip r:embed="rId2">
            <a:alphaModFix/>
          </a:blip>
          <a:srcRect/>
          <a:stretch/>
        </p:blipFill>
        <p:spPr>
          <a:xfrm>
            <a:off x="446" y="0"/>
            <a:ext cx="9143111" cy="51435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4"/>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34" name="Google Shape;34;p4"/>
          <p:cNvGrpSpPr/>
          <p:nvPr/>
        </p:nvGrpSpPr>
        <p:grpSpPr>
          <a:xfrm>
            <a:off x="931900" y="379200"/>
            <a:ext cx="7939200" cy="4385100"/>
            <a:chOff x="931900" y="379200"/>
            <a:chExt cx="7939200" cy="4385100"/>
          </a:xfrm>
        </p:grpSpPr>
        <p:sp>
          <p:nvSpPr>
            <p:cNvPr id="35" name="Google Shape;35;p4"/>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4"/>
          <p:cNvSpPr txBox="1">
            <a:spLocks noGrp="1"/>
          </p:cNvSpPr>
          <p:nvPr>
            <p:ph type="body" idx="1"/>
          </p:nvPr>
        </p:nvSpPr>
        <p:spPr>
          <a:xfrm>
            <a:off x="1443550" y="1128325"/>
            <a:ext cx="6915900" cy="34509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Font typeface="Livvic"/>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
        <p:nvSpPr>
          <p:cNvPr id="40" name="Google Shape;40;p4">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1" name="Google Shape;41;p4">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2" name="Google Shape;42;p4">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3" name="Google Shape;43;p4">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4" name="Google Shape;44;p4">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45" name="Google Shape;45;p4">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46" name="Google Shape;46;p4">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47" name="Google Shape;47;p4">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pic>
        <p:nvPicPr>
          <p:cNvPr id="68" name="Google Shape;68;p6"/>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69" name="Google Shape;69;p6"/>
          <p:cNvGrpSpPr/>
          <p:nvPr/>
        </p:nvGrpSpPr>
        <p:grpSpPr>
          <a:xfrm>
            <a:off x="931900" y="379200"/>
            <a:ext cx="7939200" cy="4385100"/>
            <a:chOff x="931900" y="379200"/>
            <a:chExt cx="7939200" cy="4385100"/>
          </a:xfrm>
        </p:grpSpPr>
        <p:sp>
          <p:nvSpPr>
            <p:cNvPr id="70" name="Google Shape;70;p6"/>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6"/>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6">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5" name="Google Shape;75;p6">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6" name="Google Shape;76;p6">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7" name="Google Shape;77;p6">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8" name="Google Shape;78;p6">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79" name="Google Shape;79;p6">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0" name="Google Shape;80;p6">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81" name="Google Shape;81;p6">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pic>
        <p:nvPicPr>
          <p:cNvPr id="115" name="Google Shape;115;p9"/>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16" name="Google Shape;116;p9"/>
          <p:cNvGrpSpPr/>
          <p:nvPr/>
        </p:nvGrpSpPr>
        <p:grpSpPr>
          <a:xfrm>
            <a:off x="1954088" y="379200"/>
            <a:ext cx="5894825" cy="4385100"/>
            <a:chOff x="1954088" y="379200"/>
            <a:chExt cx="5894825" cy="4385100"/>
          </a:xfrm>
        </p:grpSpPr>
        <p:sp>
          <p:nvSpPr>
            <p:cNvPr id="117" name="Google Shape;117;p9"/>
            <p:cNvSpPr/>
            <p:nvPr/>
          </p:nvSpPr>
          <p:spPr>
            <a:xfrm>
              <a:off x="1954100" y="836100"/>
              <a:ext cx="5894700" cy="3928200"/>
            </a:xfrm>
            <a:prstGeom prst="rect">
              <a:avLst/>
            </a:prstGeom>
            <a:solidFill>
              <a:schemeClr val="l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7360813" y="379200"/>
              <a:ext cx="488100" cy="4569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1954088" y="379200"/>
              <a:ext cx="5406600" cy="4569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9"/>
          <p:cNvSpPr txBox="1">
            <a:spLocks noGrp="1"/>
          </p:cNvSpPr>
          <p:nvPr>
            <p:ph type="title"/>
          </p:nvPr>
        </p:nvSpPr>
        <p:spPr>
          <a:xfrm>
            <a:off x="2936200" y="1781550"/>
            <a:ext cx="3930600" cy="841800"/>
          </a:xfrm>
          <a:prstGeom prst="rect">
            <a:avLst/>
          </a:prstGeom>
        </p:spPr>
        <p:txBody>
          <a:bodyPr spcFirstLastPara="1" wrap="square" lIns="0" tIns="0" rIns="0" bIns="0" anchor="ctr" anchorCtr="0">
            <a:noAutofit/>
          </a:bodyPr>
          <a:lstStyle>
            <a:lvl1pPr lvl="0" algn="ctr" rtl="0">
              <a:spcBef>
                <a:spcPts val="0"/>
              </a:spcBef>
              <a:spcAft>
                <a:spcPts val="0"/>
              </a:spcAft>
              <a:buSzPts val="4500"/>
              <a:buNone/>
              <a:defRPr sz="40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21" name="Google Shape;121;p9"/>
          <p:cNvSpPr txBox="1">
            <a:spLocks noGrp="1"/>
          </p:cNvSpPr>
          <p:nvPr>
            <p:ph type="subTitle" idx="1"/>
          </p:nvPr>
        </p:nvSpPr>
        <p:spPr>
          <a:xfrm>
            <a:off x="2936225" y="2623350"/>
            <a:ext cx="3930600" cy="1195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22" name="Google Shape;122;p9">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3" name="Google Shape;123;p9">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4" name="Google Shape;124;p9">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5" name="Google Shape;125;p9">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6" name="Google Shape;126;p9">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27" name="Google Shape;127;p9">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28" name="Google Shape;128;p9">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29" name="Google Shape;129;p9">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62"/>
        <p:cNvGrpSpPr/>
        <p:nvPr/>
      </p:nvGrpSpPr>
      <p:grpSpPr>
        <a:xfrm>
          <a:off x="0" y="0"/>
          <a:ext cx="0" cy="0"/>
          <a:chOff x="0" y="0"/>
          <a:chExt cx="0" cy="0"/>
        </a:xfrm>
      </p:grpSpPr>
      <p:pic>
        <p:nvPicPr>
          <p:cNvPr id="163" name="Google Shape;163;p13"/>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164" name="Google Shape;164;p13"/>
          <p:cNvGrpSpPr/>
          <p:nvPr/>
        </p:nvGrpSpPr>
        <p:grpSpPr>
          <a:xfrm>
            <a:off x="931900" y="379200"/>
            <a:ext cx="7939200" cy="4385100"/>
            <a:chOff x="931900" y="379200"/>
            <a:chExt cx="7939200" cy="4385100"/>
          </a:xfrm>
        </p:grpSpPr>
        <p:sp>
          <p:nvSpPr>
            <p:cNvPr id="165" name="Google Shape;165;p13"/>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13"/>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3"/>
          <p:cNvSpPr txBox="1">
            <a:spLocks noGrp="1"/>
          </p:cNvSpPr>
          <p:nvPr>
            <p:ph type="subTitle" idx="1"/>
          </p:nvPr>
        </p:nvSpPr>
        <p:spPr>
          <a:xfrm>
            <a:off x="1816375" y="1591475"/>
            <a:ext cx="6154200" cy="2603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Char char="●"/>
              <a:defRPr/>
            </a:lvl1pPr>
            <a:lvl2pPr lvl="1" algn="ctr" rtl="0">
              <a:lnSpc>
                <a:spcPct val="100000"/>
              </a:lnSpc>
              <a:spcBef>
                <a:spcPts val="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170" name="Google Shape;170;p13">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1" name="Google Shape;171;p13">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2" name="Google Shape;172;p13">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3" name="Google Shape;173;p13">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4" name="Google Shape;174;p13">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175" name="Google Shape;175;p13">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6" name="Google Shape;176;p13">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177" name="Google Shape;177;p13">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1"/>
        <p:cNvGrpSpPr/>
        <p:nvPr/>
      </p:nvGrpSpPr>
      <p:grpSpPr>
        <a:xfrm>
          <a:off x="0" y="0"/>
          <a:ext cx="0" cy="0"/>
          <a:chOff x="0" y="0"/>
          <a:chExt cx="0" cy="0"/>
        </a:xfrm>
      </p:grpSpPr>
      <p:pic>
        <p:nvPicPr>
          <p:cNvPr id="202" name="Google Shape;202;p15"/>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203" name="Google Shape;203;p15"/>
          <p:cNvGrpSpPr/>
          <p:nvPr/>
        </p:nvGrpSpPr>
        <p:grpSpPr>
          <a:xfrm>
            <a:off x="1954088" y="379200"/>
            <a:ext cx="5894825" cy="4385100"/>
            <a:chOff x="1954088" y="379200"/>
            <a:chExt cx="5894825" cy="4385100"/>
          </a:xfrm>
        </p:grpSpPr>
        <p:sp>
          <p:nvSpPr>
            <p:cNvPr id="204" name="Google Shape;204;p15"/>
            <p:cNvSpPr/>
            <p:nvPr/>
          </p:nvSpPr>
          <p:spPr>
            <a:xfrm>
              <a:off x="1954100" y="836100"/>
              <a:ext cx="5894700" cy="3928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7360813" y="37920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954088" y="379200"/>
              <a:ext cx="54066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txBox="1">
            <a:spLocks noGrp="1"/>
          </p:cNvSpPr>
          <p:nvPr>
            <p:ph type="title"/>
          </p:nvPr>
        </p:nvSpPr>
        <p:spPr>
          <a:xfrm>
            <a:off x="2473162" y="3385525"/>
            <a:ext cx="4856700" cy="5727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Raleway Thin"/>
              <a:buNone/>
              <a:defRPr sz="1600">
                <a:latin typeface="Raleway Thin"/>
                <a:ea typeface="Raleway Thin"/>
                <a:cs typeface="Raleway Thin"/>
                <a:sym typeface="Raleway Thin"/>
              </a:defRPr>
            </a:lvl1pPr>
            <a:lvl2pPr lvl="1" rtl="0">
              <a:spcBef>
                <a:spcPts val="0"/>
              </a:spcBef>
              <a:spcAft>
                <a:spcPts val="0"/>
              </a:spcAft>
              <a:buSzPts val="1600"/>
              <a:buNone/>
              <a:defRPr sz="1600">
                <a:latin typeface="Tajawal"/>
                <a:ea typeface="Tajawal"/>
                <a:cs typeface="Tajawal"/>
                <a:sym typeface="Tajawal"/>
              </a:defRPr>
            </a:lvl2pPr>
            <a:lvl3pPr lvl="2" rtl="0">
              <a:spcBef>
                <a:spcPts val="0"/>
              </a:spcBef>
              <a:spcAft>
                <a:spcPts val="0"/>
              </a:spcAft>
              <a:buSzPts val="1600"/>
              <a:buNone/>
              <a:defRPr sz="1600">
                <a:latin typeface="Tajawal"/>
                <a:ea typeface="Tajawal"/>
                <a:cs typeface="Tajawal"/>
                <a:sym typeface="Tajawal"/>
              </a:defRPr>
            </a:lvl3pPr>
            <a:lvl4pPr lvl="3" rtl="0">
              <a:spcBef>
                <a:spcPts val="0"/>
              </a:spcBef>
              <a:spcAft>
                <a:spcPts val="0"/>
              </a:spcAft>
              <a:buSzPts val="1600"/>
              <a:buNone/>
              <a:defRPr sz="1600">
                <a:latin typeface="Tajawal"/>
                <a:ea typeface="Tajawal"/>
                <a:cs typeface="Tajawal"/>
                <a:sym typeface="Tajawal"/>
              </a:defRPr>
            </a:lvl4pPr>
            <a:lvl5pPr lvl="4" rtl="0">
              <a:spcBef>
                <a:spcPts val="0"/>
              </a:spcBef>
              <a:spcAft>
                <a:spcPts val="0"/>
              </a:spcAft>
              <a:buSzPts val="1600"/>
              <a:buNone/>
              <a:defRPr sz="1600">
                <a:latin typeface="Tajawal"/>
                <a:ea typeface="Tajawal"/>
                <a:cs typeface="Tajawal"/>
                <a:sym typeface="Tajawal"/>
              </a:defRPr>
            </a:lvl5pPr>
            <a:lvl6pPr lvl="5" rtl="0">
              <a:spcBef>
                <a:spcPts val="0"/>
              </a:spcBef>
              <a:spcAft>
                <a:spcPts val="0"/>
              </a:spcAft>
              <a:buSzPts val="1600"/>
              <a:buNone/>
              <a:defRPr sz="1600">
                <a:latin typeface="Tajawal"/>
                <a:ea typeface="Tajawal"/>
                <a:cs typeface="Tajawal"/>
                <a:sym typeface="Tajawal"/>
              </a:defRPr>
            </a:lvl6pPr>
            <a:lvl7pPr lvl="6" rtl="0">
              <a:spcBef>
                <a:spcPts val="0"/>
              </a:spcBef>
              <a:spcAft>
                <a:spcPts val="0"/>
              </a:spcAft>
              <a:buSzPts val="1600"/>
              <a:buNone/>
              <a:defRPr sz="1600">
                <a:latin typeface="Tajawal"/>
                <a:ea typeface="Tajawal"/>
                <a:cs typeface="Tajawal"/>
                <a:sym typeface="Tajawal"/>
              </a:defRPr>
            </a:lvl7pPr>
            <a:lvl8pPr lvl="7" rtl="0">
              <a:spcBef>
                <a:spcPts val="0"/>
              </a:spcBef>
              <a:spcAft>
                <a:spcPts val="0"/>
              </a:spcAft>
              <a:buSzPts val="1600"/>
              <a:buNone/>
              <a:defRPr sz="1600">
                <a:latin typeface="Tajawal"/>
                <a:ea typeface="Tajawal"/>
                <a:cs typeface="Tajawal"/>
                <a:sym typeface="Tajawal"/>
              </a:defRPr>
            </a:lvl8pPr>
            <a:lvl9pPr lvl="8" rtl="0">
              <a:spcBef>
                <a:spcPts val="0"/>
              </a:spcBef>
              <a:spcAft>
                <a:spcPts val="0"/>
              </a:spcAft>
              <a:buSzPts val="1600"/>
              <a:buNone/>
              <a:defRPr sz="1600">
                <a:latin typeface="Tajawal"/>
                <a:ea typeface="Tajawal"/>
                <a:cs typeface="Tajawal"/>
                <a:sym typeface="Tajawal"/>
              </a:defRPr>
            </a:lvl9pPr>
          </a:lstStyle>
          <a:p>
            <a:endParaRPr/>
          </a:p>
        </p:txBody>
      </p:sp>
      <p:sp>
        <p:nvSpPr>
          <p:cNvPr id="208" name="Google Shape;208;p15"/>
          <p:cNvSpPr txBox="1">
            <a:spLocks noGrp="1"/>
          </p:cNvSpPr>
          <p:nvPr>
            <p:ph type="title" idx="2"/>
          </p:nvPr>
        </p:nvSpPr>
        <p:spPr>
          <a:xfrm>
            <a:off x="2473174" y="2088475"/>
            <a:ext cx="4856700" cy="1294500"/>
          </a:xfrm>
          <a:prstGeom prst="rect">
            <a:avLst/>
          </a:prstGeom>
        </p:spPr>
        <p:txBody>
          <a:bodyPr spcFirstLastPara="1" wrap="square" lIns="0" tIns="0" rIns="0" bIns="0" anchor="ctr" anchorCtr="0">
            <a:noAutofit/>
          </a:bodyPr>
          <a:lstStyle>
            <a:lvl1pPr lvl="0" algn="ctr" rtl="0">
              <a:spcBef>
                <a:spcPts val="0"/>
              </a:spcBef>
              <a:spcAft>
                <a:spcPts val="0"/>
              </a:spcAft>
              <a:buSzPts val="1600"/>
              <a:buFont typeface="Tajawal"/>
              <a:buNone/>
              <a:defRPr sz="2300">
                <a:solidFill>
                  <a:schemeClr val="dk2"/>
                </a:solidFill>
                <a:latin typeface="Tajawal"/>
                <a:ea typeface="Tajawal"/>
                <a:cs typeface="Tajawal"/>
                <a:sym typeface="Tajawal"/>
              </a:defRPr>
            </a:lvl1pPr>
            <a:lvl2pPr lvl="1" rtl="0">
              <a:spcBef>
                <a:spcPts val="0"/>
              </a:spcBef>
              <a:spcAft>
                <a:spcPts val="0"/>
              </a:spcAft>
              <a:buSzPts val="1600"/>
              <a:buFont typeface="Tajawal"/>
              <a:buNone/>
              <a:defRPr sz="1600">
                <a:latin typeface="Tajawal"/>
                <a:ea typeface="Tajawal"/>
                <a:cs typeface="Tajawal"/>
                <a:sym typeface="Tajawal"/>
              </a:defRPr>
            </a:lvl2pPr>
            <a:lvl3pPr lvl="2" rtl="0">
              <a:spcBef>
                <a:spcPts val="0"/>
              </a:spcBef>
              <a:spcAft>
                <a:spcPts val="0"/>
              </a:spcAft>
              <a:buSzPts val="1600"/>
              <a:buFont typeface="Tajawal"/>
              <a:buNone/>
              <a:defRPr sz="1600">
                <a:latin typeface="Tajawal"/>
                <a:ea typeface="Tajawal"/>
                <a:cs typeface="Tajawal"/>
                <a:sym typeface="Tajawal"/>
              </a:defRPr>
            </a:lvl3pPr>
            <a:lvl4pPr lvl="3" rtl="0">
              <a:spcBef>
                <a:spcPts val="0"/>
              </a:spcBef>
              <a:spcAft>
                <a:spcPts val="0"/>
              </a:spcAft>
              <a:buSzPts val="1600"/>
              <a:buFont typeface="Tajawal"/>
              <a:buNone/>
              <a:defRPr sz="1600">
                <a:latin typeface="Tajawal"/>
                <a:ea typeface="Tajawal"/>
                <a:cs typeface="Tajawal"/>
                <a:sym typeface="Tajawal"/>
              </a:defRPr>
            </a:lvl4pPr>
            <a:lvl5pPr lvl="4" rtl="0">
              <a:spcBef>
                <a:spcPts val="0"/>
              </a:spcBef>
              <a:spcAft>
                <a:spcPts val="0"/>
              </a:spcAft>
              <a:buSzPts val="1600"/>
              <a:buFont typeface="Tajawal"/>
              <a:buNone/>
              <a:defRPr sz="1600">
                <a:latin typeface="Tajawal"/>
                <a:ea typeface="Tajawal"/>
                <a:cs typeface="Tajawal"/>
                <a:sym typeface="Tajawal"/>
              </a:defRPr>
            </a:lvl5pPr>
            <a:lvl6pPr lvl="5" rtl="0">
              <a:spcBef>
                <a:spcPts val="0"/>
              </a:spcBef>
              <a:spcAft>
                <a:spcPts val="0"/>
              </a:spcAft>
              <a:buSzPts val="1600"/>
              <a:buFont typeface="Tajawal"/>
              <a:buNone/>
              <a:defRPr sz="1600">
                <a:latin typeface="Tajawal"/>
                <a:ea typeface="Tajawal"/>
                <a:cs typeface="Tajawal"/>
                <a:sym typeface="Tajawal"/>
              </a:defRPr>
            </a:lvl6pPr>
            <a:lvl7pPr lvl="6" rtl="0">
              <a:spcBef>
                <a:spcPts val="0"/>
              </a:spcBef>
              <a:spcAft>
                <a:spcPts val="0"/>
              </a:spcAft>
              <a:buSzPts val="1600"/>
              <a:buFont typeface="Tajawal"/>
              <a:buNone/>
              <a:defRPr sz="1600">
                <a:latin typeface="Tajawal"/>
                <a:ea typeface="Tajawal"/>
                <a:cs typeface="Tajawal"/>
                <a:sym typeface="Tajawal"/>
              </a:defRPr>
            </a:lvl7pPr>
            <a:lvl8pPr lvl="7" rtl="0">
              <a:spcBef>
                <a:spcPts val="0"/>
              </a:spcBef>
              <a:spcAft>
                <a:spcPts val="0"/>
              </a:spcAft>
              <a:buSzPts val="1600"/>
              <a:buFont typeface="Tajawal"/>
              <a:buNone/>
              <a:defRPr sz="1600">
                <a:latin typeface="Tajawal"/>
                <a:ea typeface="Tajawal"/>
                <a:cs typeface="Tajawal"/>
                <a:sym typeface="Tajawal"/>
              </a:defRPr>
            </a:lvl8pPr>
            <a:lvl9pPr lvl="8" rtl="0">
              <a:spcBef>
                <a:spcPts val="0"/>
              </a:spcBef>
              <a:spcAft>
                <a:spcPts val="0"/>
              </a:spcAft>
              <a:buSzPts val="1600"/>
              <a:buFont typeface="Tajawal"/>
              <a:buNone/>
              <a:defRPr sz="1600">
                <a:latin typeface="Tajawal"/>
                <a:ea typeface="Tajawal"/>
                <a:cs typeface="Tajawal"/>
                <a:sym typeface="Tajawal"/>
              </a:defRPr>
            </a:lvl9pPr>
          </a:lstStyle>
          <a:p>
            <a:endParaRPr/>
          </a:p>
        </p:txBody>
      </p:sp>
      <p:sp>
        <p:nvSpPr>
          <p:cNvPr id="209" name="Google Shape;209;p15">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0" name="Google Shape;210;p15">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1" name="Google Shape;211;p15">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2" name="Google Shape;212;p15">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3" name="Google Shape;213;p15">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14" name="Google Shape;214;p15">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5" name="Google Shape;215;p15">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216" name="Google Shape;216;p15">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287"/>
        <p:cNvGrpSpPr/>
        <p:nvPr/>
      </p:nvGrpSpPr>
      <p:grpSpPr>
        <a:xfrm>
          <a:off x="0" y="0"/>
          <a:ext cx="0" cy="0"/>
          <a:chOff x="0" y="0"/>
          <a:chExt cx="0" cy="0"/>
        </a:xfrm>
      </p:grpSpPr>
      <p:pic>
        <p:nvPicPr>
          <p:cNvPr id="288" name="Google Shape;288;p19"/>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289" name="Google Shape;289;p19"/>
          <p:cNvGrpSpPr/>
          <p:nvPr/>
        </p:nvGrpSpPr>
        <p:grpSpPr>
          <a:xfrm>
            <a:off x="931900" y="379200"/>
            <a:ext cx="7939200" cy="4385100"/>
            <a:chOff x="931900" y="379200"/>
            <a:chExt cx="7939200" cy="4385100"/>
          </a:xfrm>
        </p:grpSpPr>
        <p:sp>
          <p:nvSpPr>
            <p:cNvPr id="290" name="Google Shape;290;p19"/>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 name="Google Shape;293;p19"/>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600"/>
              <a:buFont typeface="Raleway Thin"/>
              <a:buNone/>
              <a:defRPr>
                <a:solidFill>
                  <a:schemeClr val="dk1"/>
                </a:solidFill>
                <a:latin typeface="Raleway Thin"/>
                <a:ea typeface="Raleway Thin"/>
                <a:cs typeface="Raleway Thin"/>
                <a:sym typeface="Raleway Thi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94" name="Google Shape;294;p19"/>
          <p:cNvSpPr txBox="1">
            <a:spLocks noGrp="1"/>
          </p:cNvSpPr>
          <p:nvPr>
            <p:ph type="subTitle" idx="1"/>
          </p:nvPr>
        </p:nvSpPr>
        <p:spPr>
          <a:xfrm flipH="1">
            <a:off x="1988400" y="2224225"/>
            <a:ext cx="2583600" cy="1442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95" name="Google Shape;295;p19">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6" name="Google Shape;296;p19">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7" name="Google Shape;297;p19">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8" name="Google Shape;298;p19">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299" name="Google Shape;299;p19">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00" name="Google Shape;300;p19">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01" name="Google Shape;301;p19">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02" name="Google Shape;302;p19">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303"/>
        <p:cNvGrpSpPr/>
        <p:nvPr/>
      </p:nvGrpSpPr>
      <p:grpSpPr>
        <a:xfrm>
          <a:off x="0" y="0"/>
          <a:ext cx="0" cy="0"/>
          <a:chOff x="0" y="0"/>
          <a:chExt cx="0" cy="0"/>
        </a:xfrm>
      </p:grpSpPr>
      <p:pic>
        <p:nvPicPr>
          <p:cNvPr id="304" name="Google Shape;304;p20"/>
          <p:cNvPicPr preferRelativeResize="0"/>
          <p:nvPr/>
        </p:nvPicPr>
        <p:blipFill rotWithShape="1">
          <a:blip r:embed="rId2">
            <a:alphaModFix/>
          </a:blip>
          <a:srcRect/>
          <a:stretch/>
        </p:blipFill>
        <p:spPr>
          <a:xfrm>
            <a:off x="446" y="0"/>
            <a:ext cx="9143111" cy="5143502"/>
          </a:xfrm>
          <a:prstGeom prst="rect">
            <a:avLst/>
          </a:prstGeom>
          <a:noFill/>
          <a:ln>
            <a:noFill/>
          </a:ln>
        </p:spPr>
      </p:pic>
      <p:grpSp>
        <p:nvGrpSpPr>
          <p:cNvPr id="305" name="Google Shape;305;p20"/>
          <p:cNvGrpSpPr/>
          <p:nvPr/>
        </p:nvGrpSpPr>
        <p:grpSpPr>
          <a:xfrm>
            <a:off x="931900" y="379200"/>
            <a:ext cx="7939200" cy="4385100"/>
            <a:chOff x="931900" y="379200"/>
            <a:chExt cx="7939200" cy="4385100"/>
          </a:xfrm>
        </p:grpSpPr>
        <p:sp>
          <p:nvSpPr>
            <p:cNvPr id="306" name="Google Shape;306;p20"/>
            <p:cNvSpPr/>
            <p:nvPr/>
          </p:nvSpPr>
          <p:spPr>
            <a:xfrm>
              <a:off x="931900" y="379200"/>
              <a:ext cx="7939200" cy="4385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931900" y="379200"/>
              <a:ext cx="73557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8287600" y="379200"/>
              <a:ext cx="5835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20"/>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600"/>
              <a:buFont typeface="Raleway Thin"/>
              <a:buNone/>
              <a:defRPr>
                <a:solidFill>
                  <a:schemeClr val="dk1"/>
                </a:solidFill>
                <a:latin typeface="Raleway Thin"/>
                <a:ea typeface="Raleway Thin"/>
                <a:cs typeface="Raleway Thin"/>
                <a:sym typeface="Raleway Thi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10" name="Google Shape;310;p20"/>
          <p:cNvSpPr txBox="1">
            <a:spLocks noGrp="1"/>
          </p:cNvSpPr>
          <p:nvPr>
            <p:ph type="subTitle" idx="1"/>
          </p:nvPr>
        </p:nvSpPr>
        <p:spPr>
          <a:xfrm flipH="1">
            <a:off x="5159550" y="2224225"/>
            <a:ext cx="2583600" cy="1442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11" name="Google Shape;311;p20">
            <a:hlinkClick r:id=""/>
          </p:cNvPr>
          <p:cNvSpPr/>
          <p:nvPr/>
        </p:nvSpPr>
        <p:spPr>
          <a:xfrm>
            <a:off x="18500" y="3619106"/>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12" name="Google Shape;312;p20">
            <a:hlinkClick r:id=""/>
          </p:cNvPr>
          <p:cNvSpPr/>
          <p:nvPr/>
        </p:nvSpPr>
        <p:spPr>
          <a:xfrm>
            <a:off x="18500" y="310653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13" name="Google Shape;313;p20">
            <a:hlinkClick r:id=""/>
          </p:cNvPr>
          <p:cNvSpPr/>
          <p:nvPr/>
        </p:nvSpPr>
        <p:spPr>
          <a:xfrm>
            <a:off x="18500" y="2593988"/>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14" name="Google Shape;314;p20">
            <a:hlinkClick r:id=""/>
          </p:cNvPr>
          <p:cNvSpPr/>
          <p:nvPr/>
        </p:nvSpPr>
        <p:spPr>
          <a:xfrm>
            <a:off x="18500" y="208141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15" name="Google Shape;315;p20">
            <a:hlinkClick r:id="rId3" action="ppaction://hlinksldjump"/>
          </p:cNvPr>
          <p:cNvSpPr/>
          <p:nvPr/>
        </p:nvSpPr>
        <p:spPr>
          <a:xfrm>
            <a:off x="18500" y="1568863"/>
            <a:ext cx="732600" cy="5196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216000" tIns="91425" rIns="91425" bIns="91425" anchor="ctr" anchorCtr="0">
            <a:noAutofit/>
          </a:bodyPr>
          <a:lstStyle/>
          <a:p>
            <a:pPr marL="0" lvl="0" indent="0" algn="l" rtl="0">
              <a:spcBef>
                <a:spcPts val="0"/>
              </a:spcBef>
              <a:spcAft>
                <a:spcPts val="0"/>
              </a:spcAft>
              <a:buNone/>
            </a:pPr>
            <a:endParaRPr sz="1600">
              <a:solidFill>
                <a:schemeClr val="accent4"/>
              </a:solidFill>
              <a:latin typeface="Bebas Neue"/>
              <a:ea typeface="Bebas Neue"/>
              <a:cs typeface="Bebas Neue"/>
              <a:sym typeface="Bebas Neue"/>
            </a:endParaRPr>
          </a:p>
        </p:txBody>
      </p:sp>
      <p:sp>
        <p:nvSpPr>
          <p:cNvPr id="316" name="Google Shape;316;p20">
            <a:hlinkClick r:id="" action="ppaction://hlinkshowjump?jump=previousslide"/>
          </p:cNvPr>
          <p:cNvSpPr/>
          <p:nvPr/>
        </p:nvSpPr>
        <p:spPr>
          <a:xfrm>
            <a:off x="18500" y="1057888"/>
            <a:ext cx="732600" cy="519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17" name="Google Shape;317;p20">
            <a:hlinkClick r:id=""/>
          </p:cNvPr>
          <p:cNvSpPr/>
          <p:nvPr/>
        </p:nvSpPr>
        <p:spPr>
          <a:xfrm>
            <a:off x="18500" y="4244699"/>
            <a:ext cx="732600" cy="5196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270000" tIns="91425" rIns="91425" bIns="91425" anchor="ctr" anchorCtr="0">
            <a:noAutofit/>
          </a:bodyPr>
          <a:lstStyle/>
          <a:p>
            <a:pPr marL="0" lvl="0" indent="0" algn="l" rtl="0">
              <a:spcBef>
                <a:spcPts val="0"/>
              </a:spcBef>
              <a:spcAft>
                <a:spcPts val="0"/>
              </a:spcAft>
              <a:buNone/>
            </a:pPr>
            <a:endParaRPr sz="1600">
              <a:solidFill>
                <a:schemeClr val="lt1"/>
              </a:solidFill>
              <a:latin typeface="Bebas Neue"/>
              <a:ea typeface="Bebas Neue"/>
              <a:cs typeface="Bebas Neue"/>
              <a:sym typeface="Bebas Neue"/>
            </a:endParaRPr>
          </a:p>
        </p:txBody>
      </p:sp>
      <p:sp>
        <p:nvSpPr>
          <p:cNvPr id="318" name="Google Shape;318;p20">
            <a:hlinkClick r:id="rId4" action="ppaction://hlinksldjump"/>
          </p:cNvPr>
          <p:cNvSpPr/>
          <p:nvPr/>
        </p:nvSpPr>
        <p:spPr>
          <a:xfrm>
            <a:off x="18450" y="379200"/>
            <a:ext cx="732600" cy="5727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4050" y="393425"/>
            <a:ext cx="6915900" cy="572700"/>
          </a:xfrm>
          <a:prstGeom prst="rect">
            <a:avLst/>
          </a:prstGeom>
          <a:noFill/>
          <a:ln>
            <a:noFill/>
          </a:ln>
        </p:spPr>
        <p:txBody>
          <a:bodyPr spcFirstLastPara="1" wrap="square" lIns="0" tIns="0" rIns="0" bIns="0" anchor="ctr" anchorCtr="0">
            <a:noAutofit/>
          </a:bodyPr>
          <a:lstStyle>
            <a:lvl1pPr lvl="0">
              <a:spcBef>
                <a:spcPts val="0"/>
              </a:spcBef>
              <a:spcAft>
                <a:spcPts val="0"/>
              </a:spcAft>
              <a:buClr>
                <a:schemeClr val="dk1"/>
              </a:buClr>
              <a:buSzPts val="3000"/>
              <a:buFont typeface="Raleway Thin"/>
              <a:buNone/>
              <a:defRPr sz="30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Tajawal"/>
              <a:buChar char="●"/>
              <a:defRPr sz="1600">
                <a:solidFill>
                  <a:schemeClr val="dk2"/>
                </a:solidFill>
                <a:latin typeface="Tajawal"/>
                <a:ea typeface="Tajawal"/>
                <a:cs typeface="Tajawal"/>
                <a:sym typeface="Tajawal"/>
              </a:defRPr>
            </a:lvl1pPr>
            <a:lvl2pPr marL="914400" lvl="1"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2pPr>
            <a:lvl3pPr marL="1371600" lvl="2"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3pPr>
            <a:lvl4pPr marL="1828800" lvl="3"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4pPr>
            <a:lvl5pPr marL="2286000" lvl="4"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5pPr>
            <a:lvl6pPr marL="2743200" lvl="5"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6pPr>
            <a:lvl7pPr marL="3200400" lvl="6"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7pPr>
            <a:lvl8pPr marL="3657600" lvl="7" indent="-330200">
              <a:lnSpc>
                <a:spcPct val="115000"/>
              </a:lnSpc>
              <a:spcBef>
                <a:spcPts val="1600"/>
              </a:spcBef>
              <a:spcAft>
                <a:spcPts val="0"/>
              </a:spcAft>
              <a:buClr>
                <a:schemeClr val="dk2"/>
              </a:buClr>
              <a:buSzPts val="1600"/>
              <a:buFont typeface="Tajawal"/>
              <a:buChar char="○"/>
              <a:defRPr sz="1600">
                <a:solidFill>
                  <a:schemeClr val="dk2"/>
                </a:solidFill>
                <a:latin typeface="Tajawal"/>
                <a:ea typeface="Tajawal"/>
                <a:cs typeface="Tajawal"/>
                <a:sym typeface="Tajawal"/>
              </a:defRPr>
            </a:lvl8pPr>
            <a:lvl9pPr marL="4114800" lvl="8" indent="-330200">
              <a:lnSpc>
                <a:spcPct val="115000"/>
              </a:lnSpc>
              <a:spcBef>
                <a:spcPts val="1600"/>
              </a:spcBef>
              <a:spcAft>
                <a:spcPts val="1600"/>
              </a:spcAft>
              <a:buClr>
                <a:schemeClr val="dk2"/>
              </a:buClr>
              <a:buSzPts val="1600"/>
              <a:buFont typeface="Tajawal"/>
              <a:buChar char="■"/>
              <a:defRPr sz="1600">
                <a:solidFill>
                  <a:schemeClr val="dk2"/>
                </a:solidFill>
                <a:latin typeface="Tajawal"/>
                <a:ea typeface="Tajawal"/>
                <a:cs typeface="Tajawal"/>
                <a:sym typeface="Tajaw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59" r:id="rId6"/>
    <p:sldLayoutId id="2147483661" r:id="rId7"/>
    <p:sldLayoutId id="2147483665" r:id="rId8"/>
    <p:sldLayoutId id="2147483666"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g"/><Relationship Id="rId7" Type="http://schemas.openxmlformats.org/officeDocument/2006/relationships/image" Target="../media/image4.png"/><Relationship Id="rId12"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png"/><Relationship Id="rId11" Type="http://schemas.openxmlformats.org/officeDocument/2006/relationships/slide" Target="slide14.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image" Target="../media/image2.png"/><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2.jpe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ordwall.net/es/resource/17659348" TargetMode="External"/><Relationship Id="rId7" Type="http://schemas.openxmlformats.org/officeDocument/2006/relationships/image" Target="../media/image3.png"/><Relationship Id="rId12"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image" Target="../media/image2.png"/><Relationship Id="rId10" Type="http://schemas.openxmlformats.org/officeDocument/2006/relationships/slide" Target="slide6.xml"/><Relationship Id="rId4" Type="http://schemas.openxmlformats.org/officeDocument/2006/relationships/hyperlink" Target="https://wordwall.net/es/resource/17675305"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t="465" b="465"/>
          <a:stretch/>
        </p:blipFill>
        <p:spPr>
          <a:xfrm>
            <a:off x="7599675" y="656275"/>
            <a:ext cx="230150" cy="224350"/>
          </a:xfrm>
          <a:prstGeom prst="rect">
            <a:avLst/>
          </a:prstGeom>
          <a:noFill/>
          <a:ln>
            <a:noFill/>
          </a:ln>
        </p:spPr>
      </p:pic>
      <p:sp>
        <p:nvSpPr>
          <p:cNvPr id="348" name="Google Shape;348;p25"/>
          <p:cNvSpPr txBox="1">
            <a:spLocks noGrp="1"/>
          </p:cNvSpPr>
          <p:nvPr>
            <p:ph type="ctrTitle"/>
          </p:nvPr>
        </p:nvSpPr>
        <p:spPr>
          <a:xfrm>
            <a:off x="1649106" y="1225500"/>
            <a:ext cx="5845800" cy="2052600"/>
          </a:xfrm>
          <a:prstGeom prst="rect">
            <a:avLst/>
          </a:prstGeom>
        </p:spPr>
        <p:txBody>
          <a:bodyPr spcFirstLastPara="1" wrap="square" lIns="0" tIns="0" rIns="0" bIns="0" anchor="ctr" anchorCtr="0">
            <a:noAutofit/>
          </a:bodyPr>
          <a:lstStyle/>
          <a:p>
            <a:pPr lvl="0"/>
            <a:r>
              <a:rPr lang="es-MX" sz="3200" dirty="0"/>
              <a:t>Preservar el sentido de la lectura y la escritura en las aulas de los más </a:t>
            </a:r>
            <a:r>
              <a:rPr lang="es-MX" sz="3200" dirty="0" smtClean="0"/>
              <a:t>pequeños</a:t>
            </a:r>
            <a:endParaRPr sz="3200" dirty="0">
              <a:sym typeface="Raleway Thin"/>
            </a:endParaRPr>
          </a:p>
        </p:txBody>
      </p:sp>
      <p:sp>
        <p:nvSpPr>
          <p:cNvPr id="349" name="Google Shape;349;p25"/>
          <p:cNvSpPr txBox="1">
            <a:spLocks noGrp="1"/>
          </p:cNvSpPr>
          <p:nvPr>
            <p:ph type="subTitle" idx="1"/>
          </p:nvPr>
        </p:nvSpPr>
        <p:spPr>
          <a:xfrm>
            <a:off x="1649100" y="3025314"/>
            <a:ext cx="5845800" cy="581700"/>
          </a:xfrm>
          <a:prstGeom prst="rect">
            <a:avLst/>
          </a:prstGeom>
        </p:spPr>
        <p:txBody>
          <a:bodyPr spcFirstLastPara="1" wrap="square" lIns="0" tIns="0" rIns="0" bIns="0" anchor="ctr" anchorCtr="0">
            <a:noAutofit/>
          </a:bodyPr>
          <a:lstStyle/>
          <a:p>
            <a:pPr marL="0" lvl="0" indent="0"/>
            <a:r>
              <a:rPr lang="es-MX" sz="1800" dirty="0"/>
              <a:t>Un problema didáctico analizado en “situaciones de estudio”</a:t>
            </a:r>
            <a:endParaRPr sz="1800" dirty="0"/>
          </a:p>
        </p:txBody>
      </p:sp>
      <p:sp>
        <p:nvSpPr>
          <p:cNvPr id="350" name="Google Shape;350;p25">
            <a:hlinkClick r:id="rId4" action="ppaction://hlinksldjump"/>
          </p:cNvPr>
          <p:cNvSpPr/>
          <p:nvPr/>
        </p:nvSpPr>
        <p:spPr>
          <a:xfrm>
            <a:off x="3702200" y="3771475"/>
            <a:ext cx="17397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aleway"/>
                <a:ea typeface="Raleway"/>
                <a:cs typeface="Raleway"/>
                <a:sym typeface="Raleway"/>
              </a:rPr>
              <a:t>ENTER</a:t>
            </a:r>
            <a:endParaRPr b="1">
              <a:solidFill>
                <a:schemeClr val="dk1"/>
              </a:solidFill>
              <a:latin typeface="Raleway"/>
              <a:ea typeface="Raleway"/>
              <a:cs typeface="Raleway"/>
              <a:sym typeface="Raleway"/>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51"/>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dirty="0"/>
          </a:p>
        </p:txBody>
      </p:sp>
      <p:sp>
        <p:nvSpPr>
          <p:cNvPr id="1353" name="Google Shape;1353;p51"/>
          <p:cNvSpPr txBox="1">
            <a:spLocks noGrp="1"/>
          </p:cNvSpPr>
          <p:nvPr>
            <p:ph type="subTitle" idx="1"/>
          </p:nvPr>
        </p:nvSpPr>
        <p:spPr>
          <a:xfrm flipH="1">
            <a:off x="5159550" y="2318975"/>
            <a:ext cx="3552575" cy="1442100"/>
          </a:xfrm>
          <a:prstGeom prst="rect">
            <a:avLst/>
          </a:prstGeom>
        </p:spPr>
        <p:txBody>
          <a:bodyPr spcFirstLastPara="1" wrap="square" lIns="0" tIns="0" rIns="0" bIns="0" anchor="ctr" anchorCtr="0">
            <a:noAutofit/>
          </a:bodyPr>
          <a:lstStyle/>
          <a:p>
            <a:pPr marL="0" indent="0"/>
            <a:r>
              <a:rPr lang="es-MX" dirty="0"/>
              <a:t>A través de estas intervenciones, plantea a los niños problemas de coordinación entre lo que lee y el texto escrito; problemas de correspondencia que deben fundarse en indicios que orienten la interpretación: palabras con letras conocidas, cantidad de letras o partes de lo escrito, organización textual y </a:t>
            </a:r>
            <a:r>
              <a:rPr lang="es-MX" dirty="0" err="1"/>
              <a:t>paratextual</a:t>
            </a:r>
            <a:r>
              <a:rPr lang="es-MX" dirty="0"/>
              <a:t> del género y el portador, etc.</a:t>
            </a:r>
          </a:p>
          <a:p>
            <a:pPr marL="0" lvl="0" indent="0" algn="l" rtl="0">
              <a:spcBef>
                <a:spcPts val="0"/>
              </a:spcBef>
              <a:spcAft>
                <a:spcPts val="0"/>
              </a:spcAft>
              <a:buNone/>
            </a:pPr>
            <a:endParaRPr dirty="0"/>
          </a:p>
        </p:txBody>
      </p:sp>
      <p:grpSp>
        <p:nvGrpSpPr>
          <p:cNvPr id="1354" name="Google Shape;1354;p51"/>
          <p:cNvGrpSpPr/>
          <p:nvPr/>
        </p:nvGrpSpPr>
        <p:grpSpPr>
          <a:xfrm>
            <a:off x="1904724" y="1213260"/>
            <a:ext cx="2800493" cy="3637820"/>
            <a:chOff x="1771499" y="1213260"/>
            <a:chExt cx="2800493" cy="3637820"/>
          </a:xfrm>
        </p:grpSpPr>
        <p:sp>
          <p:nvSpPr>
            <p:cNvPr id="1355" name="Google Shape;1355;p51"/>
            <p:cNvSpPr/>
            <p:nvPr/>
          </p:nvSpPr>
          <p:spPr>
            <a:xfrm>
              <a:off x="1771874" y="1736137"/>
              <a:ext cx="2800118" cy="3114942"/>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1"/>
            <p:cNvSpPr/>
            <p:nvPr/>
          </p:nvSpPr>
          <p:spPr>
            <a:xfrm>
              <a:off x="1771499" y="1213262"/>
              <a:ext cx="2800118"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1"/>
            <p:cNvSpPr/>
            <p:nvPr/>
          </p:nvSpPr>
          <p:spPr>
            <a:xfrm>
              <a:off x="4012899" y="1213260"/>
              <a:ext cx="558582"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63" name="Google Shape;1363;p5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364" name="Google Shape;1364;p5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65" name="Google Shape;1365;p5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66" name="Google Shape;1366;p5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67" name="Google Shape;1367;p5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1368" name="Google Shape;1368;p51">
            <a:hlinkClick r:id="" action="ppaction://noaction"/>
          </p:cNvPr>
          <p:cNvPicPr preferRelativeResize="0"/>
          <p:nvPr/>
        </p:nvPicPr>
        <p:blipFill rotWithShape="1">
          <a:blip r:embed="rId3">
            <a:alphaModFix/>
          </a:blip>
          <a:srcRect t="465" b="475"/>
          <a:stretch/>
        </p:blipFill>
        <p:spPr>
          <a:xfrm>
            <a:off x="4292650" y="1345262"/>
            <a:ext cx="265550" cy="258850"/>
          </a:xfrm>
          <a:prstGeom prst="rect">
            <a:avLst/>
          </a:prstGeom>
          <a:noFill/>
          <a:ln>
            <a:noFill/>
          </a:ln>
        </p:spPr>
      </p:pic>
      <p:sp>
        <p:nvSpPr>
          <p:cNvPr id="1369" name="Google Shape;1369;p5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70" name="Google Shape;1370;p5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71" name="Google Shape;1371;p5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72" name="Google Shape;1372;p51">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4098" name="Picture 2" descr="Lectura de literatura infantil aprendiendo a leer libro, niño., niño,  gente, leyendo png | Klipartz"/>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337" r="100000"/>
                    </a14:imgEffect>
                  </a14:imgLayer>
                </a14:imgProps>
              </a:ext>
              <a:ext uri="{28A0092B-C50C-407E-A947-70E740481C1C}">
                <a14:useLocalDpi xmlns:a14="http://schemas.microsoft.com/office/drawing/2010/main" val="0"/>
              </a:ext>
            </a:extLst>
          </a:blip>
          <a:srcRect/>
          <a:stretch>
            <a:fillRect/>
          </a:stretch>
        </p:blipFill>
        <p:spPr bwMode="auto">
          <a:xfrm>
            <a:off x="1982370" y="1808222"/>
            <a:ext cx="2722336" cy="3021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52"/>
          <p:cNvSpPr txBox="1">
            <a:spLocks noGrp="1"/>
          </p:cNvSpPr>
          <p:nvPr>
            <p:ph type="title"/>
          </p:nvPr>
        </p:nvSpPr>
        <p:spPr>
          <a:xfrm>
            <a:off x="981275" y="529568"/>
            <a:ext cx="7598075" cy="572700"/>
          </a:xfrm>
          <a:prstGeom prst="rect">
            <a:avLst/>
          </a:prstGeom>
        </p:spPr>
        <p:txBody>
          <a:bodyPr spcFirstLastPara="1" wrap="square" lIns="0" tIns="0" rIns="0" bIns="0" anchor="ctr" anchorCtr="0">
            <a:noAutofit/>
          </a:bodyPr>
          <a:lstStyle/>
          <a:p>
            <a:pPr algn="ctr"/>
            <a:r>
              <a:rPr lang="es-MX" sz="2000" dirty="0"/>
              <a:t>PRODUCIR NOTAS O APUNTES PARA CONSERVAR </a:t>
            </a:r>
            <a:r>
              <a:rPr lang="es-MX" sz="2000" dirty="0" smtClean="0"/>
              <a:t>INFORMACIÓN </a:t>
            </a:r>
            <a:r>
              <a:rPr lang="es-MX" sz="2000" dirty="0"/>
              <a:t>RELEVANTE </a:t>
            </a:r>
            <a:br>
              <a:rPr lang="es-MX" sz="2000" dirty="0"/>
            </a:br>
            <a:endParaRPr sz="2000" dirty="0"/>
          </a:p>
        </p:txBody>
      </p:sp>
      <p:sp>
        <p:nvSpPr>
          <p:cNvPr id="1378" name="Google Shape;1378;p52"/>
          <p:cNvSpPr txBox="1">
            <a:spLocks noGrp="1"/>
          </p:cNvSpPr>
          <p:nvPr>
            <p:ph type="subTitle" idx="1"/>
          </p:nvPr>
        </p:nvSpPr>
        <p:spPr>
          <a:xfrm flipH="1">
            <a:off x="1235367" y="2282824"/>
            <a:ext cx="4572000" cy="1442100"/>
          </a:xfrm>
          <a:prstGeom prst="rect">
            <a:avLst/>
          </a:prstGeom>
        </p:spPr>
        <p:txBody>
          <a:bodyPr spcFirstLastPara="1" wrap="square" lIns="0" tIns="0" rIns="0" bIns="0" anchor="ctr" anchorCtr="0">
            <a:noAutofit/>
          </a:bodyPr>
          <a:lstStyle/>
          <a:p>
            <a:pPr marL="0" indent="0" algn="ctr"/>
            <a:r>
              <a:rPr lang="es-MX" dirty="0"/>
              <a:t>La escritura es necesaria para conservar cierta información. Se trata de propuestas donde las prácticas de lectura y escritura se encuentran fuertemente implicadas: localizar nuevamente algún dato específico en un libro para ser conservado por escrito, releer pasajes de algunos textos y comentar entre todos algunas ideas importantes para registrarlas en notas individuales o grupales, releer varias notas y arribar a una única producción... En todos los casos, son textos intermedios, a los que se consulta para reconstruir la información. En estos contextos, los niños tienen oportunidades de aprender a leer y a escribir</a:t>
            </a:r>
          </a:p>
          <a:p>
            <a:pPr marL="0" lvl="0" indent="0" algn="ctr" rtl="0">
              <a:spcBef>
                <a:spcPts val="0"/>
              </a:spcBef>
              <a:spcAft>
                <a:spcPts val="0"/>
              </a:spcAft>
              <a:buNone/>
            </a:pPr>
            <a:endParaRPr dirty="0"/>
          </a:p>
        </p:txBody>
      </p:sp>
      <p:grpSp>
        <p:nvGrpSpPr>
          <p:cNvPr id="1379" name="Google Shape;1379;p52"/>
          <p:cNvGrpSpPr/>
          <p:nvPr/>
        </p:nvGrpSpPr>
        <p:grpSpPr>
          <a:xfrm>
            <a:off x="6511681" y="1399875"/>
            <a:ext cx="2191812" cy="3637817"/>
            <a:chOff x="5361923" y="1326200"/>
            <a:chExt cx="2191812" cy="3637817"/>
          </a:xfrm>
        </p:grpSpPr>
        <p:sp>
          <p:nvSpPr>
            <p:cNvPr id="1380" name="Google Shape;1380;p52"/>
            <p:cNvSpPr/>
            <p:nvPr/>
          </p:nvSpPr>
          <p:spPr>
            <a:xfrm>
              <a:off x="5362323" y="1849075"/>
              <a:ext cx="2191412" cy="3114942"/>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5361923" y="1326200"/>
              <a:ext cx="2191412"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6994599" y="1326210"/>
              <a:ext cx="558582"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52"/>
          <p:cNvSpPr/>
          <p:nvPr/>
        </p:nvSpPr>
        <p:spPr>
          <a:xfrm>
            <a:off x="6993850" y="2320234"/>
            <a:ext cx="1189244" cy="2371420"/>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384" name="Google Shape;1384;p52"/>
          <p:cNvPicPr preferRelativeResize="0"/>
          <p:nvPr/>
        </p:nvPicPr>
        <p:blipFill rotWithShape="1">
          <a:blip r:embed="rId3">
            <a:alphaModFix/>
          </a:blip>
          <a:srcRect l="37563" r="30928"/>
          <a:stretch/>
        </p:blipFill>
        <p:spPr>
          <a:xfrm>
            <a:off x="7036354" y="2513426"/>
            <a:ext cx="1108003" cy="1978069"/>
          </a:xfrm>
          <a:prstGeom prst="rect">
            <a:avLst/>
          </a:prstGeom>
          <a:noFill/>
          <a:ln>
            <a:noFill/>
          </a:ln>
        </p:spPr>
      </p:pic>
      <p:pic>
        <p:nvPicPr>
          <p:cNvPr id="1385" name="Google Shape;1385;p52">
            <a:hlinkClick r:id="" action="ppaction://noaction"/>
          </p:cNvPr>
          <p:cNvPicPr preferRelativeResize="0"/>
          <p:nvPr/>
        </p:nvPicPr>
        <p:blipFill rotWithShape="1">
          <a:blip r:embed="rId4">
            <a:alphaModFix/>
          </a:blip>
          <a:srcRect t="465" b="475"/>
          <a:stretch/>
        </p:blipFill>
        <p:spPr>
          <a:xfrm>
            <a:off x="8446575" y="550350"/>
            <a:ext cx="265550" cy="258850"/>
          </a:xfrm>
          <a:prstGeom prst="rect">
            <a:avLst/>
          </a:prstGeom>
          <a:noFill/>
          <a:ln>
            <a:noFill/>
          </a:ln>
        </p:spPr>
      </p:pic>
      <p:pic>
        <p:nvPicPr>
          <p:cNvPr id="1386" name="Google Shape;1386;p52">
            <a:hlinkClick r:id="rId5" action="ppaction://hlinksldjump"/>
          </p:cNvPr>
          <p:cNvPicPr preferRelativeResize="0"/>
          <p:nvPr/>
        </p:nvPicPr>
        <p:blipFill rotWithShape="1">
          <a:blip r:embed="rId6">
            <a:alphaModFix/>
          </a:blip>
          <a:srcRect t="941" b="941"/>
          <a:stretch/>
        </p:blipFill>
        <p:spPr>
          <a:xfrm>
            <a:off x="237300" y="550513"/>
            <a:ext cx="294878" cy="230099"/>
          </a:xfrm>
          <a:prstGeom prst="rect">
            <a:avLst/>
          </a:prstGeom>
          <a:noFill/>
          <a:ln>
            <a:noFill/>
          </a:ln>
        </p:spPr>
      </p:pic>
      <p:pic>
        <p:nvPicPr>
          <p:cNvPr id="1387" name="Google Shape;1387;p52">
            <a:hlinkClick r:id="" action="ppaction://hlinkshowjump?jump=previousslide"/>
          </p:cNvPr>
          <p:cNvPicPr preferRelativeResize="0"/>
          <p:nvPr/>
        </p:nvPicPr>
        <p:blipFill>
          <a:blip r:embed="rId7">
            <a:alphaModFix/>
          </a:blip>
          <a:stretch>
            <a:fillRect/>
          </a:stretch>
        </p:blipFill>
        <p:spPr>
          <a:xfrm>
            <a:off x="237301" y="1181549"/>
            <a:ext cx="294875" cy="307964"/>
          </a:xfrm>
          <a:prstGeom prst="rect">
            <a:avLst/>
          </a:prstGeom>
          <a:noFill/>
          <a:ln>
            <a:noFill/>
          </a:ln>
        </p:spPr>
      </p:pic>
      <p:pic>
        <p:nvPicPr>
          <p:cNvPr id="1388" name="Google Shape;1388;p52">
            <a:hlinkClick r:id="" action="ppaction://hlinkshowjump?jump=nextslide"/>
          </p:cNvPr>
          <p:cNvPicPr preferRelativeResize="0"/>
          <p:nvPr/>
        </p:nvPicPr>
        <p:blipFill>
          <a:blip r:embed="rId7">
            <a:alphaModFix/>
          </a:blip>
          <a:stretch>
            <a:fillRect/>
          </a:stretch>
        </p:blipFill>
        <p:spPr>
          <a:xfrm flipH="1">
            <a:off x="237301" y="3724924"/>
            <a:ext cx="294875" cy="307964"/>
          </a:xfrm>
          <a:prstGeom prst="rect">
            <a:avLst/>
          </a:prstGeom>
          <a:noFill/>
          <a:ln>
            <a:noFill/>
          </a:ln>
        </p:spPr>
      </p:pic>
      <p:pic>
        <p:nvPicPr>
          <p:cNvPr id="1389" name="Google Shape;1389;p52">
            <a:hlinkClick r:id="" action="ppaction://noaction"/>
          </p:cNvPr>
          <p:cNvPicPr preferRelativeResize="0"/>
          <p:nvPr/>
        </p:nvPicPr>
        <p:blipFill rotWithShape="1">
          <a:blip r:embed="rId8">
            <a:alphaModFix/>
          </a:blip>
          <a:srcRect l="396" r="396"/>
          <a:stretch/>
        </p:blipFill>
        <p:spPr>
          <a:xfrm>
            <a:off x="228050" y="4350525"/>
            <a:ext cx="302603" cy="307950"/>
          </a:xfrm>
          <a:prstGeom prst="rect">
            <a:avLst/>
          </a:prstGeom>
          <a:noFill/>
          <a:ln>
            <a:noFill/>
          </a:ln>
        </p:spPr>
      </p:pic>
      <p:pic>
        <p:nvPicPr>
          <p:cNvPr id="1390" name="Google Shape;1390;p52">
            <a:hlinkClick r:id="" action="ppaction://noaction"/>
          </p:cNvPr>
          <p:cNvPicPr preferRelativeResize="0"/>
          <p:nvPr/>
        </p:nvPicPr>
        <p:blipFill rotWithShape="1">
          <a:blip r:embed="rId4">
            <a:alphaModFix/>
          </a:blip>
          <a:srcRect t="465" b="475"/>
          <a:stretch/>
        </p:blipFill>
        <p:spPr>
          <a:xfrm>
            <a:off x="8290873" y="1531888"/>
            <a:ext cx="265550" cy="258850"/>
          </a:xfrm>
          <a:prstGeom prst="rect">
            <a:avLst/>
          </a:prstGeom>
          <a:noFill/>
          <a:ln>
            <a:noFill/>
          </a:ln>
        </p:spPr>
      </p:pic>
      <p:sp>
        <p:nvSpPr>
          <p:cNvPr id="1391" name="Google Shape;1391;p52">
            <a:hlinkClick r:id="rId9"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92" name="Google Shape;1392;p52">
            <a:hlinkClick r:id="rId10"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93" name="Google Shape;1393;p52">
            <a:hlinkClick r:id="rId11"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94" name="Google Shape;1394;p52">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5122" name="Picture 2" descr="Niños escribiendo: imágenes, fotos de stock libres de derechos |  Depositphot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9444" y="1944488"/>
            <a:ext cx="2153104" cy="3069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53"/>
          <p:cNvSpPr txBox="1">
            <a:spLocks noGrp="1"/>
          </p:cNvSpPr>
          <p:nvPr>
            <p:ph type="title"/>
          </p:nvPr>
        </p:nvSpPr>
        <p:spPr>
          <a:xfrm>
            <a:off x="1143188" y="622977"/>
            <a:ext cx="6915900" cy="572700"/>
          </a:xfrm>
          <a:prstGeom prst="rect">
            <a:avLst/>
          </a:prstGeom>
        </p:spPr>
        <p:txBody>
          <a:bodyPr spcFirstLastPara="1" wrap="square" lIns="0" tIns="0" rIns="0" bIns="0" anchor="ctr" anchorCtr="0">
            <a:noAutofit/>
          </a:bodyPr>
          <a:lstStyle/>
          <a:p>
            <a:pPr algn="ctr"/>
            <a:r>
              <a:rPr lang="es-MX" sz="2000" dirty="0"/>
              <a:t>PRODUCIR UN TEXTO PARA DIFUNDIR AQUELLO QUE SE HA APRENDIDO </a:t>
            </a:r>
            <a:r>
              <a:rPr lang="es-MX" dirty="0"/>
              <a:t/>
            </a:r>
            <a:br>
              <a:rPr lang="es-MX" dirty="0"/>
            </a:br>
            <a:endParaRPr dirty="0"/>
          </a:p>
        </p:txBody>
      </p:sp>
      <p:pic>
        <p:nvPicPr>
          <p:cNvPr id="1400" name="Google Shape;1400;p5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401" name="Google Shape;1401;p5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402" name="Google Shape;1402;p5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403" name="Google Shape;1403;p5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404" name="Google Shape;1404;p5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grpSp>
        <p:nvGrpSpPr>
          <p:cNvPr id="1405" name="Google Shape;1405;p53"/>
          <p:cNvGrpSpPr/>
          <p:nvPr/>
        </p:nvGrpSpPr>
        <p:grpSpPr>
          <a:xfrm>
            <a:off x="1856613" y="1245725"/>
            <a:ext cx="3232800" cy="3245400"/>
            <a:chOff x="5191200" y="1245725"/>
            <a:chExt cx="3232800" cy="3245400"/>
          </a:xfrm>
        </p:grpSpPr>
        <p:sp>
          <p:nvSpPr>
            <p:cNvPr id="1406" name="Google Shape;1406;p53"/>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0" name="Google Shape;1410;p53">
            <a:hlinkClick r:id="" action="ppaction://noaction"/>
          </p:cNvPr>
          <p:cNvPicPr preferRelativeResize="0"/>
          <p:nvPr/>
        </p:nvPicPr>
        <p:blipFill rotWithShape="1">
          <a:blip r:embed="rId3">
            <a:alphaModFix/>
          </a:blip>
          <a:srcRect t="465" b="475"/>
          <a:stretch/>
        </p:blipFill>
        <p:spPr>
          <a:xfrm>
            <a:off x="4712412" y="1344750"/>
            <a:ext cx="265550" cy="258850"/>
          </a:xfrm>
          <a:prstGeom prst="rect">
            <a:avLst/>
          </a:prstGeom>
          <a:noFill/>
          <a:ln>
            <a:noFill/>
          </a:ln>
        </p:spPr>
      </p:pic>
      <p:sp>
        <p:nvSpPr>
          <p:cNvPr id="1414" name="Google Shape;1414;p53"/>
          <p:cNvSpPr txBox="1"/>
          <p:nvPr/>
        </p:nvSpPr>
        <p:spPr>
          <a:xfrm>
            <a:off x="5337251" y="1742775"/>
            <a:ext cx="3495022" cy="1991875"/>
          </a:xfrm>
          <a:prstGeom prst="rect">
            <a:avLst/>
          </a:prstGeom>
          <a:noFill/>
          <a:ln>
            <a:noFill/>
          </a:ln>
        </p:spPr>
        <p:txBody>
          <a:bodyPr spcFirstLastPara="1" wrap="square" lIns="0" tIns="0" rIns="0" bIns="0" anchor="ctr" anchorCtr="0">
            <a:noAutofit/>
          </a:bodyPr>
          <a:lstStyle/>
          <a:p>
            <a:r>
              <a:rPr lang="es-MX" sz="1800" dirty="0">
                <a:latin typeface="Tajawal" panose="020B0604020202020204" charset="-78"/>
                <a:cs typeface="Tajawal" panose="020B0604020202020204" charset="-78"/>
              </a:rPr>
              <a:t>El maestro diseña una secuencia de trabajo en la que se propone comunicar a los niños la complejidad del proceso de producción cuando se trata de difundir un material informativo para otros destinatarios. </a:t>
            </a:r>
            <a:endParaRPr sz="1800" dirty="0">
              <a:solidFill>
                <a:schemeClr val="dk2"/>
              </a:solidFill>
              <a:latin typeface="Tajawal" panose="020B0604020202020204" charset="-78"/>
              <a:ea typeface="Tajawal"/>
              <a:cs typeface="Tajawal" panose="020B0604020202020204" charset="-78"/>
              <a:sym typeface="Tajawal"/>
            </a:endParaRPr>
          </a:p>
        </p:txBody>
      </p:sp>
      <p:sp>
        <p:nvSpPr>
          <p:cNvPr id="1415" name="Google Shape;1415;p5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416" name="Google Shape;1416;p5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417" name="Google Shape;1417;p5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418" name="Google Shape;1418;p53">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7170" name="Picture 2" descr="Escribir notas en el aula para niños Fotografía de stock - Alamy"/>
          <p:cNvPicPr>
            <a:picLocks noChangeAspect="1" noChangeArrowheads="1"/>
          </p:cNvPicPr>
          <p:nvPr/>
        </p:nvPicPr>
        <p:blipFill rotWithShape="1">
          <a:blip r:embed="rId11">
            <a:extLst>
              <a:ext uri="{28A0092B-C50C-407E-A947-70E740481C1C}">
                <a14:useLocalDpi xmlns:a14="http://schemas.microsoft.com/office/drawing/2010/main" val="0"/>
              </a:ext>
            </a:extLst>
          </a:blip>
          <a:srcRect l="-425" t="5773" r="425" b="12776"/>
          <a:stretch/>
        </p:blipFill>
        <p:spPr bwMode="auto">
          <a:xfrm>
            <a:off x="1855091" y="1726250"/>
            <a:ext cx="3234148" cy="276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53"/>
          <p:cNvSpPr txBox="1">
            <a:spLocks noGrp="1"/>
          </p:cNvSpPr>
          <p:nvPr>
            <p:ph type="title"/>
          </p:nvPr>
        </p:nvSpPr>
        <p:spPr>
          <a:xfrm>
            <a:off x="1031426" y="379212"/>
            <a:ext cx="6915900" cy="572700"/>
          </a:xfrm>
          <a:prstGeom prst="rect">
            <a:avLst/>
          </a:prstGeom>
        </p:spPr>
        <p:txBody>
          <a:bodyPr spcFirstLastPara="1" wrap="square" lIns="0" tIns="0" rIns="0" bIns="0" anchor="ctr" anchorCtr="0">
            <a:noAutofit/>
          </a:bodyPr>
          <a:lstStyle/>
          <a:p>
            <a:pPr algn="ctr"/>
            <a:r>
              <a:rPr lang="es-MX" sz="2000" dirty="0"/>
              <a:t>PRODUCIR UN TEXTO PARA DIFUNDIR AQUELLO QUE SE HA APRENDIDO </a:t>
            </a:r>
            <a:endParaRPr dirty="0"/>
          </a:p>
        </p:txBody>
      </p:sp>
      <p:pic>
        <p:nvPicPr>
          <p:cNvPr id="1400" name="Google Shape;1400;p53">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401" name="Google Shape;1401;p53">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402" name="Google Shape;1402;p53">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403" name="Google Shape;1403;p53">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404" name="Google Shape;1404;p53">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grpSp>
        <p:nvGrpSpPr>
          <p:cNvPr id="1405" name="Google Shape;1405;p53"/>
          <p:cNvGrpSpPr/>
          <p:nvPr/>
        </p:nvGrpSpPr>
        <p:grpSpPr>
          <a:xfrm>
            <a:off x="5852183" y="1423950"/>
            <a:ext cx="3232800" cy="3245400"/>
            <a:chOff x="5191200" y="1245725"/>
            <a:chExt cx="3232800" cy="3245400"/>
          </a:xfrm>
        </p:grpSpPr>
        <p:sp>
          <p:nvSpPr>
            <p:cNvPr id="1406" name="Google Shape;1406;p53"/>
            <p:cNvSpPr/>
            <p:nvPr/>
          </p:nvSpPr>
          <p:spPr>
            <a:xfrm>
              <a:off x="5191200" y="1702625"/>
              <a:ext cx="3232800" cy="2788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5191200" y="1245725"/>
              <a:ext cx="323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935725" y="124572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0" name="Google Shape;1410;p53">
            <a:hlinkClick r:id="" action="ppaction://noaction"/>
          </p:cNvPr>
          <p:cNvPicPr preferRelativeResize="0"/>
          <p:nvPr/>
        </p:nvPicPr>
        <p:blipFill rotWithShape="1">
          <a:blip r:embed="rId3">
            <a:alphaModFix/>
          </a:blip>
          <a:srcRect t="465" b="475"/>
          <a:stretch/>
        </p:blipFill>
        <p:spPr>
          <a:xfrm>
            <a:off x="8707983" y="1541356"/>
            <a:ext cx="265550" cy="258850"/>
          </a:xfrm>
          <a:prstGeom prst="rect">
            <a:avLst/>
          </a:prstGeom>
          <a:noFill/>
          <a:ln>
            <a:noFill/>
          </a:ln>
        </p:spPr>
      </p:pic>
      <p:sp>
        <p:nvSpPr>
          <p:cNvPr id="1414" name="Google Shape;1414;p53"/>
          <p:cNvSpPr txBox="1"/>
          <p:nvPr/>
        </p:nvSpPr>
        <p:spPr>
          <a:xfrm>
            <a:off x="1274406" y="1335531"/>
            <a:ext cx="3495022" cy="3205296"/>
          </a:xfrm>
          <a:prstGeom prst="rect">
            <a:avLst/>
          </a:prstGeom>
          <a:noFill/>
          <a:ln>
            <a:noFill/>
          </a:ln>
        </p:spPr>
        <p:txBody>
          <a:bodyPr spcFirstLastPara="1" wrap="square" lIns="0" tIns="0" rIns="0" bIns="0" anchor="ctr" anchorCtr="0">
            <a:noAutofit/>
          </a:bodyPr>
          <a:lstStyle/>
          <a:p>
            <a:r>
              <a:rPr lang="es-MX" dirty="0" smtClean="0"/>
              <a:t> </a:t>
            </a:r>
            <a:r>
              <a:rPr lang="es-MX" sz="1600" dirty="0">
                <a:latin typeface="Tajawal" panose="020B0604020202020204" charset="-78"/>
                <a:cs typeface="Tajawal" panose="020B0604020202020204" charset="-78"/>
              </a:rPr>
              <a:t>Para producir este texto -en el que se exponen algunos conceptos aprendidos- se desarrollan situaciones tales como: relectura del maestro y de los niños de apuntes o materiales ya consultados, definición sobre qué y cómo escribir el texto, producción del escrito, vuelta al mismo de manera diferida para su revisión considerando restricciones propias del género y de la situación.</a:t>
            </a:r>
          </a:p>
          <a:p>
            <a:endParaRPr sz="1600" dirty="0">
              <a:solidFill>
                <a:schemeClr val="dk2"/>
              </a:solidFill>
              <a:latin typeface="Tajawal"/>
              <a:ea typeface="Tajawal"/>
              <a:cs typeface="Tajawal"/>
              <a:sym typeface="Tajawal"/>
            </a:endParaRPr>
          </a:p>
        </p:txBody>
      </p:sp>
      <p:sp>
        <p:nvSpPr>
          <p:cNvPr id="1415" name="Google Shape;1415;p53">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416" name="Google Shape;1416;p53">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417" name="Google Shape;1417;p53">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418" name="Google Shape;1418;p53">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6146" name="Picture 2" descr="Niños escribiendo: imágenes, fotos de stock libres de derechos |  Depositphot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2574" y="1908820"/>
            <a:ext cx="3200695" cy="273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8359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57"/>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dirty="0"/>
          </a:p>
        </p:txBody>
      </p:sp>
      <p:pic>
        <p:nvPicPr>
          <p:cNvPr id="1984" name="Google Shape;1984;p57">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985" name="Google Shape;1985;p57">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986" name="Google Shape;1986;p57">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987" name="Google Shape;1987;p57">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988" name="Google Shape;1988;p57">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grpSp>
        <p:nvGrpSpPr>
          <p:cNvPr id="1989" name="Google Shape;1989;p57"/>
          <p:cNvGrpSpPr/>
          <p:nvPr/>
        </p:nvGrpSpPr>
        <p:grpSpPr>
          <a:xfrm>
            <a:off x="4924525" y="1174543"/>
            <a:ext cx="2888409" cy="2430577"/>
            <a:chOff x="6137873" y="1775316"/>
            <a:chExt cx="2269002" cy="1780016"/>
          </a:xfrm>
        </p:grpSpPr>
        <p:sp>
          <p:nvSpPr>
            <p:cNvPr id="1990" name="Google Shape;1990;p57"/>
            <p:cNvSpPr/>
            <p:nvPr/>
          </p:nvSpPr>
          <p:spPr>
            <a:xfrm>
              <a:off x="6888875" y="1775325"/>
              <a:ext cx="1518000" cy="2715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7"/>
            <p:cNvSpPr/>
            <p:nvPr/>
          </p:nvSpPr>
          <p:spPr>
            <a:xfrm>
              <a:off x="6138034" y="2047600"/>
              <a:ext cx="2268726" cy="1507732"/>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7"/>
            <p:cNvSpPr/>
            <p:nvPr/>
          </p:nvSpPr>
          <p:spPr>
            <a:xfrm>
              <a:off x="6137873" y="1775316"/>
              <a:ext cx="750990" cy="271587"/>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7"/>
            <p:cNvSpPr/>
            <p:nvPr/>
          </p:nvSpPr>
          <p:spPr>
            <a:xfrm rot="2700000">
              <a:off x="6658928" y="1815924"/>
              <a:ext cx="190495" cy="190495"/>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7"/>
            <p:cNvSpPr/>
            <p:nvPr/>
          </p:nvSpPr>
          <p:spPr>
            <a:xfrm>
              <a:off x="8137475" y="1776475"/>
              <a:ext cx="269400" cy="2694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7"/>
            <p:cNvSpPr/>
            <p:nvPr/>
          </p:nvSpPr>
          <p:spPr>
            <a:xfrm rot="2700000">
              <a:off x="8176928" y="1815924"/>
              <a:ext cx="190495" cy="190495"/>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7"/>
            <p:cNvSpPr/>
            <p:nvPr/>
          </p:nvSpPr>
          <p:spPr>
            <a:xfrm>
              <a:off x="6882838" y="1776475"/>
              <a:ext cx="269400" cy="269400"/>
            </a:xfrm>
            <a:prstGeom prst="rect">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7"/>
            <p:cNvSpPr/>
            <p:nvPr/>
          </p:nvSpPr>
          <p:spPr>
            <a:xfrm>
              <a:off x="6922288" y="1815925"/>
              <a:ext cx="190500" cy="190500"/>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57"/>
          <p:cNvGrpSpPr/>
          <p:nvPr/>
        </p:nvGrpSpPr>
        <p:grpSpPr>
          <a:xfrm>
            <a:off x="1167940" y="1474805"/>
            <a:ext cx="3139479" cy="3668695"/>
            <a:chOff x="3628748" y="1775316"/>
            <a:chExt cx="2268877" cy="1780011"/>
          </a:xfrm>
        </p:grpSpPr>
        <p:grpSp>
          <p:nvGrpSpPr>
            <p:cNvPr id="1999" name="Google Shape;1999;p57"/>
            <p:cNvGrpSpPr/>
            <p:nvPr/>
          </p:nvGrpSpPr>
          <p:grpSpPr>
            <a:xfrm>
              <a:off x="3628748" y="1775316"/>
              <a:ext cx="2268860" cy="1780011"/>
              <a:chOff x="4273400" y="1826525"/>
              <a:chExt cx="2721761" cy="2135330"/>
            </a:xfrm>
          </p:grpSpPr>
          <p:sp>
            <p:nvSpPr>
              <p:cNvPr id="2000" name="Google Shape;2000;p57"/>
              <p:cNvSpPr/>
              <p:nvPr/>
            </p:nvSpPr>
            <p:spPr>
              <a:xfrm>
                <a:off x="4273593" y="2153161"/>
                <a:ext cx="2721568" cy="1808694"/>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sp>
            <p:nvSpPr>
              <p:cNvPr id="2001" name="Google Shape;2001;p57"/>
              <p:cNvSpPr/>
              <p:nvPr/>
            </p:nvSpPr>
            <p:spPr>
              <a:xfrm>
                <a:off x="4273400" y="1826525"/>
                <a:ext cx="900900" cy="325800"/>
              </a:xfrm>
              <a:prstGeom prst="snip2SameRect">
                <a:avLst>
                  <a:gd name="adj1" fmla="val 16667"/>
                  <a:gd name="adj2"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sp>
            <p:nvSpPr>
              <p:cNvPr id="2002" name="Google Shape;2002;p57"/>
              <p:cNvSpPr/>
              <p:nvPr/>
            </p:nvSpPr>
            <p:spPr>
              <a:xfrm>
                <a:off x="5183734" y="1826525"/>
                <a:ext cx="900900" cy="325800"/>
              </a:xfrm>
              <a:prstGeom prst="snip2SameRect">
                <a:avLst>
                  <a:gd name="adj1" fmla="val 16667"/>
                  <a:gd name="adj2"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sp>
            <p:nvSpPr>
              <p:cNvPr id="2003" name="Google Shape;2003;p57"/>
              <p:cNvSpPr/>
              <p:nvPr/>
            </p:nvSpPr>
            <p:spPr>
              <a:xfrm>
                <a:off x="6094068" y="1826525"/>
                <a:ext cx="900900" cy="325800"/>
              </a:xfrm>
              <a:prstGeom prst="snip2SameRect">
                <a:avLst>
                  <a:gd name="adj1" fmla="val 16667"/>
                  <a:gd name="adj2" fmla="val 0"/>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grpSp>
        <p:sp>
          <p:nvSpPr>
            <p:cNvPr id="2004" name="Google Shape;2004;p57"/>
            <p:cNvSpPr/>
            <p:nvPr/>
          </p:nvSpPr>
          <p:spPr>
            <a:xfrm rot="2700000">
              <a:off x="5667678" y="1815924"/>
              <a:ext cx="190495" cy="190495"/>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sp>
          <p:nvSpPr>
            <p:cNvPr id="2005" name="Google Shape;2005;p57"/>
            <p:cNvSpPr/>
            <p:nvPr/>
          </p:nvSpPr>
          <p:spPr>
            <a:xfrm rot="2700000">
              <a:off x="4911790" y="1815924"/>
              <a:ext cx="190495" cy="190495"/>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sp>
          <p:nvSpPr>
            <p:cNvPr id="2006" name="Google Shape;2006;p57"/>
            <p:cNvSpPr/>
            <p:nvPr/>
          </p:nvSpPr>
          <p:spPr>
            <a:xfrm rot="2700000">
              <a:off x="4155903" y="1815924"/>
              <a:ext cx="190495" cy="190495"/>
            </a:xfrm>
            <a:prstGeom prst="mathPlus">
              <a:avLst>
                <a:gd name="adj1" fmla="val 1173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Tajawal" panose="020B0604020202020204" charset="-78"/>
                <a:cs typeface="Tajawal" panose="020B0604020202020204" charset="-78"/>
              </a:endParaRPr>
            </a:p>
          </p:txBody>
        </p:sp>
      </p:grpSp>
      <p:sp>
        <p:nvSpPr>
          <p:cNvPr id="2022" name="Google Shape;2022;p57">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2023" name="Google Shape;2023;p57">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2024" name="Google Shape;2024;p57">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2025" name="Google Shape;2025;p57">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
        <p:nvSpPr>
          <p:cNvPr id="2" name="CuadroTexto 1"/>
          <p:cNvSpPr txBox="1"/>
          <p:nvPr/>
        </p:nvSpPr>
        <p:spPr>
          <a:xfrm>
            <a:off x="1319910" y="2082559"/>
            <a:ext cx="2835292" cy="3354765"/>
          </a:xfrm>
          <a:prstGeom prst="rect">
            <a:avLst/>
          </a:prstGeom>
          <a:noFill/>
        </p:spPr>
        <p:txBody>
          <a:bodyPr wrap="square" rtlCol="0">
            <a:spAutoFit/>
          </a:bodyPr>
          <a:lstStyle/>
          <a:p>
            <a:pPr lvl="0" algn="ctr"/>
            <a:r>
              <a:rPr lang="es-MX" sz="1600" dirty="0">
                <a:latin typeface="Tajawal" panose="020B0604020202020204" charset="-78"/>
                <a:cs typeface="Tajawal" panose="020B0604020202020204" charset="-78"/>
              </a:rPr>
              <a:t> </a:t>
            </a:r>
            <a:r>
              <a:rPr lang="es-MX" sz="1800" dirty="0">
                <a:latin typeface="Tajawal" panose="020B0604020202020204" charset="-78"/>
                <a:cs typeface="Tajawal" panose="020B0604020202020204" charset="-78"/>
              </a:rPr>
              <a:t>PRODUCCION DE </a:t>
            </a:r>
            <a:r>
              <a:rPr lang="es-MX" sz="1800" dirty="0" smtClean="0">
                <a:latin typeface="Tajawal" panose="020B0604020202020204" charset="-78"/>
                <a:cs typeface="Tajawal" panose="020B0604020202020204" charset="-78"/>
              </a:rPr>
              <a:t>BORRADORES</a:t>
            </a:r>
          </a:p>
          <a:p>
            <a:pPr lvl="0" algn="ctr"/>
            <a:r>
              <a:rPr lang="es-MX" sz="1800" dirty="0" smtClean="0">
                <a:latin typeface="Tajawal" panose="020B0604020202020204" charset="-78"/>
                <a:cs typeface="Tajawal" panose="020B0604020202020204" charset="-78"/>
              </a:rPr>
              <a:t> </a:t>
            </a:r>
            <a:endParaRPr lang="es-MX" sz="1800" dirty="0">
              <a:latin typeface="Tajawal" panose="020B0604020202020204" charset="-78"/>
              <a:cs typeface="Tajawal" panose="020B0604020202020204" charset="-78"/>
            </a:endParaRPr>
          </a:p>
          <a:p>
            <a:r>
              <a:rPr lang="es-MX" sz="1600" dirty="0">
                <a:latin typeface="Tajawal" panose="020B0604020202020204" charset="-78"/>
                <a:cs typeface="Tajawal" panose="020B0604020202020204" charset="-78"/>
              </a:rPr>
              <a:t>º </a:t>
            </a:r>
            <a:r>
              <a:rPr lang="es-MX" sz="1600" dirty="0" smtClean="0">
                <a:latin typeface="Tajawal" panose="020B0604020202020204" charset="-78"/>
                <a:cs typeface="Tajawal" panose="020B0604020202020204" charset="-78"/>
              </a:rPr>
              <a:t>Intercambio de información entre pares sobre el sistema de escritura </a:t>
            </a:r>
          </a:p>
          <a:p>
            <a:r>
              <a:rPr lang="es-MX" sz="1600" dirty="0" smtClean="0">
                <a:latin typeface="Tajawal" panose="020B0604020202020204" charset="-78"/>
                <a:cs typeface="Tajawal" panose="020B0604020202020204" charset="-78"/>
              </a:rPr>
              <a:t>º Consulta de otros textos para obtener información sobre las letras</a:t>
            </a:r>
          </a:p>
          <a:p>
            <a:r>
              <a:rPr lang="es-MX" sz="1600" dirty="0" smtClean="0">
                <a:latin typeface="Tajawal" panose="020B0604020202020204" charset="-78"/>
                <a:cs typeface="Tajawal" panose="020B0604020202020204" charset="-78"/>
              </a:rPr>
              <a:t>º Reformulación del teto para que sea comprensible para el destinario</a:t>
            </a:r>
          </a:p>
          <a:p>
            <a:endParaRPr lang="es-MX" sz="1600" dirty="0">
              <a:latin typeface="Tajawal" panose="020B0604020202020204" charset="-78"/>
              <a:cs typeface="Tajawal" panose="020B0604020202020204" charset="-78"/>
            </a:endParaRPr>
          </a:p>
        </p:txBody>
      </p:sp>
      <p:sp>
        <p:nvSpPr>
          <p:cNvPr id="3" name="CuadroTexto 2"/>
          <p:cNvSpPr txBox="1"/>
          <p:nvPr/>
        </p:nvSpPr>
        <p:spPr>
          <a:xfrm>
            <a:off x="5045613" y="1760210"/>
            <a:ext cx="2787139" cy="2339102"/>
          </a:xfrm>
          <a:prstGeom prst="rect">
            <a:avLst/>
          </a:prstGeom>
          <a:noFill/>
        </p:spPr>
        <p:txBody>
          <a:bodyPr wrap="square" rtlCol="0">
            <a:spAutoFit/>
          </a:bodyPr>
          <a:lstStyle/>
          <a:p>
            <a:pPr lvl="0" algn="ctr"/>
            <a:r>
              <a:rPr lang="es-MX" sz="1800" dirty="0">
                <a:latin typeface="Tajawal" panose="020B0604020202020204" charset="-78"/>
                <a:cs typeface="Tajawal" panose="020B0604020202020204" charset="-78"/>
              </a:rPr>
              <a:t>REVISION Y </a:t>
            </a:r>
            <a:r>
              <a:rPr lang="es-MX" sz="1800" dirty="0" smtClean="0">
                <a:latin typeface="Tajawal" panose="020B0604020202020204" charset="-78"/>
                <a:cs typeface="Tajawal" panose="020B0604020202020204" charset="-78"/>
              </a:rPr>
              <a:t>REESCRITURA</a:t>
            </a:r>
          </a:p>
          <a:p>
            <a:pPr lvl="0"/>
            <a:r>
              <a:rPr lang="es-MX" sz="1600" dirty="0" smtClean="0">
                <a:latin typeface="Tajawal" panose="020B0604020202020204" charset="-78"/>
                <a:cs typeface="Tajawal" panose="020B0604020202020204" charset="-78"/>
              </a:rPr>
              <a:t> </a:t>
            </a:r>
            <a:endParaRPr lang="es-MX" sz="1600" dirty="0">
              <a:latin typeface="Tajawal" panose="020B0604020202020204" charset="-78"/>
              <a:cs typeface="Tajawal" panose="020B0604020202020204" charset="-78"/>
            </a:endParaRPr>
          </a:p>
          <a:p>
            <a:r>
              <a:rPr lang="es-MX" sz="1600" dirty="0">
                <a:latin typeface="Tajawal" panose="020B0604020202020204" charset="-78"/>
                <a:cs typeface="Tajawal" panose="020B0604020202020204" charset="-78"/>
              </a:rPr>
              <a:t>º </a:t>
            </a:r>
            <a:r>
              <a:rPr lang="es-MX" sz="1600" dirty="0" smtClean="0">
                <a:latin typeface="Tajawal" panose="020B0604020202020204" charset="-78"/>
                <a:cs typeface="Tajawal" panose="020B0604020202020204" charset="-78"/>
              </a:rPr>
              <a:t>Aspectos </a:t>
            </a:r>
            <a:r>
              <a:rPr lang="es-MX" sz="1600" dirty="0" err="1" smtClean="0">
                <a:latin typeface="Tajawal" panose="020B0604020202020204" charset="-78"/>
                <a:cs typeface="Tajawal" panose="020B0604020202020204" charset="-78"/>
              </a:rPr>
              <a:t>paratextuales</a:t>
            </a:r>
            <a:endParaRPr lang="es-MX" sz="1600" dirty="0">
              <a:latin typeface="Tajawal" panose="020B0604020202020204" charset="-78"/>
              <a:cs typeface="Tajawal" panose="020B0604020202020204" charset="-78"/>
            </a:endParaRPr>
          </a:p>
          <a:p>
            <a:r>
              <a:rPr lang="es-MX" sz="1600" dirty="0">
                <a:latin typeface="Tajawal" panose="020B0604020202020204" charset="-78"/>
                <a:cs typeface="Tajawal" panose="020B0604020202020204" charset="-78"/>
              </a:rPr>
              <a:t>º </a:t>
            </a:r>
            <a:r>
              <a:rPr lang="es-MX" sz="1600" dirty="0" smtClean="0">
                <a:latin typeface="Tajawal" panose="020B0604020202020204" charset="-78"/>
                <a:cs typeface="Tajawal" panose="020B0604020202020204" charset="-78"/>
              </a:rPr>
              <a:t>Contenido </a:t>
            </a:r>
            <a:r>
              <a:rPr lang="es-MX" sz="1600" dirty="0">
                <a:latin typeface="Tajawal" panose="020B0604020202020204" charset="-78"/>
                <a:cs typeface="Tajawal" panose="020B0604020202020204" charset="-78"/>
              </a:rPr>
              <a:t>referencial del texto y su necesario reformulación para que sea comprensible. </a:t>
            </a:r>
          </a:p>
          <a:p>
            <a:r>
              <a:rPr lang="es-MX" sz="1600" dirty="0">
                <a:latin typeface="Tajawal" panose="020B0604020202020204" charset="-78"/>
                <a:cs typeface="Tajawal" panose="020B0604020202020204" charset="-78"/>
              </a:rPr>
              <a:t> </a:t>
            </a:r>
          </a:p>
          <a:p>
            <a:endParaRPr lang="es-MX" sz="1600" dirty="0">
              <a:latin typeface="Tajawal" panose="020B0604020202020204" charset="-78"/>
              <a:cs typeface="Tajawal" panose="020B0604020202020204" charset="-78"/>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58"/>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PRODUCTO DE CLASE</a:t>
            </a:r>
            <a:endParaRPr dirty="0"/>
          </a:p>
        </p:txBody>
      </p:sp>
      <p:sp>
        <p:nvSpPr>
          <p:cNvPr id="2031" name="Google Shape;2031;p58"/>
          <p:cNvSpPr txBox="1">
            <a:spLocks noGrp="1"/>
          </p:cNvSpPr>
          <p:nvPr>
            <p:ph type="body" idx="1"/>
          </p:nvPr>
        </p:nvSpPr>
        <p:spPr>
          <a:xfrm>
            <a:off x="1443550" y="1128325"/>
            <a:ext cx="6915900" cy="34509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endParaRPr lang="es-MX" sz="1600" dirty="0" smtClean="0"/>
          </a:p>
          <a:p>
            <a:pPr marL="0" lvl="0" indent="0" algn="l" rtl="0">
              <a:lnSpc>
                <a:spcPct val="100000"/>
              </a:lnSpc>
              <a:spcBef>
                <a:spcPts val="0"/>
              </a:spcBef>
              <a:spcAft>
                <a:spcPts val="0"/>
              </a:spcAft>
              <a:buNone/>
            </a:pPr>
            <a:r>
              <a:rPr lang="es-MX" sz="1600" dirty="0" smtClean="0"/>
              <a:t>Links:</a:t>
            </a:r>
          </a:p>
          <a:p>
            <a:pPr marL="0" lvl="0" indent="0" algn="l" rtl="0">
              <a:lnSpc>
                <a:spcPct val="100000"/>
              </a:lnSpc>
              <a:spcBef>
                <a:spcPts val="0"/>
              </a:spcBef>
              <a:spcAft>
                <a:spcPts val="0"/>
              </a:spcAft>
              <a:buNone/>
            </a:pPr>
            <a:r>
              <a:rPr lang="es-MX" sz="1600" dirty="0" smtClean="0"/>
              <a:t>Ruleta: </a:t>
            </a:r>
          </a:p>
          <a:p>
            <a:pPr marL="0" lvl="0" indent="0">
              <a:buNone/>
            </a:pPr>
            <a:r>
              <a:rPr lang="es-MX" sz="1600" dirty="0">
                <a:hlinkClick r:id="rId3"/>
              </a:rPr>
              <a:t>https://</a:t>
            </a:r>
            <a:r>
              <a:rPr lang="es-MX" sz="1600" dirty="0" smtClean="0">
                <a:hlinkClick r:id="rId3"/>
              </a:rPr>
              <a:t>wordwall.net/es/resource/17659348</a:t>
            </a:r>
            <a:endParaRPr lang="es-MX" sz="1600" dirty="0" smtClean="0"/>
          </a:p>
          <a:p>
            <a:pPr marL="0" lvl="0" indent="0">
              <a:buNone/>
            </a:pPr>
            <a:r>
              <a:rPr lang="es-MX" sz="1600" dirty="0" smtClean="0"/>
              <a:t>Cuestionario:</a:t>
            </a:r>
          </a:p>
          <a:p>
            <a:pPr marL="0" lvl="0" indent="0">
              <a:buNone/>
            </a:pPr>
            <a:r>
              <a:rPr lang="es-MX" sz="1600" dirty="0">
                <a:hlinkClick r:id="rId4"/>
              </a:rPr>
              <a:t>https://</a:t>
            </a:r>
            <a:r>
              <a:rPr lang="es-MX" sz="1600" dirty="0" smtClean="0">
                <a:hlinkClick r:id="rId4"/>
              </a:rPr>
              <a:t>wordwall.net/es/resource/17675305</a:t>
            </a:r>
            <a:endParaRPr lang="es-MX" sz="1600" dirty="0" smtClean="0"/>
          </a:p>
          <a:p>
            <a:pPr marL="0" lvl="0" indent="0">
              <a:buNone/>
            </a:pPr>
            <a:endParaRPr sz="1600" dirty="0"/>
          </a:p>
        </p:txBody>
      </p:sp>
      <p:pic>
        <p:nvPicPr>
          <p:cNvPr id="2032" name="Google Shape;2032;p58">
            <a:hlinkClick r:id="" action="ppaction://noaction"/>
          </p:cNvPr>
          <p:cNvPicPr preferRelativeResize="0"/>
          <p:nvPr/>
        </p:nvPicPr>
        <p:blipFill rotWithShape="1">
          <a:blip r:embed="rId5">
            <a:alphaModFix/>
          </a:blip>
          <a:srcRect t="465" b="475"/>
          <a:stretch/>
        </p:blipFill>
        <p:spPr>
          <a:xfrm>
            <a:off x="8446575" y="550350"/>
            <a:ext cx="265550" cy="258850"/>
          </a:xfrm>
          <a:prstGeom prst="rect">
            <a:avLst/>
          </a:prstGeom>
          <a:noFill/>
          <a:ln>
            <a:noFill/>
          </a:ln>
        </p:spPr>
      </p:pic>
      <p:pic>
        <p:nvPicPr>
          <p:cNvPr id="2033" name="Google Shape;2033;p58">
            <a:hlinkClick r:id="rId6" action="ppaction://hlinksldjump"/>
          </p:cNvPr>
          <p:cNvPicPr preferRelativeResize="0"/>
          <p:nvPr/>
        </p:nvPicPr>
        <p:blipFill rotWithShape="1">
          <a:blip r:embed="rId7">
            <a:alphaModFix/>
          </a:blip>
          <a:srcRect t="941" b="941"/>
          <a:stretch/>
        </p:blipFill>
        <p:spPr>
          <a:xfrm>
            <a:off x="237300" y="550513"/>
            <a:ext cx="294878" cy="230099"/>
          </a:xfrm>
          <a:prstGeom prst="rect">
            <a:avLst/>
          </a:prstGeom>
          <a:noFill/>
          <a:ln>
            <a:noFill/>
          </a:ln>
        </p:spPr>
      </p:pic>
      <p:pic>
        <p:nvPicPr>
          <p:cNvPr id="2034" name="Google Shape;2034;p58">
            <a:hlinkClick r:id="" action="ppaction://hlinkshowjump?jump=previousslide"/>
          </p:cNvPr>
          <p:cNvPicPr preferRelativeResize="0"/>
          <p:nvPr/>
        </p:nvPicPr>
        <p:blipFill>
          <a:blip r:embed="rId8">
            <a:alphaModFix/>
          </a:blip>
          <a:stretch>
            <a:fillRect/>
          </a:stretch>
        </p:blipFill>
        <p:spPr>
          <a:xfrm>
            <a:off x="237301" y="1181549"/>
            <a:ext cx="294875" cy="307964"/>
          </a:xfrm>
          <a:prstGeom prst="rect">
            <a:avLst/>
          </a:prstGeom>
          <a:noFill/>
          <a:ln>
            <a:noFill/>
          </a:ln>
        </p:spPr>
      </p:pic>
      <p:pic>
        <p:nvPicPr>
          <p:cNvPr id="2035" name="Google Shape;2035;p58">
            <a:hlinkClick r:id="" action="ppaction://hlinkshowjump?jump=nextslide"/>
          </p:cNvPr>
          <p:cNvPicPr preferRelativeResize="0"/>
          <p:nvPr/>
        </p:nvPicPr>
        <p:blipFill>
          <a:blip r:embed="rId8">
            <a:alphaModFix/>
          </a:blip>
          <a:stretch>
            <a:fillRect/>
          </a:stretch>
        </p:blipFill>
        <p:spPr>
          <a:xfrm flipH="1">
            <a:off x="237301" y="3724924"/>
            <a:ext cx="294875" cy="307964"/>
          </a:xfrm>
          <a:prstGeom prst="rect">
            <a:avLst/>
          </a:prstGeom>
          <a:noFill/>
          <a:ln>
            <a:noFill/>
          </a:ln>
        </p:spPr>
      </p:pic>
      <p:pic>
        <p:nvPicPr>
          <p:cNvPr id="2036" name="Google Shape;2036;p58">
            <a:hlinkClick r:id="" action="ppaction://noaction"/>
          </p:cNvPr>
          <p:cNvPicPr preferRelativeResize="0"/>
          <p:nvPr/>
        </p:nvPicPr>
        <p:blipFill rotWithShape="1">
          <a:blip r:embed="rId9">
            <a:alphaModFix/>
          </a:blip>
          <a:srcRect l="396" r="396"/>
          <a:stretch/>
        </p:blipFill>
        <p:spPr>
          <a:xfrm>
            <a:off x="228050" y="4350525"/>
            <a:ext cx="302603" cy="307950"/>
          </a:xfrm>
          <a:prstGeom prst="rect">
            <a:avLst/>
          </a:prstGeom>
          <a:noFill/>
          <a:ln>
            <a:noFill/>
          </a:ln>
        </p:spPr>
      </p:pic>
      <p:sp>
        <p:nvSpPr>
          <p:cNvPr id="2037" name="Google Shape;2037;p58">
            <a:hlinkClick r:id="rId10"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2038" name="Google Shape;2038;p58">
            <a:hlinkClick r:id="rId11"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2039" name="Google Shape;2039;p58">
            <a:hlinkClick r:id="rId12"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2040" name="Google Shape;2040;p58">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7">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sp>
        <p:nvSpPr>
          <p:cNvPr id="371" name="Google Shape;371;p27"/>
          <p:cNvSpPr txBox="1">
            <a:spLocks noGrp="1"/>
          </p:cNvSpPr>
          <p:nvPr>
            <p:ph type="title"/>
          </p:nvPr>
        </p:nvSpPr>
        <p:spPr>
          <a:xfrm>
            <a:off x="2504209" y="2098965"/>
            <a:ext cx="4967878" cy="2251560"/>
          </a:xfrm>
          <a:prstGeom prst="rect">
            <a:avLst/>
          </a:prstGeom>
        </p:spPr>
        <p:txBody>
          <a:bodyPr spcFirstLastPara="1" wrap="square" lIns="0" tIns="0" rIns="0" bIns="0" anchor="ctr" anchorCtr="0">
            <a:noAutofit/>
          </a:bodyPr>
          <a:lstStyle/>
          <a:p>
            <a:r>
              <a:rPr lang="es-MX" sz="2400" dirty="0" smtClean="0"/>
              <a:t>EN FUNCIÓN DE ESTE PROPOSITO… </a:t>
            </a:r>
            <a:br>
              <a:rPr lang="es-MX" sz="2400" dirty="0" smtClean="0"/>
            </a:br>
            <a:r>
              <a:rPr lang="es-MX" sz="2400" dirty="0" smtClean="0"/>
              <a:t>¿QUÉ CONTENIDOS ENSEÑAR A LOS NIÑOS Y EN QUE SITUACIONES DIDACTICAS?</a:t>
            </a:r>
            <a:r>
              <a:rPr lang="es-MX" sz="2000" dirty="0" smtClean="0"/>
              <a:t/>
            </a:r>
            <a:br>
              <a:rPr lang="es-MX" sz="2000" dirty="0" smtClean="0"/>
            </a:br>
            <a:endParaRPr sz="2000" dirty="0"/>
          </a:p>
        </p:txBody>
      </p:sp>
      <p:grpSp>
        <p:nvGrpSpPr>
          <p:cNvPr id="373" name="Google Shape;373;p27"/>
          <p:cNvGrpSpPr/>
          <p:nvPr/>
        </p:nvGrpSpPr>
        <p:grpSpPr>
          <a:xfrm>
            <a:off x="4175058" y="1480503"/>
            <a:ext cx="1453209" cy="282796"/>
            <a:chOff x="4175058" y="1480503"/>
            <a:chExt cx="1453209" cy="282796"/>
          </a:xfrm>
        </p:grpSpPr>
        <p:sp>
          <p:nvSpPr>
            <p:cNvPr id="374" name="Google Shape;374;p27"/>
            <p:cNvSpPr/>
            <p:nvPr/>
          </p:nvSpPr>
          <p:spPr>
            <a:xfrm>
              <a:off x="4175058"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4733596"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5292134" y="1480503"/>
              <a:ext cx="336133" cy="282796"/>
            </a:xfrm>
            <a:custGeom>
              <a:avLst/>
              <a:gdLst/>
              <a:ahLst/>
              <a:cxnLst/>
              <a:rect l="l" t="t" r="r" b="b"/>
              <a:pathLst>
                <a:path w="8556" h="7199" extrusionOk="0">
                  <a:moveTo>
                    <a:pt x="2214" y="1"/>
                  </a:moveTo>
                  <a:cubicBezTo>
                    <a:pt x="1086" y="1"/>
                    <a:pt x="1" y="876"/>
                    <a:pt x="1" y="2194"/>
                  </a:cubicBezTo>
                  <a:cubicBezTo>
                    <a:pt x="1" y="2774"/>
                    <a:pt x="224" y="3327"/>
                    <a:pt x="634" y="3737"/>
                  </a:cubicBezTo>
                  <a:lnTo>
                    <a:pt x="4381" y="7199"/>
                  </a:lnTo>
                  <a:cubicBezTo>
                    <a:pt x="7387" y="4014"/>
                    <a:pt x="8556" y="3389"/>
                    <a:pt x="8556" y="2194"/>
                  </a:cubicBezTo>
                  <a:cubicBezTo>
                    <a:pt x="8556" y="1605"/>
                    <a:pt x="8422" y="945"/>
                    <a:pt x="7914" y="642"/>
                  </a:cubicBezTo>
                  <a:cubicBezTo>
                    <a:pt x="7380" y="319"/>
                    <a:pt x="6898" y="129"/>
                    <a:pt x="6441" y="129"/>
                  </a:cubicBezTo>
                  <a:cubicBezTo>
                    <a:pt x="5990" y="129"/>
                    <a:pt x="5565" y="314"/>
                    <a:pt x="5139" y="740"/>
                  </a:cubicBezTo>
                  <a:lnTo>
                    <a:pt x="4381" y="1284"/>
                  </a:lnTo>
                  <a:lnTo>
                    <a:pt x="3739" y="642"/>
                  </a:lnTo>
                  <a:cubicBezTo>
                    <a:pt x="3296" y="199"/>
                    <a:pt x="2750" y="1"/>
                    <a:pt x="2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7">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378" name="Google Shape;378;p27">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379" name="Google Shape;379;p27">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380" name="Google Shape;380;p27">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381" name="Google Shape;381;p27">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382" name="Google Shape;382;p27">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383" name="Google Shape;383;p27">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384" name="Google Shape;384;p27">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8">
            <a:hlinkClick r:id="" action="ppaction://noaction"/>
          </p:cNvPr>
          <p:cNvPicPr preferRelativeResize="0"/>
          <p:nvPr/>
        </p:nvPicPr>
        <p:blipFill rotWithShape="1">
          <a:blip r:embed="rId3">
            <a:alphaModFix/>
          </a:blip>
          <a:srcRect t="465" b="475"/>
          <a:stretch/>
        </p:blipFill>
        <p:spPr>
          <a:xfrm>
            <a:off x="7472087" y="478225"/>
            <a:ext cx="265550" cy="258850"/>
          </a:xfrm>
          <a:prstGeom prst="rect">
            <a:avLst/>
          </a:prstGeom>
          <a:noFill/>
          <a:ln>
            <a:noFill/>
          </a:ln>
        </p:spPr>
      </p:pic>
      <p:sp>
        <p:nvSpPr>
          <p:cNvPr id="390" name="Google Shape;390;p28"/>
          <p:cNvSpPr txBox="1">
            <a:spLocks noGrp="1"/>
          </p:cNvSpPr>
          <p:nvPr>
            <p:ph type="title"/>
          </p:nvPr>
        </p:nvSpPr>
        <p:spPr>
          <a:xfrm>
            <a:off x="2473162" y="3385525"/>
            <a:ext cx="4856700" cy="572700"/>
          </a:xfrm>
          <a:prstGeom prst="rect">
            <a:avLst/>
          </a:prstGeom>
        </p:spPr>
        <p:txBody>
          <a:bodyPr spcFirstLastPara="1" wrap="square" lIns="0" tIns="0" rIns="0" bIns="0" anchor="ctr" anchorCtr="0">
            <a:noAutofit/>
          </a:bodyPr>
          <a:lstStyle/>
          <a:p>
            <a:pPr lvl="0"/>
            <a:r>
              <a:rPr lang="en" dirty="0" smtClean="0"/>
              <a:t>—</a:t>
            </a:r>
            <a:r>
              <a:rPr lang="es-MX" dirty="0"/>
              <a:t>D. Lerner</a:t>
            </a:r>
            <a:endParaRPr dirty="0"/>
          </a:p>
        </p:txBody>
      </p:sp>
      <p:sp>
        <p:nvSpPr>
          <p:cNvPr id="391" name="Google Shape;391;p28"/>
          <p:cNvSpPr txBox="1">
            <a:spLocks noGrp="1"/>
          </p:cNvSpPr>
          <p:nvPr>
            <p:ph type="title" idx="2"/>
          </p:nvPr>
        </p:nvSpPr>
        <p:spPr>
          <a:xfrm>
            <a:off x="2473174" y="2088475"/>
            <a:ext cx="4856700" cy="1294500"/>
          </a:xfrm>
          <a:prstGeom prst="rect">
            <a:avLst/>
          </a:prstGeom>
        </p:spPr>
        <p:txBody>
          <a:bodyPr spcFirstLastPara="1" wrap="square" lIns="0" tIns="0" rIns="0" bIns="0" anchor="ctr" anchorCtr="0">
            <a:noAutofit/>
          </a:bodyPr>
          <a:lstStyle/>
          <a:p>
            <a:pPr lvl="0"/>
            <a:r>
              <a:rPr lang="en" dirty="0" smtClean="0"/>
              <a:t>“</a:t>
            </a:r>
            <a:r>
              <a:rPr lang="es-MX" dirty="0"/>
              <a:t>El objetivo de enseñanza fundamental esta construido por las practicas sociales de lectura y escritura” </a:t>
            </a:r>
            <a:endParaRPr dirty="0"/>
          </a:p>
        </p:txBody>
      </p:sp>
      <p:grpSp>
        <p:nvGrpSpPr>
          <p:cNvPr id="392" name="Google Shape;392;p28"/>
          <p:cNvGrpSpPr/>
          <p:nvPr/>
        </p:nvGrpSpPr>
        <p:grpSpPr>
          <a:xfrm>
            <a:off x="4192325" y="1438525"/>
            <a:ext cx="1418253" cy="366775"/>
            <a:chOff x="4192325" y="1565187"/>
            <a:chExt cx="1418253" cy="366775"/>
          </a:xfrm>
        </p:grpSpPr>
        <p:grpSp>
          <p:nvGrpSpPr>
            <p:cNvPr id="393" name="Google Shape;393;p28"/>
            <p:cNvGrpSpPr/>
            <p:nvPr/>
          </p:nvGrpSpPr>
          <p:grpSpPr>
            <a:xfrm>
              <a:off x="4750600" y="1565187"/>
              <a:ext cx="301703" cy="366775"/>
              <a:chOff x="4551450" y="2523500"/>
              <a:chExt cx="274775" cy="334100"/>
            </a:xfrm>
          </p:grpSpPr>
          <p:sp>
            <p:nvSpPr>
              <p:cNvPr id="394" name="Google Shape;394;p28"/>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8"/>
            <p:cNvGrpSpPr/>
            <p:nvPr/>
          </p:nvGrpSpPr>
          <p:grpSpPr>
            <a:xfrm>
              <a:off x="5308875" y="1565187"/>
              <a:ext cx="301703" cy="366775"/>
              <a:chOff x="4551450" y="2523500"/>
              <a:chExt cx="274775" cy="334100"/>
            </a:xfrm>
          </p:grpSpPr>
          <p:sp>
            <p:nvSpPr>
              <p:cNvPr id="405" name="Google Shape;405;p28"/>
              <p:cNvSpPr/>
              <p:nvPr/>
            </p:nvSpPr>
            <p:spPr>
              <a:xfrm>
                <a:off x="4551450" y="2523500"/>
                <a:ext cx="267875" cy="334100"/>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4688825" y="2523500"/>
                <a:ext cx="137400" cy="334100"/>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4608750" y="2697450"/>
                <a:ext cx="160175" cy="22775"/>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4688825" y="2697450"/>
                <a:ext cx="80100" cy="22775"/>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4620125" y="2743175"/>
                <a:ext cx="137425" cy="23000"/>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4688825" y="2743175"/>
                <a:ext cx="68725" cy="23000"/>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4631500" y="2788900"/>
                <a:ext cx="114675" cy="23000"/>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4688825" y="2788900"/>
                <a:ext cx="57350" cy="23000"/>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4642425" y="2580975"/>
                <a:ext cx="93250" cy="75700"/>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4688825" y="2580975"/>
                <a:ext cx="46625" cy="75700"/>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8"/>
            <p:cNvGrpSpPr/>
            <p:nvPr/>
          </p:nvGrpSpPr>
          <p:grpSpPr>
            <a:xfrm>
              <a:off x="4192325" y="1565187"/>
              <a:ext cx="301703" cy="366775"/>
              <a:chOff x="4192325" y="1565187"/>
              <a:chExt cx="301703" cy="366775"/>
            </a:xfrm>
          </p:grpSpPr>
          <p:sp>
            <p:nvSpPr>
              <p:cNvPr id="416" name="Google Shape;416;p28"/>
              <p:cNvSpPr/>
              <p:nvPr/>
            </p:nvSpPr>
            <p:spPr>
              <a:xfrm>
                <a:off x="4192325" y="1565187"/>
                <a:ext cx="294127" cy="366775"/>
              </a:xfrm>
              <a:custGeom>
                <a:avLst/>
                <a:gdLst/>
                <a:ahLst/>
                <a:cxnLst/>
                <a:rect l="l" t="t" r="r" b="b"/>
                <a:pathLst>
                  <a:path w="10715" h="13364" extrusionOk="0">
                    <a:moveTo>
                      <a:pt x="0" y="0"/>
                    </a:moveTo>
                    <a:lnTo>
                      <a:pt x="0" y="13364"/>
                    </a:lnTo>
                    <a:lnTo>
                      <a:pt x="5513" y="13364"/>
                    </a:lnTo>
                    <a:lnTo>
                      <a:pt x="10714" y="13061"/>
                    </a:lnTo>
                    <a:lnTo>
                      <a:pt x="10714" y="304"/>
                    </a:lnTo>
                    <a:lnTo>
                      <a:pt x="5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4255241" y="1756149"/>
                <a:ext cx="175872" cy="25002"/>
              </a:xfrm>
              <a:custGeom>
                <a:avLst/>
                <a:gdLst/>
                <a:ahLst/>
                <a:cxnLst/>
                <a:rect l="l" t="t" r="r" b="b"/>
                <a:pathLst>
                  <a:path w="6407" h="911" extrusionOk="0">
                    <a:moveTo>
                      <a:pt x="1" y="1"/>
                    </a:moveTo>
                    <a:lnTo>
                      <a:pt x="1" y="911"/>
                    </a:lnTo>
                    <a:lnTo>
                      <a:pt x="6406" y="911"/>
                    </a:lnTo>
                    <a:lnTo>
                      <a:pt x="6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4343163" y="1565187"/>
                <a:ext cx="150865" cy="366775"/>
              </a:xfrm>
              <a:custGeom>
                <a:avLst/>
                <a:gdLst/>
                <a:ahLst/>
                <a:cxnLst/>
                <a:rect l="l" t="t" r="r" b="b"/>
                <a:pathLst>
                  <a:path w="5496" h="13364" extrusionOk="0">
                    <a:moveTo>
                      <a:pt x="0" y="0"/>
                    </a:moveTo>
                    <a:lnTo>
                      <a:pt x="0" y="13364"/>
                    </a:lnTo>
                    <a:lnTo>
                      <a:pt x="5496" y="13364"/>
                    </a:lnTo>
                    <a:lnTo>
                      <a:pt x="54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4343163" y="1756149"/>
                <a:ext cx="87950" cy="25002"/>
              </a:xfrm>
              <a:custGeom>
                <a:avLst/>
                <a:gdLst/>
                <a:ahLst/>
                <a:cxnLst/>
                <a:rect l="l" t="t" r="r" b="b"/>
                <a:pathLst>
                  <a:path w="3204" h="911" extrusionOk="0">
                    <a:moveTo>
                      <a:pt x="0" y="1"/>
                    </a:moveTo>
                    <a:lnTo>
                      <a:pt x="0" y="911"/>
                    </a:lnTo>
                    <a:lnTo>
                      <a:pt x="3203" y="911"/>
                    </a:lnTo>
                    <a:lnTo>
                      <a:pt x="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4267730" y="1806346"/>
                <a:ext cx="150893" cy="25249"/>
              </a:xfrm>
              <a:custGeom>
                <a:avLst/>
                <a:gdLst/>
                <a:ahLst/>
                <a:cxnLst/>
                <a:rect l="l" t="t" r="r" b="b"/>
                <a:pathLst>
                  <a:path w="5497" h="920" extrusionOk="0">
                    <a:moveTo>
                      <a:pt x="1" y="0"/>
                    </a:moveTo>
                    <a:lnTo>
                      <a:pt x="1" y="919"/>
                    </a:lnTo>
                    <a:lnTo>
                      <a:pt x="5496" y="919"/>
                    </a:lnTo>
                    <a:lnTo>
                      <a:pt x="54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4343163" y="1806346"/>
                <a:ext cx="75460" cy="25249"/>
              </a:xfrm>
              <a:custGeom>
                <a:avLst/>
                <a:gdLst/>
                <a:ahLst/>
                <a:cxnLst/>
                <a:rect l="l" t="t" r="r" b="b"/>
                <a:pathLst>
                  <a:path w="2749" h="920" extrusionOk="0">
                    <a:moveTo>
                      <a:pt x="0" y="0"/>
                    </a:moveTo>
                    <a:lnTo>
                      <a:pt x="0" y="919"/>
                    </a:lnTo>
                    <a:lnTo>
                      <a:pt x="2748" y="919"/>
                    </a:lnTo>
                    <a:lnTo>
                      <a:pt x="27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4280220" y="1856543"/>
                <a:ext cx="125913" cy="25249"/>
              </a:xfrm>
              <a:custGeom>
                <a:avLst/>
                <a:gdLst/>
                <a:ahLst/>
                <a:cxnLst/>
                <a:rect l="l" t="t" r="r" b="b"/>
                <a:pathLst>
                  <a:path w="4587" h="920" extrusionOk="0">
                    <a:moveTo>
                      <a:pt x="1" y="0"/>
                    </a:moveTo>
                    <a:lnTo>
                      <a:pt x="1" y="919"/>
                    </a:lnTo>
                    <a:lnTo>
                      <a:pt x="4586" y="919"/>
                    </a:lnTo>
                    <a:lnTo>
                      <a:pt x="45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4343163" y="1856543"/>
                <a:ext cx="62970" cy="25249"/>
              </a:xfrm>
              <a:custGeom>
                <a:avLst/>
                <a:gdLst/>
                <a:ahLst/>
                <a:cxnLst/>
                <a:rect l="l" t="t" r="r" b="b"/>
                <a:pathLst>
                  <a:path w="2294" h="920" extrusionOk="0">
                    <a:moveTo>
                      <a:pt x="0" y="0"/>
                    </a:moveTo>
                    <a:lnTo>
                      <a:pt x="0" y="919"/>
                    </a:lnTo>
                    <a:lnTo>
                      <a:pt x="2293" y="919"/>
                    </a:lnTo>
                    <a:lnTo>
                      <a:pt x="2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4292216" y="1628283"/>
                <a:ext cx="102389" cy="83103"/>
              </a:xfrm>
              <a:custGeom>
                <a:avLst/>
                <a:gdLst/>
                <a:ahLst/>
                <a:cxnLst/>
                <a:rect l="l" t="t" r="r" b="b"/>
                <a:pathLst>
                  <a:path w="3730" h="3028" extrusionOk="0">
                    <a:moveTo>
                      <a:pt x="1075" y="1"/>
                    </a:moveTo>
                    <a:cubicBezTo>
                      <a:pt x="826" y="1"/>
                      <a:pt x="576" y="97"/>
                      <a:pt x="384" y="288"/>
                    </a:cubicBezTo>
                    <a:cubicBezTo>
                      <a:pt x="1" y="663"/>
                      <a:pt x="1" y="1279"/>
                      <a:pt x="384" y="1662"/>
                    </a:cubicBezTo>
                    <a:lnTo>
                      <a:pt x="1865" y="3027"/>
                    </a:lnTo>
                    <a:lnTo>
                      <a:pt x="3346" y="1662"/>
                    </a:lnTo>
                    <a:cubicBezTo>
                      <a:pt x="3730" y="1279"/>
                      <a:pt x="3730" y="663"/>
                      <a:pt x="3346" y="288"/>
                    </a:cubicBezTo>
                    <a:cubicBezTo>
                      <a:pt x="3159" y="97"/>
                      <a:pt x="2911" y="1"/>
                      <a:pt x="2663" y="1"/>
                    </a:cubicBezTo>
                    <a:cubicBezTo>
                      <a:pt x="2414" y="1"/>
                      <a:pt x="2164" y="97"/>
                      <a:pt x="1972" y="288"/>
                    </a:cubicBezTo>
                    <a:lnTo>
                      <a:pt x="1865" y="387"/>
                    </a:lnTo>
                    <a:lnTo>
                      <a:pt x="1758" y="288"/>
                    </a:lnTo>
                    <a:cubicBezTo>
                      <a:pt x="1571" y="97"/>
                      <a:pt x="1323" y="1"/>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4343163" y="1628283"/>
                <a:ext cx="51194" cy="83103"/>
              </a:xfrm>
              <a:custGeom>
                <a:avLst/>
                <a:gdLst/>
                <a:ahLst/>
                <a:cxnLst/>
                <a:rect l="l" t="t" r="r" b="b"/>
                <a:pathLst>
                  <a:path w="1865" h="3028" extrusionOk="0">
                    <a:moveTo>
                      <a:pt x="794" y="1"/>
                    </a:moveTo>
                    <a:cubicBezTo>
                      <a:pt x="545" y="1"/>
                      <a:pt x="295" y="97"/>
                      <a:pt x="107" y="288"/>
                    </a:cubicBezTo>
                    <a:lnTo>
                      <a:pt x="0" y="387"/>
                    </a:lnTo>
                    <a:lnTo>
                      <a:pt x="0" y="3027"/>
                    </a:lnTo>
                    <a:lnTo>
                      <a:pt x="1481" y="1662"/>
                    </a:lnTo>
                    <a:cubicBezTo>
                      <a:pt x="1865" y="1279"/>
                      <a:pt x="1865" y="663"/>
                      <a:pt x="1481" y="288"/>
                    </a:cubicBezTo>
                    <a:cubicBezTo>
                      <a:pt x="1294" y="97"/>
                      <a:pt x="1044" y="1"/>
                      <a:pt x="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6" name="Google Shape;426;p28">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27" name="Google Shape;427;p28">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28" name="Google Shape;428;p28">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29" name="Google Shape;429;p28">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430" name="Google Shape;430;p28">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431" name="Google Shape;431;p28">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432" name="Google Shape;432;p28">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433" name="Google Shape;433;p28">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1114050" y="550350"/>
            <a:ext cx="6915900" cy="572700"/>
          </a:xfrm>
          <a:prstGeom prst="rect">
            <a:avLst/>
          </a:prstGeom>
        </p:spPr>
        <p:txBody>
          <a:bodyPr spcFirstLastPara="1" wrap="square" lIns="0" tIns="0" rIns="0" bIns="0" anchor="ctr" anchorCtr="0">
            <a:noAutofit/>
          </a:bodyPr>
          <a:lstStyle/>
          <a:p>
            <a:pPr lvl="0" algn="ctr"/>
            <a:r>
              <a:rPr lang="es-MX" sz="1600" dirty="0"/>
              <a:t>¿QUÉ CONTENIDOS ENSEÑAR A LOS NIÑOS Y EN QUE SITUACIONES DIDACTICAS?</a:t>
            </a:r>
            <a:br>
              <a:rPr lang="es-MX" sz="1600" dirty="0"/>
            </a:br>
            <a:endParaRPr sz="1600" dirty="0"/>
          </a:p>
        </p:txBody>
      </p:sp>
      <p:sp>
        <p:nvSpPr>
          <p:cNvPr id="494" name="Google Shape;494;p31"/>
          <p:cNvSpPr txBox="1">
            <a:spLocks noGrp="1"/>
          </p:cNvSpPr>
          <p:nvPr>
            <p:ph type="subTitle" idx="1"/>
          </p:nvPr>
        </p:nvSpPr>
        <p:spPr>
          <a:xfrm>
            <a:off x="1569027" y="1420650"/>
            <a:ext cx="6723666" cy="2866225"/>
          </a:xfrm>
          <a:prstGeom prst="rect">
            <a:avLst/>
          </a:prstGeom>
        </p:spPr>
        <p:txBody>
          <a:bodyPr spcFirstLastPara="1" wrap="square" lIns="0" tIns="0" rIns="0" bIns="0" anchor="ctr" anchorCtr="0">
            <a:noAutofit/>
          </a:bodyPr>
          <a:lstStyle/>
          <a:p>
            <a:pPr marL="0" indent="0">
              <a:buNone/>
            </a:pPr>
            <a:r>
              <a:rPr lang="es-MX" sz="1800" dirty="0"/>
              <a:t>El marco de estas practicas sociales de lectura y escritura es donde los pequeños acceden a las particularidades del lenguaje que se escribe y donde aprenden también el </a:t>
            </a:r>
            <a:r>
              <a:rPr lang="es-MX" sz="1800" b="1" dirty="0"/>
              <a:t>sistema alfabético</a:t>
            </a:r>
            <a:r>
              <a:rPr lang="es-MX" sz="1800" dirty="0"/>
              <a:t> de escritura, es decir, a “leer las letras</a:t>
            </a:r>
            <a:r>
              <a:rPr lang="es-MX" sz="1800" dirty="0" smtClean="0"/>
              <a:t>”.</a:t>
            </a:r>
          </a:p>
          <a:p>
            <a:pPr marL="0" indent="0">
              <a:buNone/>
            </a:pPr>
            <a:r>
              <a:rPr lang="es-MX" sz="1800" dirty="0" smtClean="0"/>
              <a:t> </a:t>
            </a:r>
            <a:r>
              <a:rPr lang="es-MX" sz="1800" dirty="0"/>
              <a:t>En síntesis, alfabetizar es enseñar a los niños las prácticas de los lectores y escritores, y -en el contexto de dichos quehaceres o acciones- las particularidades del lenguaje escrito y del sistema de escritura.</a:t>
            </a:r>
          </a:p>
          <a:p>
            <a:pPr marL="0" lvl="0" indent="0" algn="l" rtl="0">
              <a:spcBef>
                <a:spcPts val="0"/>
              </a:spcBef>
              <a:spcAft>
                <a:spcPts val="0"/>
              </a:spcAft>
              <a:buNone/>
            </a:pPr>
            <a:endParaRPr dirty="0"/>
          </a:p>
        </p:txBody>
      </p:sp>
      <p:pic>
        <p:nvPicPr>
          <p:cNvPr id="495" name="Google Shape;495;p3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496" name="Google Shape;496;p3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97" name="Google Shape;497;p3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98" name="Google Shape;498;p3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99" name="Google Shape;499;p3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500" name="Google Shape;500;p3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501" name="Google Shape;501;p3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502" name="Google Shape;502;p3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503" name="Google Shape;503;p31">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1"/>
          <p:cNvSpPr txBox="1">
            <a:spLocks noGrp="1"/>
          </p:cNvSpPr>
          <p:nvPr>
            <p:ph type="title"/>
          </p:nvPr>
        </p:nvSpPr>
        <p:spPr>
          <a:xfrm>
            <a:off x="823105" y="508786"/>
            <a:ext cx="7469588" cy="572700"/>
          </a:xfrm>
          <a:prstGeom prst="rect">
            <a:avLst/>
          </a:prstGeom>
        </p:spPr>
        <p:txBody>
          <a:bodyPr spcFirstLastPara="1" wrap="square" lIns="0" tIns="0" rIns="0" bIns="0" anchor="ctr" anchorCtr="0">
            <a:noAutofit/>
          </a:bodyPr>
          <a:lstStyle/>
          <a:p>
            <a:pPr algn="ctr"/>
            <a:r>
              <a:rPr lang="es-MX" sz="1800" dirty="0"/>
              <a:t>¿COMO RESGUARDAR SU SENTIDO CUANDO SE TRATA DE ENSEÑAR A LEER Y A ESCRIBIR A LOS MAS PEQUEÑOS?</a:t>
            </a:r>
            <a:br>
              <a:rPr lang="es-MX" sz="1800" dirty="0"/>
            </a:br>
            <a:endParaRPr sz="1800" dirty="0"/>
          </a:p>
        </p:txBody>
      </p:sp>
      <p:sp>
        <p:nvSpPr>
          <p:cNvPr id="494" name="Google Shape;494;p31"/>
          <p:cNvSpPr txBox="1">
            <a:spLocks noGrp="1"/>
          </p:cNvSpPr>
          <p:nvPr>
            <p:ph type="subTitle" idx="1"/>
          </p:nvPr>
        </p:nvSpPr>
        <p:spPr>
          <a:xfrm>
            <a:off x="1066554" y="1335531"/>
            <a:ext cx="3491345" cy="2866225"/>
          </a:xfrm>
          <a:prstGeom prst="rect">
            <a:avLst/>
          </a:prstGeom>
        </p:spPr>
        <p:txBody>
          <a:bodyPr spcFirstLastPara="1" wrap="square" lIns="0" tIns="0" rIns="0" bIns="0" anchor="ctr" anchorCtr="0">
            <a:noAutofit/>
          </a:bodyPr>
          <a:lstStyle/>
          <a:p>
            <a:pPr marL="0" indent="0">
              <a:buNone/>
            </a:pPr>
            <a:endParaRPr lang="es-MX" sz="1800" dirty="0"/>
          </a:p>
          <a:p>
            <a:pPr marL="0" indent="0">
              <a:buNone/>
            </a:pPr>
            <a:r>
              <a:rPr lang="es-MX" dirty="0"/>
              <a:t>La preservación del sentido del saber en la escuela es un problema didáctico central, tanto desde la perspectiva del niño que aprende como desde la perspectiva del objeto de conocimiento que se está comunicando en la situación de enseñanza. </a:t>
            </a:r>
          </a:p>
          <a:p>
            <a:pPr marL="0" lvl="0" indent="0" algn="l" rtl="0">
              <a:spcBef>
                <a:spcPts val="0"/>
              </a:spcBef>
              <a:spcAft>
                <a:spcPts val="0"/>
              </a:spcAft>
              <a:buNone/>
            </a:pPr>
            <a:endParaRPr dirty="0"/>
          </a:p>
        </p:txBody>
      </p:sp>
      <p:pic>
        <p:nvPicPr>
          <p:cNvPr id="495" name="Google Shape;495;p31">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496" name="Google Shape;496;p31">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497" name="Google Shape;497;p31">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498" name="Google Shape;498;p31">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499" name="Google Shape;499;p31">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500" name="Google Shape;500;p31">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501" name="Google Shape;501;p31">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502" name="Google Shape;502;p31">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503" name="Google Shape;503;p31">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grpSp>
        <p:nvGrpSpPr>
          <p:cNvPr id="13" name="Google Shape;1325;p50"/>
          <p:cNvGrpSpPr/>
          <p:nvPr/>
        </p:nvGrpSpPr>
        <p:grpSpPr>
          <a:xfrm>
            <a:off x="4668033" y="1542240"/>
            <a:ext cx="4357031" cy="3418095"/>
            <a:chOff x="4404663" y="1489523"/>
            <a:chExt cx="4357031" cy="3418095"/>
          </a:xfrm>
        </p:grpSpPr>
        <p:sp>
          <p:nvSpPr>
            <p:cNvPr id="14" name="Google Shape;1326;p50"/>
            <p:cNvSpPr/>
            <p:nvPr/>
          </p:nvSpPr>
          <p:spPr>
            <a:xfrm>
              <a:off x="4404963" y="2012400"/>
              <a:ext cx="4356731" cy="289521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27;p50"/>
            <p:cNvSpPr/>
            <p:nvPr/>
          </p:nvSpPr>
          <p:spPr>
            <a:xfrm>
              <a:off x="4404663" y="1489525"/>
              <a:ext cx="4356731"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28;p50"/>
            <p:cNvSpPr/>
            <p:nvPr/>
          </p:nvSpPr>
          <p:spPr>
            <a:xfrm>
              <a:off x="8202674" y="1489523"/>
              <a:ext cx="558582"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10 Características de una Buena Escuel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576" y="2080336"/>
            <a:ext cx="4349049" cy="287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52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49"/>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MX" dirty="0" smtClean="0"/>
              <a:t>IMPORTANTE</a:t>
            </a:r>
            <a:endParaRPr dirty="0"/>
          </a:p>
        </p:txBody>
      </p:sp>
      <p:sp>
        <p:nvSpPr>
          <p:cNvPr id="1308" name="Google Shape;1308;p49"/>
          <p:cNvSpPr/>
          <p:nvPr/>
        </p:nvSpPr>
        <p:spPr>
          <a:xfrm>
            <a:off x="2197075" y="1929075"/>
            <a:ext cx="5393100" cy="2226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2196825" y="1472175"/>
            <a:ext cx="5393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a:off x="7101700" y="1472175"/>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txBox="1"/>
          <p:nvPr/>
        </p:nvSpPr>
        <p:spPr>
          <a:xfrm flipH="1">
            <a:off x="2298199" y="2162267"/>
            <a:ext cx="4923483" cy="1913400"/>
          </a:xfrm>
          <a:prstGeom prst="rect">
            <a:avLst/>
          </a:prstGeom>
          <a:noFill/>
          <a:ln>
            <a:noFill/>
          </a:ln>
        </p:spPr>
        <p:txBody>
          <a:bodyPr spcFirstLastPara="1" wrap="square" lIns="0" tIns="0" rIns="0" bIns="0" anchor="ctr" anchorCtr="0">
            <a:noAutofit/>
          </a:bodyPr>
          <a:lstStyle/>
          <a:p>
            <a:pPr marL="127000">
              <a:buClr>
                <a:schemeClr val="dk1"/>
              </a:buClr>
              <a:buSzPts val="1600"/>
            </a:pPr>
            <a:r>
              <a:rPr lang="es-MX" sz="1800" dirty="0" smtClean="0">
                <a:latin typeface="Tajawal" panose="020B0604020202020204" charset="-78"/>
                <a:cs typeface="Tajawal" panose="020B0604020202020204" charset="-78"/>
              </a:rPr>
              <a:t>Analizar </a:t>
            </a:r>
            <a:r>
              <a:rPr lang="es-MX" sz="1800" dirty="0">
                <a:latin typeface="Tajawal" panose="020B0604020202020204" charset="-78"/>
                <a:cs typeface="Tajawal" panose="020B0604020202020204" charset="-78"/>
              </a:rPr>
              <a:t>el desarrollo de las situaciones didácticas resulta indispensable para comprender el sentido de lo que se enseña; la relación entre aquello que se propone comunicar y lo que efectivamente se comunica a los alumnos en el transcurso de la tarea.</a:t>
            </a:r>
          </a:p>
          <a:p>
            <a:pPr marL="457200" lvl="0" indent="-330200" algn="l" rtl="0">
              <a:spcBef>
                <a:spcPts val="0"/>
              </a:spcBef>
              <a:spcAft>
                <a:spcPts val="0"/>
              </a:spcAft>
              <a:buClr>
                <a:schemeClr val="dk1"/>
              </a:buClr>
              <a:buSzPts val="1600"/>
              <a:buFont typeface="Tajawal"/>
              <a:buChar char="●"/>
            </a:pPr>
            <a:endParaRPr sz="1600" dirty="0">
              <a:solidFill>
                <a:schemeClr val="dk2"/>
              </a:solidFill>
              <a:latin typeface="Tajawal"/>
              <a:ea typeface="Tajawal"/>
              <a:cs typeface="Tajawal"/>
              <a:sym typeface="Tajawal"/>
            </a:endParaRPr>
          </a:p>
        </p:txBody>
      </p:sp>
      <p:pic>
        <p:nvPicPr>
          <p:cNvPr id="1312" name="Google Shape;1312;p49">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313" name="Google Shape;1313;p49">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14" name="Google Shape;1314;p49">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15" name="Google Shape;1315;p49">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16" name="Google Shape;1316;p49">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317" name="Google Shape;1317;p49">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18" name="Google Shape;1318;p49">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19" name="Google Shape;1319;p49">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20" name="Google Shape;1320;p49">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48"/>
          <p:cNvSpPr txBox="1">
            <a:spLocks noGrp="1"/>
          </p:cNvSpPr>
          <p:nvPr>
            <p:ph type="title"/>
          </p:nvPr>
        </p:nvSpPr>
        <p:spPr>
          <a:xfrm>
            <a:off x="1114050" y="393425"/>
            <a:ext cx="69159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MX" dirty="0" smtClean="0"/>
              <a:t>Lo más adecuado es:</a:t>
            </a:r>
            <a:endParaRPr dirty="0"/>
          </a:p>
        </p:txBody>
      </p:sp>
      <p:grpSp>
        <p:nvGrpSpPr>
          <p:cNvPr id="1270" name="Google Shape;1270;p48"/>
          <p:cNvGrpSpPr/>
          <p:nvPr/>
        </p:nvGrpSpPr>
        <p:grpSpPr>
          <a:xfrm>
            <a:off x="1114048" y="1339950"/>
            <a:ext cx="2370989" cy="3056400"/>
            <a:chOff x="1114048" y="1339950"/>
            <a:chExt cx="2370989" cy="3056400"/>
          </a:xfrm>
        </p:grpSpPr>
        <p:sp>
          <p:nvSpPr>
            <p:cNvPr id="1271" name="Google Shape;1271;p48"/>
            <p:cNvSpPr/>
            <p:nvPr/>
          </p:nvSpPr>
          <p:spPr>
            <a:xfrm>
              <a:off x="1114050" y="1796850"/>
              <a:ext cx="2370900" cy="2599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1114048" y="1339950"/>
              <a:ext cx="188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8"/>
            <p:cNvSpPr/>
            <p:nvPr/>
          </p:nvSpPr>
          <p:spPr>
            <a:xfrm>
              <a:off x="2996938" y="13399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48"/>
          <p:cNvGrpSpPr/>
          <p:nvPr/>
        </p:nvGrpSpPr>
        <p:grpSpPr>
          <a:xfrm>
            <a:off x="3707998" y="1339950"/>
            <a:ext cx="2370989" cy="3056400"/>
            <a:chOff x="3707998" y="1339950"/>
            <a:chExt cx="2370989" cy="3056400"/>
          </a:xfrm>
        </p:grpSpPr>
        <p:sp>
          <p:nvSpPr>
            <p:cNvPr id="1275" name="Google Shape;1275;p48"/>
            <p:cNvSpPr/>
            <p:nvPr/>
          </p:nvSpPr>
          <p:spPr>
            <a:xfrm>
              <a:off x="3708000" y="1796850"/>
              <a:ext cx="2370900" cy="2599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3707998" y="1339950"/>
              <a:ext cx="188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5590888" y="13399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48"/>
          <p:cNvGrpSpPr/>
          <p:nvPr/>
        </p:nvGrpSpPr>
        <p:grpSpPr>
          <a:xfrm>
            <a:off x="6301948" y="1339950"/>
            <a:ext cx="2370989" cy="3056400"/>
            <a:chOff x="6301948" y="1339950"/>
            <a:chExt cx="2370989" cy="3056400"/>
          </a:xfrm>
        </p:grpSpPr>
        <p:sp>
          <p:nvSpPr>
            <p:cNvPr id="1279" name="Google Shape;1279;p48"/>
            <p:cNvSpPr/>
            <p:nvPr/>
          </p:nvSpPr>
          <p:spPr>
            <a:xfrm>
              <a:off x="6301950" y="1796850"/>
              <a:ext cx="2370900" cy="25995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6301948" y="1339950"/>
              <a:ext cx="18828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8184838" y="1339950"/>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txBox="1"/>
          <p:nvPr/>
        </p:nvSpPr>
        <p:spPr>
          <a:xfrm>
            <a:off x="1225349" y="1331291"/>
            <a:ext cx="1789500" cy="469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dirty="0" smtClean="0">
                <a:solidFill>
                  <a:schemeClr val="dk1"/>
                </a:solidFill>
                <a:latin typeface="Raleway Thin"/>
                <a:ea typeface="Raleway Thin"/>
                <a:cs typeface="Raleway Thin"/>
                <a:sym typeface="Raleway Thin"/>
              </a:rPr>
              <a:t>1°</a:t>
            </a:r>
            <a:endParaRPr sz="2000" dirty="0">
              <a:solidFill>
                <a:schemeClr val="dk1"/>
              </a:solidFill>
              <a:latin typeface="Raleway Thin"/>
              <a:ea typeface="Raleway Thin"/>
              <a:cs typeface="Raleway Thin"/>
              <a:sym typeface="Raleway Thin"/>
            </a:endParaRPr>
          </a:p>
        </p:txBody>
      </p:sp>
      <p:sp>
        <p:nvSpPr>
          <p:cNvPr id="1283" name="Google Shape;1283;p48"/>
          <p:cNvSpPr txBox="1"/>
          <p:nvPr/>
        </p:nvSpPr>
        <p:spPr>
          <a:xfrm>
            <a:off x="1200500" y="1936875"/>
            <a:ext cx="2198100" cy="2413650"/>
          </a:xfrm>
          <a:prstGeom prst="rect">
            <a:avLst/>
          </a:prstGeom>
          <a:noFill/>
          <a:ln>
            <a:noFill/>
          </a:ln>
        </p:spPr>
        <p:txBody>
          <a:bodyPr spcFirstLastPara="1" wrap="square" lIns="0" tIns="0" rIns="0" bIns="0" anchor="ctr" anchorCtr="0">
            <a:noAutofit/>
          </a:bodyPr>
          <a:lstStyle/>
          <a:p>
            <a:pPr algn="ctr"/>
            <a:r>
              <a:rPr lang="es-MX" dirty="0" smtClean="0">
                <a:latin typeface="Tajawal" panose="020B0604020202020204" charset="-78"/>
                <a:cs typeface="Tajawal" panose="020B0604020202020204" charset="-78"/>
              </a:rPr>
              <a:t>Leer </a:t>
            </a:r>
            <a:r>
              <a:rPr lang="es-MX" dirty="0">
                <a:latin typeface="Tajawal" panose="020B0604020202020204" charset="-78"/>
                <a:cs typeface="Tajawal" panose="020B0604020202020204" charset="-78"/>
              </a:rPr>
              <a:t>para seleccionar -entre varios materiales de lectura- aquellos que aportan información sobre el tema.</a:t>
            </a:r>
          </a:p>
          <a:p>
            <a:pPr marL="0" lvl="0" indent="0" algn="ctr" rtl="0">
              <a:spcBef>
                <a:spcPts val="0"/>
              </a:spcBef>
              <a:spcAft>
                <a:spcPts val="0"/>
              </a:spcAft>
              <a:buNone/>
            </a:pPr>
            <a:endParaRPr sz="1600" dirty="0">
              <a:solidFill>
                <a:schemeClr val="dk2"/>
              </a:solidFill>
              <a:latin typeface="Tajawal"/>
              <a:ea typeface="Tajawal"/>
              <a:cs typeface="Tajawal"/>
              <a:sym typeface="Tajawal"/>
            </a:endParaRPr>
          </a:p>
        </p:txBody>
      </p:sp>
      <p:sp>
        <p:nvSpPr>
          <p:cNvPr id="1284" name="Google Shape;1284;p48"/>
          <p:cNvSpPr txBox="1"/>
          <p:nvPr/>
        </p:nvSpPr>
        <p:spPr>
          <a:xfrm>
            <a:off x="3794400" y="1867675"/>
            <a:ext cx="2198100" cy="2552050"/>
          </a:xfrm>
          <a:prstGeom prst="rect">
            <a:avLst/>
          </a:prstGeom>
          <a:noFill/>
          <a:ln>
            <a:noFill/>
          </a:ln>
        </p:spPr>
        <p:txBody>
          <a:bodyPr spcFirstLastPara="1" wrap="square" lIns="0" tIns="0" rIns="0" bIns="0" anchor="ctr" anchorCtr="0">
            <a:noAutofit/>
          </a:bodyPr>
          <a:lstStyle/>
          <a:p>
            <a:pPr algn="ctr"/>
            <a:r>
              <a:rPr lang="es-MX" dirty="0">
                <a:latin typeface="Tajawal" panose="020B0604020202020204" charset="-78"/>
                <a:cs typeface="Tajawal" panose="020B0604020202020204" charset="-78"/>
              </a:rPr>
              <a:t>Producir notas o apuntes para conservar información relevante. </a:t>
            </a:r>
          </a:p>
          <a:p>
            <a:pPr marL="0" lvl="0" indent="0" algn="ctr" rtl="0">
              <a:spcBef>
                <a:spcPts val="0"/>
              </a:spcBef>
              <a:spcAft>
                <a:spcPts val="0"/>
              </a:spcAft>
              <a:buNone/>
            </a:pPr>
            <a:endParaRPr sz="1600" dirty="0">
              <a:solidFill>
                <a:schemeClr val="dk2"/>
              </a:solidFill>
              <a:latin typeface="Tajawal"/>
              <a:ea typeface="Tajawal"/>
              <a:cs typeface="Tajawal"/>
              <a:sym typeface="Tajawal"/>
            </a:endParaRPr>
          </a:p>
        </p:txBody>
      </p:sp>
      <p:sp>
        <p:nvSpPr>
          <p:cNvPr id="1285" name="Google Shape;1285;p48"/>
          <p:cNvSpPr txBox="1"/>
          <p:nvPr/>
        </p:nvSpPr>
        <p:spPr>
          <a:xfrm>
            <a:off x="6388400" y="1936875"/>
            <a:ext cx="2198100" cy="2413650"/>
          </a:xfrm>
          <a:prstGeom prst="rect">
            <a:avLst/>
          </a:prstGeom>
          <a:noFill/>
          <a:ln>
            <a:noFill/>
          </a:ln>
        </p:spPr>
        <p:txBody>
          <a:bodyPr spcFirstLastPara="1" wrap="square" lIns="0" tIns="0" rIns="0" bIns="0" anchor="ctr" anchorCtr="0">
            <a:noAutofit/>
          </a:bodyPr>
          <a:lstStyle/>
          <a:p>
            <a:pPr lvl="0" algn="ctr"/>
            <a:r>
              <a:rPr lang="es-MX" dirty="0">
                <a:latin typeface="Tajawal" panose="020B0604020202020204" charset="-78"/>
                <a:cs typeface="Tajawal" panose="020B0604020202020204" charset="-78"/>
              </a:rPr>
              <a:t>Producir un texto para difundir aquello que se ha aprendido más allá de las puertas del aula.</a:t>
            </a:r>
            <a:endParaRPr sz="1600" dirty="0">
              <a:solidFill>
                <a:schemeClr val="dk2"/>
              </a:solidFill>
              <a:latin typeface="Tajawal" panose="020B0604020202020204" charset="-78"/>
              <a:ea typeface="Tajawal"/>
              <a:cs typeface="Tajawal" panose="020B0604020202020204" charset="-78"/>
              <a:sym typeface="Tajawal"/>
            </a:endParaRPr>
          </a:p>
        </p:txBody>
      </p:sp>
      <p:sp>
        <p:nvSpPr>
          <p:cNvPr id="1286" name="Google Shape;1286;p48"/>
          <p:cNvSpPr txBox="1"/>
          <p:nvPr/>
        </p:nvSpPr>
        <p:spPr>
          <a:xfrm>
            <a:off x="3847947" y="1339950"/>
            <a:ext cx="1789500" cy="469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dirty="0" smtClean="0">
                <a:solidFill>
                  <a:schemeClr val="dk1"/>
                </a:solidFill>
                <a:latin typeface="Raleway Thin"/>
                <a:ea typeface="Raleway Thin"/>
                <a:cs typeface="Raleway Thin"/>
                <a:sym typeface="Raleway Thin"/>
              </a:rPr>
              <a:t>2°</a:t>
            </a:r>
            <a:endParaRPr sz="2000" dirty="0">
              <a:solidFill>
                <a:schemeClr val="dk1"/>
              </a:solidFill>
              <a:latin typeface="Raleway Thin"/>
              <a:ea typeface="Raleway Thin"/>
              <a:cs typeface="Raleway Thin"/>
              <a:sym typeface="Raleway Thin"/>
            </a:endParaRPr>
          </a:p>
        </p:txBody>
      </p:sp>
      <p:sp>
        <p:nvSpPr>
          <p:cNvPr id="1287" name="Google Shape;1287;p48"/>
          <p:cNvSpPr txBox="1"/>
          <p:nvPr/>
        </p:nvSpPr>
        <p:spPr>
          <a:xfrm>
            <a:off x="6420740" y="1339950"/>
            <a:ext cx="1789500" cy="469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2000" dirty="0" smtClean="0">
                <a:solidFill>
                  <a:schemeClr val="dk1"/>
                </a:solidFill>
                <a:latin typeface="Raleway Thin"/>
                <a:ea typeface="Raleway Thin"/>
                <a:cs typeface="Raleway Thin"/>
                <a:sym typeface="Raleway Thin"/>
              </a:rPr>
              <a:t>3°</a:t>
            </a:r>
            <a:endParaRPr sz="2000" dirty="0">
              <a:solidFill>
                <a:schemeClr val="dk1"/>
              </a:solidFill>
              <a:latin typeface="Raleway Thin"/>
              <a:ea typeface="Raleway Thin"/>
              <a:cs typeface="Raleway Thin"/>
              <a:sym typeface="Raleway Thin"/>
            </a:endParaRPr>
          </a:p>
        </p:txBody>
      </p:sp>
      <p:pic>
        <p:nvPicPr>
          <p:cNvPr id="1291" name="Google Shape;1291;p48">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292" name="Google Shape;1292;p48">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293" name="Google Shape;1293;p48">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294" name="Google Shape;1294;p48">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295" name="Google Shape;1295;p48">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1296" name="Google Shape;1296;p48">
            <a:hlinkClick r:id="" action="ppaction://noaction"/>
          </p:cNvPr>
          <p:cNvPicPr preferRelativeResize="0"/>
          <p:nvPr/>
        </p:nvPicPr>
        <p:blipFill rotWithShape="1">
          <a:blip r:embed="rId3">
            <a:alphaModFix/>
          </a:blip>
          <a:srcRect t="465" b="475"/>
          <a:stretch/>
        </p:blipFill>
        <p:spPr>
          <a:xfrm>
            <a:off x="8291237" y="1445425"/>
            <a:ext cx="265550" cy="258850"/>
          </a:xfrm>
          <a:prstGeom prst="rect">
            <a:avLst/>
          </a:prstGeom>
          <a:noFill/>
          <a:ln>
            <a:noFill/>
          </a:ln>
        </p:spPr>
      </p:pic>
      <p:pic>
        <p:nvPicPr>
          <p:cNvPr id="1297" name="Google Shape;1297;p48">
            <a:hlinkClick r:id="" action="ppaction://noaction"/>
          </p:cNvPr>
          <p:cNvPicPr preferRelativeResize="0"/>
          <p:nvPr/>
        </p:nvPicPr>
        <p:blipFill rotWithShape="1">
          <a:blip r:embed="rId3">
            <a:alphaModFix/>
          </a:blip>
          <a:srcRect t="465" b="475"/>
          <a:stretch/>
        </p:blipFill>
        <p:spPr>
          <a:xfrm>
            <a:off x="5702187" y="1445425"/>
            <a:ext cx="265550" cy="258850"/>
          </a:xfrm>
          <a:prstGeom prst="rect">
            <a:avLst/>
          </a:prstGeom>
          <a:noFill/>
          <a:ln>
            <a:noFill/>
          </a:ln>
        </p:spPr>
      </p:pic>
      <p:pic>
        <p:nvPicPr>
          <p:cNvPr id="1298" name="Google Shape;1298;p48">
            <a:hlinkClick r:id="" action="ppaction://noaction"/>
          </p:cNvPr>
          <p:cNvPicPr preferRelativeResize="0"/>
          <p:nvPr/>
        </p:nvPicPr>
        <p:blipFill rotWithShape="1">
          <a:blip r:embed="rId3">
            <a:alphaModFix/>
          </a:blip>
          <a:srcRect t="465" b="475"/>
          <a:stretch/>
        </p:blipFill>
        <p:spPr>
          <a:xfrm>
            <a:off x="3108237" y="1445425"/>
            <a:ext cx="265550" cy="258850"/>
          </a:xfrm>
          <a:prstGeom prst="rect">
            <a:avLst/>
          </a:prstGeom>
          <a:noFill/>
          <a:ln>
            <a:noFill/>
          </a:ln>
        </p:spPr>
      </p:pic>
      <p:sp>
        <p:nvSpPr>
          <p:cNvPr id="1299" name="Google Shape;1299;p48">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00" name="Google Shape;1300;p48">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01" name="Google Shape;1301;p48">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02" name="Google Shape;1302;p48">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50"/>
          <p:cNvGrpSpPr/>
          <p:nvPr/>
        </p:nvGrpSpPr>
        <p:grpSpPr>
          <a:xfrm>
            <a:off x="4786969" y="1491931"/>
            <a:ext cx="4357031" cy="3418095"/>
            <a:chOff x="4404663" y="1489523"/>
            <a:chExt cx="4357031" cy="3418095"/>
          </a:xfrm>
        </p:grpSpPr>
        <p:sp>
          <p:nvSpPr>
            <p:cNvPr id="1326" name="Google Shape;1326;p50"/>
            <p:cNvSpPr/>
            <p:nvPr/>
          </p:nvSpPr>
          <p:spPr>
            <a:xfrm>
              <a:off x="4404963" y="2012400"/>
              <a:ext cx="4356731" cy="2895218"/>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0"/>
            <p:cNvSpPr/>
            <p:nvPr/>
          </p:nvSpPr>
          <p:spPr>
            <a:xfrm>
              <a:off x="4404663" y="1489525"/>
              <a:ext cx="4356731"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a:off x="8202674" y="1489523"/>
              <a:ext cx="558582" cy="522876"/>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9" name="Google Shape;1329;p50"/>
          <p:cNvSpPr txBox="1">
            <a:spLocks noGrp="1"/>
          </p:cNvSpPr>
          <p:nvPr>
            <p:ph type="title"/>
          </p:nvPr>
        </p:nvSpPr>
        <p:spPr>
          <a:xfrm>
            <a:off x="1114050" y="617997"/>
            <a:ext cx="6915900" cy="572700"/>
          </a:xfrm>
          <a:prstGeom prst="rect">
            <a:avLst/>
          </a:prstGeom>
        </p:spPr>
        <p:txBody>
          <a:bodyPr spcFirstLastPara="1" wrap="square" lIns="0" tIns="0" rIns="0" bIns="0" anchor="ctr" anchorCtr="0">
            <a:noAutofit/>
          </a:bodyPr>
          <a:lstStyle/>
          <a:p>
            <a:pPr algn="ctr"/>
            <a:r>
              <a:rPr lang="es-MX" sz="2000" dirty="0"/>
              <a:t>LEER PARA SELECCIONAR MATERIALES DE LECTURA SOBRE UN TEMA </a:t>
            </a:r>
            <a:r>
              <a:rPr lang="es-MX" dirty="0"/>
              <a:t/>
            </a:r>
            <a:br>
              <a:rPr lang="es-MX" dirty="0"/>
            </a:br>
            <a:endParaRPr dirty="0"/>
          </a:p>
        </p:txBody>
      </p:sp>
      <p:sp>
        <p:nvSpPr>
          <p:cNvPr id="1330" name="Google Shape;1330;p50"/>
          <p:cNvSpPr txBox="1">
            <a:spLocks noGrp="1"/>
          </p:cNvSpPr>
          <p:nvPr>
            <p:ph type="subTitle" idx="1"/>
          </p:nvPr>
        </p:nvSpPr>
        <p:spPr>
          <a:xfrm flipH="1">
            <a:off x="953014" y="1998916"/>
            <a:ext cx="3457690" cy="2481564"/>
          </a:xfrm>
          <a:prstGeom prst="rect">
            <a:avLst/>
          </a:prstGeom>
        </p:spPr>
        <p:txBody>
          <a:bodyPr spcFirstLastPara="1" wrap="square" lIns="0" tIns="0" rIns="0" bIns="0" anchor="ctr" anchorCtr="0">
            <a:noAutofit/>
          </a:bodyPr>
          <a:lstStyle/>
          <a:p>
            <a:pPr algn="ctr"/>
            <a:r>
              <a:rPr lang="es-MX" dirty="0"/>
              <a:t>La intención central </a:t>
            </a:r>
            <a:r>
              <a:rPr lang="es-MX" dirty="0" smtClean="0"/>
              <a:t>es comunicar </a:t>
            </a:r>
            <a:r>
              <a:rPr lang="es-MX" dirty="0"/>
              <a:t>las prácticas de lector cuando el propósito es leer para localizar y seleccionar materiales específicos.</a:t>
            </a:r>
          </a:p>
          <a:p>
            <a:pPr algn="ctr"/>
            <a:r>
              <a:rPr lang="es-MX" b="1" dirty="0" smtClean="0"/>
              <a:t>Leen </a:t>
            </a:r>
            <a:r>
              <a:rPr lang="es-MX" b="1" dirty="0"/>
              <a:t>para localizar y seleccionar información</a:t>
            </a:r>
            <a:endParaRPr lang="es-MX" dirty="0"/>
          </a:p>
          <a:p>
            <a:pPr marL="0" lvl="0" indent="0" algn="l" rtl="0">
              <a:spcBef>
                <a:spcPts val="0"/>
              </a:spcBef>
              <a:spcAft>
                <a:spcPts val="0"/>
              </a:spcAft>
              <a:buNone/>
            </a:pPr>
            <a:endParaRPr dirty="0"/>
          </a:p>
        </p:txBody>
      </p:sp>
      <p:pic>
        <p:nvPicPr>
          <p:cNvPr id="1338" name="Google Shape;1338;p50">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339" name="Google Shape;1339;p50">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40" name="Google Shape;1340;p50">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41" name="Google Shape;1341;p50">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42" name="Google Shape;1342;p50">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pic>
        <p:nvPicPr>
          <p:cNvPr id="1343" name="Google Shape;1343;p50">
            <a:hlinkClick r:id="" action="ppaction://noaction"/>
          </p:cNvPr>
          <p:cNvPicPr preferRelativeResize="0"/>
          <p:nvPr/>
        </p:nvPicPr>
        <p:blipFill rotWithShape="1">
          <a:blip r:embed="rId3">
            <a:alphaModFix/>
          </a:blip>
          <a:srcRect t="465" b="475"/>
          <a:stretch/>
        </p:blipFill>
        <p:spPr>
          <a:xfrm>
            <a:off x="8778825" y="1621537"/>
            <a:ext cx="265550" cy="258850"/>
          </a:xfrm>
          <a:prstGeom prst="rect">
            <a:avLst/>
          </a:prstGeom>
          <a:noFill/>
          <a:ln>
            <a:noFill/>
          </a:ln>
        </p:spPr>
      </p:pic>
      <p:sp>
        <p:nvSpPr>
          <p:cNvPr id="1344" name="Google Shape;1344;p50">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45" name="Google Shape;1345;p50">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46" name="Google Shape;1346;p50">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47" name="Google Shape;1347;p50">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2050" name="Picture 2" descr="Leer es mucho más que un placer - La Mente es Maravillos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369" y="2004416"/>
            <a:ext cx="4336968" cy="2895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8" name="Google Shape;1308;p49"/>
          <p:cNvSpPr/>
          <p:nvPr/>
        </p:nvSpPr>
        <p:spPr>
          <a:xfrm>
            <a:off x="1199539" y="1014667"/>
            <a:ext cx="5393100" cy="22260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1199289" y="557767"/>
            <a:ext cx="5393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a:off x="6104164" y="557767"/>
            <a:ext cx="488100" cy="4569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txBox="1"/>
          <p:nvPr/>
        </p:nvSpPr>
        <p:spPr>
          <a:xfrm flipH="1">
            <a:off x="1199289" y="1097705"/>
            <a:ext cx="5291601" cy="1913400"/>
          </a:xfrm>
          <a:prstGeom prst="rect">
            <a:avLst/>
          </a:prstGeom>
          <a:noFill/>
          <a:ln>
            <a:noFill/>
          </a:ln>
        </p:spPr>
        <p:txBody>
          <a:bodyPr spcFirstLastPara="1" wrap="square" lIns="0" tIns="0" rIns="0" bIns="0" anchor="ctr" anchorCtr="0">
            <a:noAutofit/>
          </a:bodyPr>
          <a:lstStyle/>
          <a:p>
            <a:pPr marL="127000" algn="ctr">
              <a:buClr>
                <a:schemeClr val="dk1"/>
              </a:buClr>
              <a:buSzPts val="1600"/>
            </a:pPr>
            <a:r>
              <a:rPr lang="es-MX" sz="1800" dirty="0">
                <a:latin typeface="Tajawal" panose="020B0604020202020204" charset="-78"/>
                <a:cs typeface="Tajawal" panose="020B0604020202020204" charset="-78"/>
              </a:rPr>
              <a:t>Guiados por el propósito de localizar información en esa variedad de materiales, se desarrollan situaciones de lectura exploratoria, en las que se ejercen -como contenidos en acción- ciertas prácticas de lector apropiadas a la situación</a:t>
            </a:r>
            <a:r>
              <a:rPr lang="es-MX" sz="1800" dirty="0" smtClean="0">
                <a:latin typeface="Tajawal" panose="020B0604020202020204" charset="-78"/>
                <a:cs typeface="Tajawal" panose="020B0604020202020204" charset="-78"/>
              </a:rPr>
              <a:t>.</a:t>
            </a:r>
            <a:endParaRPr lang="es-MX" sz="1800" dirty="0">
              <a:latin typeface="Tajawal" panose="020B0604020202020204" charset="-78"/>
              <a:cs typeface="Tajawal" panose="020B0604020202020204" charset="-78"/>
            </a:endParaRPr>
          </a:p>
        </p:txBody>
      </p:sp>
      <p:pic>
        <p:nvPicPr>
          <p:cNvPr id="1312" name="Google Shape;1312;p49">
            <a:hlinkClick r:id="" action="ppaction://noaction"/>
          </p:cNvPr>
          <p:cNvPicPr preferRelativeResize="0"/>
          <p:nvPr/>
        </p:nvPicPr>
        <p:blipFill rotWithShape="1">
          <a:blip r:embed="rId3">
            <a:alphaModFix/>
          </a:blip>
          <a:srcRect t="465" b="475"/>
          <a:stretch/>
        </p:blipFill>
        <p:spPr>
          <a:xfrm>
            <a:off x="8446575" y="550350"/>
            <a:ext cx="265550" cy="258850"/>
          </a:xfrm>
          <a:prstGeom prst="rect">
            <a:avLst/>
          </a:prstGeom>
          <a:noFill/>
          <a:ln>
            <a:noFill/>
          </a:ln>
        </p:spPr>
      </p:pic>
      <p:pic>
        <p:nvPicPr>
          <p:cNvPr id="1313" name="Google Shape;1313;p49">
            <a:hlinkClick r:id="rId4" action="ppaction://hlinksldjump"/>
          </p:cNvPr>
          <p:cNvPicPr preferRelativeResize="0"/>
          <p:nvPr/>
        </p:nvPicPr>
        <p:blipFill rotWithShape="1">
          <a:blip r:embed="rId5">
            <a:alphaModFix/>
          </a:blip>
          <a:srcRect t="941" b="941"/>
          <a:stretch/>
        </p:blipFill>
        <p:spPr>
          <a:xfrm>
            <a:off x="237300" y="550513"/>
            <a:ext cx="294878" cy="230099"/>
          </a:xfrm>
          <a:prstGeom prst="rect">
            <a:avLst/>
          </a:prstGeom>
          <a:noFill/>
          <a:ln>
            <a:noFill/>
          </a:ln>
        </p:spPr>
      </p:pic>
      <p:pic>
        <p:nvPicPr>
          <p:cNvPr id="1314" name="Google Shape;1314;p49">
            <a:hlinkClick r:id="" action="ppaction://hlinkshowjump?jump=previousslide"/>
          </p:cNvPr>
          <p:cNvPicPr preferRelativeResize="0"/>
          <p:nvPr/>
        </p:nvPicPr>
        <p:blipFill>
          <a:blip r:embed="rId6">
            <a:alphaModFix/>
          </a:blip>
          <a:stretch>
            <a:fillRect/>
          </a:stretch>
        </p:blipFill>
        <p:spPr>
          <a:xfrm>
            <a:off x="237301" y="1181549"/>
            <a:ext cx="294875" cy="307964"/>
          </a:xfrm>
          <a:prstGeom prst="rect">
            <a:avLst/>
          </a:prstGeom>
          <a:noFill/>
          <a:ln>
            <a:noFill/>
          </a:ln>
        </p:spPr>
      </p:pic>
      <p:pic>
        <p:nvPicPr>
          <p:cNvPr id="1315" name="Google Shape;1315;p49">
            <a:hlinkClick r:id="" action="ppaction://hlinkshowjump?jump=nextslide"/>
          </p:cNvPr>
          <p:cNvPicPr preferRelativeResize="0"/>
          <p:nvPr/>
        </p:nvPicPr>
        <p:blipFill>
          <a:blip r:embed="rId6">
            <a:alphaModFix/>
          </a:blip>
          <a:stretch>
            <a:fillRect/>
          </a:stretch>
        </p:blipFill>
        <p:spPr>
          <a:xfrm flipH="1">
            <a:off x="237301" y="3724924"/>
            <a:ext cx="294875" cy="307964"/>
          </a:xfrm>
          <a:prstGeom prst="rect">
            <a:avLst/>
          </a:prstGeom>
          <a:noFill/>
          <a:ln>
            <a:noFill/>
          </a:ln>
        </p:spPr>
      </p:pic>
      <p:pic>
        <p:nvPicPr>
          <p:cNvPr id="1316" name="Google Shape;1316;p49">
            <a:hlinkClick r:id="" action="ppaction://noaction"/>
          </p:cNvPr>
          <p:cNvPicPr preferRelativeResize="0"/>
          <p:nvPr/>
        </p:nvPicPr>
        <p:blipFill rotWithShape="1">
          <a:blip r:embed="rId7">
            <a:alphaModFix/>
          </a:blip>
          <a:srcRect l="396" r="396"/>
          <a:stretch/>
        </p:blipFill>
        <p:spPr>
          <a:xfrm>
            <a:off x="228050" y="4350525"/>
            <a:ext cx="302603" cy="307950"/>
          </a:xfrm>
          <a:prstGeom prst="rect">
            <a:avLst/>
          </a:prstGeom>
          <a:noFill/>
          <a:ln>
            <a:noFill/>
          </a:ln>
        </p:spPr>
      </p:pic>
      <p:sp>
        <p:nvSpPr>
          <p:cNvPr id="1317" name="Google Shape;1317;p49">
            <a:hlinkClick r:id="rId8" action="ppaction://hlinksldjump"/>
          </p:cNvPr>
          <p:cNvSpPr/>
          <p:nvPr/>
        </p:nvSpPr>
        <p:spPr>
          <a:xfrm>
            <a:off x="125400" y="17143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01</a:t>
            </a:r>
            <a:endParaRPr sz="1800" b="1">
              <a:solidFill>
                <a:schemeClr val="dk1"/>
              </a:solidFill>
              <a:latin typeface="Raleway"/>
              <a:ea typeface="Raleway"/>
              <a:cs typeface="Raleway"/>
              <a:sym typeface="Raleway"/>
            </a:endParaRPr>
          </a:p>
        </p:txBody>
      </p:sp>
      <p:sp>
        <p:nvSpPr>
          <p:cNvPr id="1318" name="Google Shape;1318;p49">
            <a:hlinkClick r:id="rId9" action="ppaction://hlinksldjump"/>
          </p:cNvPr>
          <p:cNvSpPr/>
          <p:nvPr/>
        </p:nvSpPr>
        <p:spPr>
          <a:xfrm>
            <a:off x="125400" y="222616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02</a:t>
            </a:r>
            <a:endParaRPr sz="1800" b="1">
              <a:solidFill>
                <a:schemeClr val="dk1"/>
              </a:solidFill>
              <a:latin typeface="Raleway"/>
              <a:ea typeface="Raleway"/>
              <a:cs typeface="Raleway"/>
              <a:sym typeface="Raleway"/>
            </a:endParaRPr>
          </a:p>
        </p:txBody>
      </p:sp>
      <p:sp>
        <p:nvSpPr>
          <p:cNvPr id="1319" name="Google Shape;1319;p49">
            <a:hlinkClick r:id="rId10" action="ppaction://hlinksldjump"/>
          </p:cNvPr>
          <p:cNvSpPr/>
          <p:nvPr/>
        </p:nvSpPr>
        <p:spPr>
          <a:xfrm>
            <a:off x="125400" y="2738713"/>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03</a:t>
            </a:r>
            <a:endParaRPr sz="1800" b="1">
              <a:solidFill>
                <a:schemeClr val="dk1"/>
              </a:solidFill>
              <a:latin typeface="Raleway"/>
              <a:ea typeface="Raleway"/>
              <a:cs typeface="Raleway"/>
              <a:sym typeface="Raleway"/>
            </a:endParaRPr>
          </a:p>
        </p:txBody>
      </p:sp>
      <p:sp>
        <p:nvSpPr>
          <p:cNvPr id="1320" name="Google Shape;1320;p49">
            <a:hlinkClick r:id="" action="ppaction://noaction"/>
          </p:cNvPr>
          <p:cNvSpPr/>
          <p:nvPr/>
        </p:nvSpPr>
        <p:spPr>
          <a:xfrm>
            <a:off x="125400" y="3251288"/>
            <a:ext cx="507900" cy="2301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04</a:t>
            </a:r>
            <a:endParaRPr sz="1800" b="1">
              <a:solidFill>
                <a:schemeClr val="dk1"/>
              </a:solidFill>
              <a:latin typeface="Raleway"/>
              <a:ea typeface="Raleway"/>
              <a:cs typeface="Raleway"/>
              <a:sym typeface="Raleway"/>
            </a:endParaRPr>
          </a:p>
        </p:txBody>
      </p:sp>
      <p:pic>
        <p:nvPicPr>
          <p:cNvPr id="3074" name="Picture 2" descr="▷ Imagenes de niños leyendo libros | Actualizado junio 2021"/>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810" b="100000" l="562" r="100000">
                        <a14:foregroundMark x1="73933" y1="90190" x2="90787" y2="94876"/>
                      </a14:backgroundRemoval>
                    </a14:imgEffect>
                  </a14:imgLayer>
                </a14:imgProps>
              </a:ext>
              <a:ext uri="{28A0092B-C50C-407E-A947-70E740481C1C}">
                <a14:useLocalDpi xmlns:a14="http://schemas.microsoft.com/office/drawing/2010/main" val="0"/>
              </a:ext>
            </a:extLst>
          </a:blip>
          <a:srcRect/>
          <a:stretch>
            <a:fillRect/>
          </a:stretch>
        </p:blipFill>
        <p:spPr bwMode="auto">
          <a:xfrm>
            <a:off x="5372636" y="1996219"/>
            <a:ext cx="3570734" cy="274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1570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te Lovely Interface by Slidesgo">
  <a:themeElements>
    <a:clrScheme name="Simple Light">
      <a:dk1>
        <a:srgbClr val="7376EC"/>
      </a:dk1>
      <a:lt1>
        <a:srgbClr val="CBCDF7"/>
      </a:lt1>
      <a:dk2>
        <a:srgbClr val="595959"/>
      </a:dk2>
      <a:lt2>
        <a:srgbClr val="FFFFFF"/>
      </a:lt2>
      <a:accent1>
        <a:srgbClr val="FFCCC2"/>
      </a:accent1>
      <a:accent2>
        <a:srgbClr val="7376EC"/>
      </a:accent2>
      <a:accent3>
        <a:srgbClr val="FFFFFF"/>
      </a:accent3>
      <a:accent4>
        <a:srgbClr val="FFCCC2"/>
      </a:accent4>
      <a:accent5>
        <a:srgbClr val="7376EC"/>
      </a:accent5>
      <a:accent6>
        <a:srgbClr val="FFFFFF"/>
      </a:accent6>
      <a:hlink>
        <a:srgbClr val="7376E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805</Words>
  <Application>Microsoft Office PowerPoint</Application>
  <PresentationFormat>Presentación en pantalla (16:9)</PresentationFormat>
  <Paragraphs>105</Paragraphs>
  <Slides>15</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Roboto Condensed Light</vt:lpstr>
      <vt:lpstr>Arial</vt:lpstr>
      <vt:lpstr>Livvic</vt:lpstr>
      <vt:lpstr>Raleway</vt:lpstr>
      <vt:lpstr>Raleway Thin</vt:lpstr>
      <vt:lpstr>Tajawal</vt:lpstr>
      <vt:lpstr>Bebas Neue</vt:lpstr>
      <vt:lpstr>Cute Lovely Interface by Slidesgo</vt:lpstr>
      <vt:lpstr>Preservar el sentido de la lectura y la escritura en las aulas de los más pequeños</vt:lpstr>
      <vt:lpstr>EN FUNCIÓN DE ESTE PROPOSITO…  ¿QUÉ CONTENIDOS ENSEÑAR A LOS NIÑOS Y EN QUE SITUACIONES DIDACTICAS? </vt:lpstr>
      <vt:lpstr>—D. Lerner</vt:lpstr>
      <vt:lpstr>¿QUÉ CONTENIDOS ENSEÑAR A LOS NIÑOS Y EN QUE SITUACIONES DIDACTICAS? </vt:lpstr>
      <vt:lpstr>¿COMO RESGUARDAR SU SENTIDO CUANDO SE TRATA DE ENSEÑAR A LEER Y A ESCRIBIR A LOS MAS PEQUEÑOS? </vt:lpstr>
      <vt:lpstr>IMPORTANTE</vt:lpstr>
      <vt:lpstr>Lo más adecuado es:</vt:lpstr>
      <vt:lpstr>LEER PARA SELECCIONAR MATERIALES DE LECTURA SOBRE UN TEMA  </vt:lpstr>
      <vt:lpstr>Presentación de PowerPoint</vt:lpstr>
      <vt:lpstr>Presentación de PowerPoint</vt:lpstr>
      <vt:lpstr>PRODUCIR NOTAS O APUNTES PARA CONSERVAR INFORMACIÓN RELEVANTE  </vt:lpstr>
      <vt:lpstr>PRODUCIR UN TEXTO PARA DIFUNDIR AQUELLO QUE SE HA APRENDIDO  </vt:lpstr>
      <vt:lpstr>PRODUCIR UN TEXTO PARA DIFUNDIR AQUELLO QUE SE HA APRENDIDO </vt:lpstr>
      <vt:lpstr>Presentación de PowerPoint</vt:lpstr>
      <vt:lpstr>PRODUCTO DE CLASE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Preservar el sentido de la lectura y la escritura en las aulas de los más pequeños</dc:title>
  <cp:lastModifiedBy>Felipe y Vianney</cp:lastModifiedBy>
  <cp:revision>6</cp:revision>
  <dcterms:modified xsi:type="dcterms:W3CDTF">2021-06-13T07:45:16Z</dcterms:modified>
</cp:coreProperties>
</file>