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33A"/>
    <a:srgbClr val="EA8050"/>
    <a:srgbClr val="E6E6E6"/>
    <a:srgbClr val="EE853E"/>
    <a:srgbClr val="EF8D4B"/>
    <a:srgbClr val="E99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00997-CF10-4F12-A18F-66BACCFC1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EEC903-9D42-4E44-8043-765223677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9A500-0916-4094-BB5A-41EC1366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23E2C-F06D-4720-B941-FDE44FDF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A4E302-4297-4A37-B158-21B0EE13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3DED1-A461-4548-BDAF-3B4A304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7B58B3-63D8-4D0D-B7BD-6C839F560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94969D-57F3-4D02-BABA-F7DD674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25682-3792-4ADD-8E9D-950F32BB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83A226-A625-4B38-B5D5-81744812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35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78435D-3009-4279-80AB-8CFB8FBA8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B6767C-1DCD-4737-B274-09046B58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DF74A5-BBA6-47BF-B1A5-8F82D093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6ADC38-D3CF-4814-AD63-B196389A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C9029-7CE0-41F7-A1E9-DA451FC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08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7656A-7E13-4595-94E2-58E09FF3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66665-5A94-479A-80A3-85C33AD00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B1C87-20CF-4FC0-B1F9-5B2A59E6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1D16C3-4F4C-41A2-AE03-8089B7A8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D2B95-DCF8-42B7-8989-D3BBE201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6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9280D-0330-4A16-A421-EC3D2F0C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9DA4EF-C3D0-4E4A-B441-46D2A3B0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7899E4-54C1-4BDA-9B12-84D900B3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B68B15-3F54-42B9-82F1-F8785BF4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A5550-170A-4A08-8AF0-72646C15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12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D56C7-9B90-421E-A589-E933D5C6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0B4D9-7C87-48A6-8ADA-CAE05D072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898DCA-4CD9-4CB0-83C3-11C96726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EF42E-D399-4F45-AC9F-0EC81773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03D42-DA05-46DF-A3CD-76B02E53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6A231F-3E3B-4A00-AB15-186A0514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19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6EA40-18FD-4E93-8713-72A41656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B5389-7465-45EB-B04E-7CA8BF42E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50F92-FBAB-4CA7-AAEB-2EFCF1AB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2A000-25CB-474F-B0F2-AE2085082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76C367-BB1A-4A80-8B90-294E7C9D9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74C79D-1711-4B53-9BFD-DDC67CE3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4C60C8-3EBA-4F7D-91E9-9FD8D9B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90B27F-87B5-4A21-9B34-755BD52A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5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43640-8D35-4897-838A-24EBF25C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9CB674-7440-43C5-AA0E-95C6DE9C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DF08A4-A42F-4877-94C6-7BF330CA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D9568D-C83A-4EEE-8210-8CAA8D8A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9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DE2FA1-3211-4ACD-83F0-4D3ACA36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1F42B0-BBAF-404D-B032-1B52EB68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9F484B-7DDA-4345-8974-0EE2EEB1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53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38624-D05C-41DD-AB9D-85AD0088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15286-F8CA-4F5D-B386-C95FB5FF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37210B-C4C6-4087-A09C-A2CB1E3AE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DED2A2-254B-45E3-B1F0-4C6A2BB9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ABCC96-F59B-450F-B884-72E9BE0B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98B65-9B9A-492D-B416-4DE236F0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59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3A760-F467-4ACA-86D8-37BFD4A0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DAAC1F-8BE9-430F-B8B6-428470C35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F1DA44-8F38-465E-97B8-005316AE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E5E63F-BEA6-4F44-9D47-F33EA023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A2427E-D533-4EA2-B755-A37758C1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16912-5F0C-42E5-84E1-A0959DB0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4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6472D1-B324-412D-9A37-E06E679A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45772E-331D-4B11-88F3-94F61EFF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4524A-D3BD-47E3-90A2-8A337F098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9B3E-492F-48B2-AB7F-1F63663A970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75B456-E617-4326-9859-58DF9B62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65FAAC-F17A-4667-BECD-BD57A6C2E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78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0351347?challenge-id=cd67902c-d9f8-45c3-98c7-ef45cf3589b9_162363327083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745BE63-2922-451A-B771-26B9F0AC5F6E}"/>
              </a:ext>
            </a:extLst>
          </p:cNvPr>
          <p:cNvSpPr/>
          <p:nvPr/>
        </p:nvSpPr>
        <p:spPr>
          <a:xfrm>
            <a:off x="1659988" y="407963"/>
            <a:ext cx="9988061" cy="6237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3" name="Imagen 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AB851EBA-250C-4A48-867C-A4FBA39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11" y="919853"/>
            <a:ext cx="1277938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B9997D93-181D-4809-9777-237EEC00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150" y="851796"/>
            <a:ext cx="45910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EDUACI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 DEL ESTADO DE COAHUILA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F8460AC-7DFC-4DC2-A3EC-1FB2F575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987" y="1411288"/>
            <a:ext cx="2619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23654E72-FBFA-4D05-8AE8-3CA94A2D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326" y="2683565"/>
            <a:ext cx="2697480" cy="38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74744E8-6E7C-4789-945C-58AB7E12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849" y="1821138"/>
            <a:ext cx="405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Prácticas sociales del lenguaje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25D86CB-A989-4F95-9091-FAD74D19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586" y="2356540"/>
            <a:ext cx="29241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semestre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C8B04C57-A2D3-4984-8673-701D53232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162" y="3464132"/>
            <a:ext cx="4181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titular: María Elena Villarreal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Marquez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Nombres de las alumnas: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Pamela Yudith Ávila Castillo #1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nica Guadalupe Bustamante Guti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rrez #4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Alondra Esmeralda Cortes </a:t>
            </a:r>
            <a:r>
              <a:rPr lang="es-ES" altLang="es-E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Albizo</a:t>
            </a:r>
            <a:r>
              <a:rPr lang="es-ES" alt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Mayra Alejandra Ferrer Flores #8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Valeria Torres Gutiérrez #20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semestre, secci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50AB8CDC-3C31-4130-916A-B4F73826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576" y="9898753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Saltillo, Coahuila                                                                                        Mayo 2021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3D76AC18-411E-466B-9B03-1C599DDB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280" y="2869643"/>
            <a:ext cx="418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“Preservar el sentido de la escritura”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uadro de texto 2">
            <a:extLst>
              <a:ext uri="{FF2B5EF4-FFF2-40B4-BE49-F238E27FC236}">
                <a16:creationId xmlns:a16="http://schemas.microsoft.com/office/drawing/2014/main" id="{5677A297-3485-40E7-9E15-109682E2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180" y="5855128"/>
            <a:ext cx="6324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                                                                                       </a:t>
            </a:r>
            <a:r>
              <a:rPr lang="es-E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EC37FD7-BC89-4BBC-ABCD-0AF78059C3C4}"/>
              </a:ext>
            </a:extLst>
          </p:cNvPr>
          <p:cNvSpPr/>
          <p:nvPr/>
        </p:nvSpPr>
        <p:spPr>
          <a:xfrm>
            <a:off x="450574" y="0"/>
            <a:ext cx="46936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44F498-9DA7-4C73-B9FF-EDC7F6B3B7F5}"/>
              </a:ext>
            </a:extLst>
          </p:cNvPr>
          <p:cNvSpPr/>
          <p:nvPr/>
        </p:nvSpPr>
        <p:spPr>
          <a:xfrm>
            <a:off x="0" y="0"/>
            <a:ext cx="111556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1A3DBC9-4127-4795-8DFA-27207C441F3F}"/>
              </a:ext>
            </a:extLst>
          </p:cNvPr>
          <p:cNvSpPr/>
          <p:nvPr/>
        </p:nvSpPr>
        <p:spPr>
          <a:xfrm>
            <a:off x="293569" y="454249"/>
            <a:ext cx="11437034" cy="61179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2864FEC-762C-46BC-ADDC-461D42DDFF9E}"/>
              </a:ext>
            </a:extLst>
          </p:cNvPr>
          <p:cNvSpPr/>
          <p:nvPr/>
        </p:nvSpPr>
        <p:spPr>
          <a:xfrm rot="167130">
            <a:off x="574968" y="379314"/>
            <a:ext cx="10681514" cy="6234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096583-3F71-4EFA-BFC7-9A63FA2EF13B}"/>
              </a:ext>
            </a:extLst>
          </p:cNvPr>
          <p:cNvSpPr/>
          <p:nvPr/>
        </p:nvSpPr>
        <p:spPr>
          <a:xfrm>
            <a:off x="524983" y="588787"/>
            <a:ext cx="11301257" cy="61179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F89490-AF62-435E-B80A-69F43ECD1538}"/>
              </a:ext>
            </a:extLst>
          </p:cNvPr>
          <p:cNvSpPr txBox="1"/>
          <p:nvPr/>
        </p:nvSpPr>
        <p:spPr>
          <a:xfrm>
            <a:off x="524983" y="998309"/>
            <a:ext cx="55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¿Qué es posible hacer para preservar en la escuela el sentido en la escritura?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B89E8B-48F8-4FF5-8B66-CAB6AA03BD2A}"/>
              </a:ext>
            </a:extLst>
          </p:cNvPr>
          <p:cNvSpPr txBox="1"/>
          <p:nvPr/>
        </p:nvSpPr>
        <p:spPr>
          <a:xfrm>
            <a:off x="790339" y="1747855"/>
            <a:ext cx="4855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Generar condiciones didácticas.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Una versión escolar de la escritura más próxima a la versión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Tener en cuenta la distinción entre "contenidos en acción" y "contenidos de reflexión“.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nivel curricular los docentes deben programar la enseñanza.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FCE6C1-7878-4495-8BEF-1BB9FF30E87F}"/>
              </a:ext>
            </a:extLst>
          </p:cNvPr>
          <p:cNvSpPr txBox="1"/>
          <p:nvPr/>
        </p:nvSpPr>
        <p:spPr>
          <a:xfrm>
            <a:off x="6096000" y="1263150"/>
            <a:ext cx="44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Aspectos que resulten accesibles: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31A02E5-04F6-4647-95BF-491EFBD7A94C}"/>
              </a:ext>
            </a:extLst>
          </p:cNvPr>
          <p:cNvSpPr txBox="1"/>
          <p:nvPr/>
        </p:nvSpPr>
        <p:spPr>
          <a:xfrm>
            <a:off x="5910782" y="1744898"/>
            <a:ext cx="5080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Hacer anticipaciones sobre el sentido del texto</a:t>
            </a:r>
          </a:p>
          <a:p>
            <a:pPr marL="342900" indent="-342900">
              <a:buAutoNum type="arabicPeriod"/>
            </a:pPr>
            <a:r>
              <a:rPr lang="es-ES" dirty="0"/>
              <a:t>Discutir diversas interpretaciones acerca de un mismo material</a:t>
            </a:r>
          </a:p>
          <a:p>
            <a:pPr marL="342900" indent="-342900">
              <a:buAutoNum type="arabicPeriod"/>
            </a:pPr>
            <a:r>
              <a:rPr lang="es-ES" dirty="0"/>
              <a:t>Comentar y comparar lo leído</a:t>
            </a:r>
          </a:p>
          <a:p>
            <a:pPr marL="342900" indent="-342900">
              <a:buAutoNum type="arabicPeriod"/>
            </a:pPr>
            <a:r>
              <a:rPr lang="es-ES" dirty="0"/>
              <a:t>Recomendar libros </a:t>
            </a:r>
          </a:p>
          <a:p>
            <a:pPr marL="342900" indent="-342900">
              <a:buAutoNum type="arabicPeriod"/>
            </a:pPr>
            <a:r>
              <a:rPr lang="es-ES" dirty="0"/>
              <a:t>Contrastar información</a:t>
            </a:r>
          </a:p>
          <a:p>
            <a:pPr marL="342900" indent="-342900">
              <a:buAutoNum type="arabicPeriod"/>
            </a:pPr>
            <a:r>
              <a:rPr lang="es-ES" dirty="0"/>
              <a:t>Seguir a un autor predilecto</a:t>
            </a:r>
          </a:p>
          <a:p>
            <a:pPr marL="342900" indent="-342900">
              <a:buAutoNum type="arabicPeriod"/>
            </a:pPr>
            <a:r>
              <a:rPr lang="es-ES" dirty="0"/>
              <a:t>Compartir la lectura </a:t>
            </a:r>
          </a:p>
          <a:p>
            <a:pPr marL="342900" indent="-342900">
              <a:buAutoNum type="arabicPeriod"/>
            </a:pPr>
            <a:r>
              <a:rPr lang="es-ES" dirty="0"/>
              <a:t>Atreverse a leer textos difíciles</a:t>
            </a:r>
          </a:p>
          <a:p>
            <a:pPr marL="342900" indent="-342900">
              <a:buAutoNum type="arabicPeriod"/>
            </a:pPr>
            <a:r>
              <a:rPr lang="es-ES" dirty="0"/>
              <a:t>Tomar notas</a:t>
            </a:r>
          </a:p>
          <a:p>
            <a:pPr marL="342900" indent="-342900">
              <a:buAutoNum type="arabicPeriod"/>
            </a:pPr>
            <a:r>
              <a:rPr lang="es-ES" dirty="0"/>
              <a:t>Escribir para cumplir diversos propósitos</a:t>
            </a:r>
          </a:p>
          <a:p>
            <a:pPr marL="342900" indent="-342900">
              <a:buAutoNum type="arabicPeriod"/>
            </a:pPr>
            <a:r>
              <a:rPr lang="es-ES" dirty="0"/>
              <a:t>Planificar lo que se va a escribir</a:t>
            </a:r>
          </a:p>
          <a:p>
            <a:pPr marL="342900" indent="-342900">
              <a:buAutoNum type="arabicPeriod"/>
            </a:pPr>
            <a:r>
              <a:rPr lang="es-ES" dirty="0"/>
              <a:t>Tomar en cuenta los conocimientos del destinatario</a:t>
            </a:r>
          </a:p>
          <a:p>
            <a:pPr marL="342900" indent="-342900">
              <a:buAutoNum type="arabicPeriod"/>
            </a:pPr>
            <a:r>
              <a:rPr lang="es-ES" dirty="0"/>
              <a:t>Seleccionar un registro lingüístico </a:t>
            </a:r>
          </a:p>
          <a:p>
            <a:pPr marL="342900" indent="-342900">
              <a:buAutoNum type="arabicPeriod"/>
            </a:pPr>
            <a:r>
              <a:rPr lang="es-ES" dirty="0"/>
              <a:t>Revisar lo que se esta escribiendo</a:t>
            </a:r>
          </a:p>
        </p:txBody>
      </p:sp>
      <p:pic>
        <p:nvPicPr>
          <p:cNvPr id="1026" name="Picture 2" descr="Aprender a escribir Icarito">
            <a:extLst>
              <a:ext uri="{FF2B5EF4-FFF2-40B4-BE49-F238E27FC236}">
                <a16:creationId xmlns:a16="http://schemas.microsoft.com/office/drawing/2014/main" id="{BB156A95-E411-4530-96E2-CEB058395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007055"/>
            <a:ext cx="3697356" cy="21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3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08A7D9-CFDD-49BA-AB68-FD0E7806FC9A}"/>
              </a:ext>
            </a:extLst>
          </p:cNvPr>
          <p:cNvSpPr/>
          <p:nvPr/>
        </p:nvSpPr>
        <p:spPr>
          <a:xfrm>
            <a:off x="861391" y="-1"/>
            <a:ext cx="11330609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59EBD43-81BB-4FD1-B093-A806A4961788}"/>
              </a:ext>
            </a:extLst>
          </p:cNvPr>
          <p:cNvSpPr/>
          <p:nvPr/>
        </p:nvSpPr>
        <p:spPr>
          <a:xfrm>
            <a:off x="1040296" y="364435"/>
            <a:ext cx="10687878" cy="6414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487961-C54D-46D4-AE4B-856FFB3149B7}"/>
              </a:ext>
            </a:extLst>
          </p:cNvPr>
          <p:cNvSpPr/>
          <p:nvPr/>
        </p:nvSpPr>
        <p:spPr>
          <a:xfrm>
            <a:off x="1424609" y="284922"/>
            <a:ext cx="10687878" cy="64140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D346E2-01E8-4683-9CEE-3446B0C35E69}"/>
              </a:ext>
            </a:extLst>
          </p:cNvPr>
          <p:cNvSpPr/>
          <p:nvPr/>
        </p:nvSpPr>
        <p:spPr>
          <a:xfrm>
            <a:off x="1272209" y="132522"/>
            <a:ext cx="10687878" cy="64140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6B844E-6C54-4F70-A61D-43C6F886484F}"/>
              </a:ext>
            </a:extLst>
          </p:cNvPr>
          <p:cNvSpPr/>
          <p:nvPr/>
        </p:nvSpPr>
        <p:spPr>
          <a:xfrm>
            <a:off x="1673087" y="555861"/>
            <a:ext cx="9886121" cy="59377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38209E9-6F8B-4E02-B80A-A85409F4FA3D}"/>
              </a:ext>
            </a:extLst>
          </p:cNvPr>
          <p:cNvSpPr/>
          <p:nvPr/>
        </p:nvSpPr>
        <p:spPr>
          <a:xfrm>
            <a:off x="160679" y="284922"/>
            <a:ext cx="447261" cy="4505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26B506B-23D1-4B35-BDFF-8598C30B64B2}"/>
              </a:ext>
            </a:extLst>
          </p:cNvPr>
          <p:cNvSpPr/>
          <p:nvPr/>
        </p:nvSpPr>
        <p:spPr>
          <a:xfrm>
            <a:off x="182217" y="948475"/>
            <a:ext cx="447261" cy="4505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BCD9614-0C59-4CCC-8057-1A00FB3AF732}"/>
              </a:ext>
            </a:extLst>
          </p:cNvPr>
          <p:cNvSpPr/>
          <p:nvPr/>
        </p:nvSpPr>
        <p:spPr>
          <a:xfrm>
            <a:off x="152398" y="1612028"/>
            <a:ext cx="447261" cy="4505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F0ED2A6-25C4-4025-BF77-DA6D3ADE6215}"/>
              </a:ext>
            </a:extLst>
          </p:cNvPr>
          <p:cNvSpPr/>
          <p:nvPr/>
        </p:nvSpPr>
        <p:spPr>
          <a:xfrm>
            <a:off x="152397" y="2275581"/>
            <a:ext cx="447261" cy="4505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3EA9C30-571D-4DAD-A591-68D160BD9B89}"/>
              </a:ext>
            </a:extLst>
          </p:cNvPr>
          <p:cNvSpPr/>
          <p:nvPr/>
        </p:nvSpPr>
        <p:spPr>
          <a:xfrm>
            <a:off x="226939" y="364435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B9B21F4-D511-4E3B-A392-4213B22C96EC}"/>
              </a:ext>
            </a:extLst>
          </p:cNvPr>
          <p:cNvSpPr/>
          <p:nvPr/>
        </p:nvSpPr>
        <p:spPr>
          <a:xfrm>
            <a:off x="233569" y="1033433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8C3E289-6F83-4F94-8FD5-608AFB913EE0}"/>
              </a:ext>
            </a:extLst>
          </p:cNvPr>
          <p:cNvSpPr/>
          <p:nvPr/>
        </p:nvSpPr>
        <p:spPr>
          <a:xfrm>
            <a:off x="210377" y="1718518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9F9861F-899A-4CDC-BCD9-5E6228AD2D32}"/>
              </a:ext>
            </a:extLst>
          </p:cNvPr>
          <p:cNvSpPr/>
          <p:nvPr/>
        </p:nvSpPr>
        <p:spPr>
          <a:xfrm>
            <a:off x="210377" y="2361721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4EF2E3B-AE62-49C6-A2AF-23E44D30D2F4}"/>
              </a:ext>
            </a:extLst>
          </p:cNvPr>
          <p:cNvSpPr txBox="1"/>
          <p:nvPr/>
        </p:nvSpPr>
        <p:spPr>
          <a:xfrm>
            <a:off x="1945577" y="867026"/>
            <a:ext cx="5618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Explicitar los quehaceres involucrados y considerarlos como contenidos de enseñanza.</a:t>
            </a:r>
          </a:p>
          <a:p>
            <a:endParaRPr lang="es-ES" sz="600" dirty="0"/>
          </a:p>
          <a:p>
            <a:r>
              <a:rPr lang="es-ES" dirty="0"/>
              <a:t>Articular los propósitos didácticos, a través de una modalidad organizativa conocida como: los proyectos de producción -interpretación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7A3AFA-EBD6-47A7-A1D2-F3F8BB614986}"/>
              </a:ext>
            </a:extLst>
          </p:cNvPr>
          <p:cNvSpPr txBox="1"/>
          <p:nvPr/>
        </p:nvSpPr>
        <p:spPr>
          <a:xfrm>
            <a:off x="2786264" y="2541489"/>
            <a:ext cx="374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Rounded MT Bold" panose="020F0704030504030204" pitchFamily="34" charset="0"/>
              </a:rPr>
              <a:t>El trabajo por proyectos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594913B-8F91-4DCA-B246-9FCDB8CD5A1B}"/>
              </a:ext>
            </a:extLst>
          </p:cNvPr>
          <p:cNvSpPr txBox="1"/>
          <p:nvPr/>
        </p:nvSpPr>
        <p:spPr>
          <a:xfrm>
            <a:off x="1945577" y="2977082"/>
            <a:ext cx="5820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Permite que todos los integrantes de la clase orienten sus acciones hacia el cumplimiento de una finalidad compartida.</a:t>
            </a:r>
          </a:p>
          <a:p>
            <a:r>
              <a:rPr lang="es-ES" dirty="0"/>
              <a:t>Ejemplos: Una carta de lector, escribir un poema, escribir una receta, hacer una entrevista, etc.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7C32920-E00C-4C0F-B6F1-17B6E22728C7}"/>
              </a:ext>
            </a:extLst>
          </p:cNvPr>
          <p:cNvSpPr txBox="1"/>
          <p:nvPr/>
        </p:nvSpPr>
        <p:spPr>
          <a:xfrm>
            <a:off x="1908308" y="4287356"/>
            <a:ext cx="5857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organización por proyectos, permite favorecer el desarrollo de estrategias.</a:t>
            </a:r>
          </a:p>
          <a:p>
            <a:r>
              <a:rPr lang="es-ES" dirty="0"/>
              <a:t>Orientar sus acciones hacia una finalidad compartida.</a:t>
            </a:r>
          </a:p>
          <a:p>
            <a:r>
              <a:rPr lang="es-ES" dirty="0"/>
              <a:t>Esta modalidad organizativa se puede extender por periodos más o menos prolongado y favorece la autonomía de los alumnos y se contrapone a la parcelación del tiempo y del saber.</a:t>
            </a:r>
          </a:p>
        </p:txBody>
      </p:sp>
      <p:sp>
        <p:nvSpPr>
          <p:cNvPr id="24" name="Rectángulo 23" descr="De esta manera, los niños tienen oportunidad de acceder a un trabajo duradero como para resolver problemas desafiantes&#10;Los alumnos pueden reconstruir el sentido de los aspectos de las practicas de la escritura&#10;">
            <a:extLst>
              <a:ext uri="{FF2B5EF4-FFF2-40B4-BE49-F238E27FC236}">
                <a16:creationId xmlns:a16="http://schemas.microsoft.com/office/drawing/2014/main" id="{3E9EABDF-9580-4220-8955-686FBAEBEF22}"/>
              </a:ext>
            </a:extLst>
          </p:cNvPr>
          <p:cNvSpPr/>
          <p:nvPr/>
        </p:nvSpPr>
        <p:spPr>
          <a:xfrm>
            <a:off x="8103294" y="3648856"/>
            <a:ext cx="3143259" cy="2587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De esta manera, los niños tienen oportunidad de acceder a un trabajo duradero como para resolver problemas desafiante.</a:t>
            </a:r>
          </a:p>
          <a:p>
            <a:r>
              <a:rPr lang="es-ES" dirty="0">
                <a:solidFill>
                  <a:schemeClr val="tx1"/>
                </a:solidFill>
              </a:rPr>
              <a:t>Los alumnos pueden reconstruir el sentido de los aspectos de las practicas de la escritura.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Rectángulo 25" descr="De esta manera, los niños tienen oportunidad de acceder a un trabajo duradero como para resolver problemas desafiantes&#10;Los alumnos pueden reconstruir el sentido de los aspectos de las practicas de la escritura&#10;">
            <a:extLst>
              <a:ext uri="{FF2B5EF4-FFF2-40B4-BE49-F238E27FC236}">
                <a16:creationId xmlns:a16="http://schemas.microsoft.com/office/drawing/2014/main" id="{98CD76FD-FB2A-4038-B2BA-B51959BC1A14}"/>
              </a:ext>
            </a:extLst>
          </p:cNvPr>
          <p:cNvSpPr/>
          <p:nvPr/>
        </p:nvSpPr>
        <p:spPr>
          <a:xfrm>
            <a:off x="7971183" y="3569343"/>
            <a:ext cx="3196266" cy="2605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50" name="Picture 2" descr="Trabajo por Proyectos: Un nuevo modelo educativo - Aula Siena">
            <a:extLst>
              <a:ext uri="{FF2B5EF4-FFF2-40B4-BE49-F238E27FC236}">
                <a16:creationId xmlns:a16="http://schemas.microsoft.com/office/drawing/2014/main" id="{4D590183-DC8E-4725-9FA6-A10805D46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71" y="867026"/>
            <a:ext cx="3507282" cy="234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4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7F87C4E-2AA3-4DB3-A9E9-A66D4CD056F2}"/>
              </a:ext>
            </a:extLst>
          </p:cNvPr>
          <p:cNvSpPr/>
          <p:nvPr/>
        </p:nvSpPr>
        <p:spPr>
          <a:xfrm>
            <a:off x="503583" y="0"/>
            <a:ext cx="80838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82D3F9-264A-421B-AB72-E0D6439FEEFB}"/>
              </a:ext>
            </a:extLst>
          </p:cNvPr>
          <p:cNvSpPr txBox="1"/>
          <p:nvPr/>
        </p:nvSpPr>
        <p:spPr>
          <a:xfrm>
            <a:off x="1427276" y="286146"/>
            <a:ext cx="1026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No olvides que para instaurar una relación tiempo-saber, además de trabajar con proyectos, es necesario articular muchas temporalidades diferentes: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B43A21-FD19-4AE6-A089-680E07D8F479}"/>
              </a:ext>
            </a:extLst>
          </p:cNvPr>
          <p:cNvSpPr txBox="1"/>
          <p:nvPr/>
        </p:nvSpPr>
        <p:spPr>
          <a:xfrm>
            <a:off x="1427276" y="1034173"/>
            <a:ext cx="9488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Actividades con cierta periodicidad: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Situaciones puntales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Como escribir un mensaje por correo electrónico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Escribir un recado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Escribir el periódico escolar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A2B67E-601A-4E38-8931-63A0DEAE3B51}"/>
              </a:ext>
            </a:extLst>
          </p:cNvPr>
          <p:cNvSpPr txBox="1"/>
          <p:nvPr/>
        </p:nvSpPr>
        <p:spPr>
          <a:xfrm>
            <a:off x="7222435" y="932477"/>
            <a:ext cx="4465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Estas temporalidades permiten: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Realizar diferentes aproximaciones a las practicas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Participar en un mismo periodo de escritura dirigidos a diversos propósitos: escribir, reescribir, transcribir, resumir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575E90-4A73-49DA-9A50-952BB2A01739}"/>
              </a:ext>
            </a:extLst>
          </p:cNvPr>
          <p:cNvSpPr txBox="1"/>
          <p:nvPr/>
        </p:nvSpPr>
        <p:spPr>
          <a:xfrm>
            <a:off x="1427276" y="2828835"/>
            <a:ext cx="1026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Finalmente, es posible crear un nuevo equilibrio entra la enseñanza y el control</a:t>
            </a:r>
          </a:p>
          <a:p>
            <a:r>
              <a:rPr lang="es-ES" b="1" dirty="0"/>
              <a:t>Se busca que el docente comparta la función evaluadora, permitiendo que lo alumnos puedan delegar y revisar sus escritos, enfrentándose con problemas de escritura descubriéndolos con el rol de corrector</a:t>
            </a:r>
          </a:p>
          <a:p>
            <a:r>
              <a:rPr lang="es-ES" b="1" dirty="0"/>
              <a:t>Se generan nuevos aprendizajes y nuevas posibilidades de evaluación</a:t>
            </a:r>
          </a:p>
        </p:txBody>
      </p:sp>
      <p:pic>
        <p:nvPicPr>
          <p:cNvPr id="3074" name="Picture 2" descr="Aprendizaje por proyectos: una educación interdisciplinar - aulaPlaneta">
            <a:extLst>
              <a:ext uri="{FF2B5EF4-FFF2-40B4-BE49-F238E27FC236}">
                <a16:creationId xmlns:a16="http://schemas.microsoft.com/office/drawing/2014/main" id="{57BFC922-0647-4535-9BD4-3A5599B1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79" y="4171197"/>
            <a:ext cx="5860774" cy="25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7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CA9B13-2743-4049-BD03-D956D096678B}"/>
              </a:ext>
            </a:extLst>
          </p:cNvPr>
          <p:cNvSpPr/>
          <p:nvPr/>
        </p:nvSpPr>
        <p:spPr>
          <a:xfrm>
            <a:off x="0" y="0"/>
            <a:ext cx="1095954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7162F4-357F-48A3-A855-6FAE7821B138}"/>
              </a:ext>
            </a:extLst>
          </p:cNvPr>
          <p:cNvSpPr txBox="1"/>
          <p:nvPr/>
        </p:nvSpPr>
        <p:spPr>
          <a:xfrm>
            <a:off x="503582" y="980660"/>
            <a:ext cx="7262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Enseñar a leer y escribir es un desafío que hoy en día enfrenta la escuela, ese desafío es incorporar a todos los alumnos a la cultura de lo escrito.</a:t>
            </a:r>
          </a:p>
          <a:p>
            <a:endParaRPr lang="es-ES" dirty="0"/>
          </a:p>
          <a:p>
            <a:r>
              <a:rPr lang="es-ES" dirty="0"/>
              <a:t>Es necesario perseverar el sentido del objeto de enseñanza, perseverando la lectura y escritura en la escuela, para lograr que los alumnos se apropien de ella y puedan incorporarse a la comunidad de lectores y escritores, para si lograr que: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los textos busquen respuestas.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Encuentren argumentos.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Descubrir otras formas de usar el lenguaje para crear nuevos sentidos.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Escritores que den a conocer sus propias ideas.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71A1E1-095C-4A9B-A108-D7691A718EE4}"/>
              </a:ext>
            </a:extLst>
          </p:cNvPr>
          <p:cNvSpPr txBox="1"/>
          <p:nvPr/>
        </p:nvSpPr>
        <p:spPr>
          <a:xfrm>
            <a:off x="503582" y="4400012"/>
            <a:ext cx="7262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primera lección es que se debe empezar desde temprano, dar a los alumnos oportunidades de aprendizaje, poniendo en práctica su curiosidad, creatividad y pensamiento analítico, para esto es importante incluir planeaciones didácticas como trabajos por proyectos, secuencias didácticas, actividades periódicas, club de lectores, y debates.</a:t>
            </a:r>
          </a:p>
        </p:txBody>
      </p:sp>
      <p:pic>
        <p:nvPicPr>
          <p:cNvPr id="4106" name="Picture 10" descr="Burbujitas: Propuesta para enseñar a leer y a escribir">
            <a:extLst>
              <a:ext uri="{FF2B5EF4-FFF2-40B4-BE49-F238E27FC236}">
                <a16:creationId xmlns:a16="http://schemas.microsoft.com/office/drawing/2014/main" id="{4CD304BF-9AFA-40D8-AFB2-E27F9AE9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89" y="2014537"/>
            <a:ext cx="38481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2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7C5B40-2982-415B-B7B8-BB365AF138E5}"/>
              </a:ext>
            </a:extLst>
          </p:cNvPr>
          <p:cNvSpPr/>
          <p:nvPr/>
        </p:nvSpPr>
        <p:spPr>
          <a:xfrm>
            <a:off x="821635" y="0"/>
            <a:ext cx="1137036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4350659-030C-418C-8B70-C2C0433905C6}"/>
              </a:ext>
            </a:extLst>
          </p:cNvPr>
          <p:cNvSpPr/>
          <p:nvPr/>
        </p:nvSpPr>
        <p:spPr>
          <a:xfrm>
            <a:off x="821636" y="238539"/>
            <a:ext cx="10986052" cy="6268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075DBD-0383-4BAF-BECE-F2DE0285BCE7}"/>
              </a:ext>
            </a:extLst>
          </p:cNvPr>
          <p:cNvSpPr/>
          <p:nvPr/>
        </p:nvSpPr>
        <p:spPr>
          <a:xfrm>
            <a:off x="974036" y="390939"/>
            <a:ext cx="10986052" cy="62682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52F075-AC7F-4DB6-A54E-E5B5478E4148}"/>
              </a:ext>
            </a:extLst>
          </p:cNvPr>
          <p:cNvSpPr txBox="1"/>
          <p:nvPr/>
        </p:nvSpPr>
        <p:spPr>
          <a:xfrm>
            <a:off x="4088298" y="543634"/>
            <a:ext cx="742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Rounded MT Bold" panose="020F0704030504030204" pitchFamily="34" charset="0"/>
              </a:rPr>
              <a:t>Producir un texto para difundir aquello que se ha aprendido: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E58D60-2246-4BB7-AB42-D7ACE4C5C2B9}"/>
              </a:ext>
            </a:extLst>
          </p:cNvPr>
          <p:cNvSpPr txBox="1"/>
          <p:nvPr/>
        </p:nvSpPr>
        <p:spPr>
          <a:xfrm>
            <a:off x="3578086" y="912966"/>
            <a:ext cx="80871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docente diseña una secuencia de trabajo en la que se propone comunicar a los niños la complejidad del proceso de producción cuando se trata de difundir un material informativo para otros destinatarios.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Producción de borradores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Revisión y reescritura: permite también a los niños pequeños una nueva instancia de reflexión sobre lo escrito. Muchos problemas pueden ser discutidos de manera conjunta. </a:t>
            </a:r>
          </a:p>
          <a:p>
            <a:endParaRPr lang="es-ES" sz="1200" dirty="0"/>
          </a:p>
          <a:p>
            <a:r>
              <a:rPr lang="es-ES" dirty="0"/>
              <a:t>Formar lectores es algo necesario para nuestra sociedad y para educar a ciudadanos libres, autónomos e informados. Ciudadanos que sepan tomar decisiones sobre sus destinos y aprender.</a:t>
            </a:r>
          </a:p>
          <a:p>
            <a:endParaRPr lang="es-ES" sz="1200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¿Cómo se aprende a leer?</a:t>
            </a:r>
          </a:p>
          <a:p>
            <a:endParaRPr lang="es-ES" sz="1200" dirty="0">
              <a:latin typeface="Arial Rounded MT Bold" panose="020F0704030504030204" pitchFamily="34" charset="0"/>
            </a:endParaRPr>
          </a:p>
          <a:p>
            <a:r>
              <a:rPr lang="es-ES" dirty="0"/>
              <a:t>Hay distintos niveles en el aprendizaje de la lectura. Los niños comienzan en el nivel presilábico, donde empiezan a descubrir la diferencia que existe entre las letras y los dibujos. Más tarde hay un nivel silábico donde empieza la conciencia fonológica y asocian los sonidos con las grafías.</a:t>
            </a:r>
          </a:p>
          <a:p>
            <a:r>
              <a:rPr lang="es-ES" dirty="0"/>
              <a:t>En el siguiente nivel, de transición entre el silábico y el alfabético, los niños comienzan a combinar lo silábico con lo alfabético. Finalmente, en el nivel alfabético, comprenden el sistema al relacionar cada una de las letras con un fonema.</a:t>
            </a:r>
          </a:p>
        </p:txBody>
      </p:sp>
      <p:pic>
        <p:nvPicPr>
          <p:cNvPr id="1026" name="Picture 2" descr="Leer es mucho más que un placer - La Mente es Maravillosa">
            <a:extLst>
              <a:ext uri="{FF2B5EF4-FFF2-40B4-BE49-F238E27FC236}">
                <a16:creationId xmlns:a16="http://schemas.microsoft.com/office/drawing/2014/main" id="{F43D93C1-876E-41C4-8081-AF897E2E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4051" y="1967946"/>
            <a:ext cx="4665089" cy="31142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9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0C65662-BB68-4990-8710-E333FF1EAAD5}"/>
              </a:ext>
            </a:extLst>
          </p:cNvPr>
          <p:cNvSpPr/>
          <p:nvPr/>
        </p:nvSpPr>
        <p:spPr>
          <a:xfrm>
            <a:off x="0" y="0"/>
            <a:ext cx="113306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5C482FC-3087-4791-A1E4-8194657E0345}"/>
              </a:ext>
            </a:extLst>
          </p:cNvPr>
          <p:cNvSpPr/>
          <p:nvPr/>
        </p:nvSpPr>
        <p:spPr>
          <a:xfrm>
            <a:off x="327993" y="457200"/>
            <a:ext cx="11562522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54DCD1-862B-48F2-B06A-B01555F2C8BA}"/>
              </a:ext>
            </a:extLst>
          </p:cNvPr>
          <p:cNvSpPr/>
          <p:nvPr/>
        </p:nvSpPr>
        <p:spPr>
          <a:xfrm>
            <a:off x="175592" y="228600"/>
            <a:ext cx="11562522" cy="609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7AA4D5-0C30-417D-BE81-A1F9A51EC5FF}"/>
              </a:ext>
            </a:extLst>
          </p:cNvPr>
          <p:cNvSpPr/>
          <p:nvPr/>
        </p:nvSpPr>
        <p:spPr>
          <a:xfrm>
            <a:off x="453886" y="530087"/>
            <a:ext cx="11562522" cy="609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9C7DFA-9AD8-4A91-83FD-938FAF160103}"/>
              </a:ext>
            </a:extLst>
          </p:cNvPr>
          <p:cNvSpPr txBox="1"/>
          <p:nvPr/>
        </p:nvSpPr>
        <p:spPr>
          <a:xfrm>
            <a:off x="1620078" y="814582"/>
            <a:ext cx="566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Propuestas de actividades para la escritura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FE14BF-4A47-45F0-AFC4-6413AF73FD8A}"/>
              </a:ext>
            </a:extLst>
          </p:cNvPr>
          <p:cNvSpPr txBox="1"/>
          <p:nvPr/>
        </p:nvSpPr>
        <p:spPr>
          <a:xfrm>
            <a:off x="3276599" y="1589188"/>
            <a:ext cx="4764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Identificar vocales: Para comenzar a identificar las vocales, puedes proponer parejas de palabras o tríos que comiencen por distintas vocales, por ejemplo: Agua / Oso / Elefante.</a:t>
            </a:r>
          </a:p>
          <a:p>
            <a:r>
              <a:rPr lang="es-ES" dirty="0"/>
              <a:t>Le pides al niño que identifique la palabra que empiece por la vocal A</a:t>
            </a:r>
          </a:p>
          <a:p>
            <a:r>
              <a:rPr lang="es-ES" dirty="0"/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ED365C8-8BD1-4A67-B5A1-23B0198C2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89" y="796068"/>
            <a:ext cx="3405809" cy="24509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62E36E7-666D-416A-ABF5-C5C5072C5DB6}"/>
              </a:ext>
            </a:extLst>
          </p:cNvPr>
          <p:cNvSpPr txBox="1"/>
          <p:nvPr/>
        </p:nvSpPr>
        <p:spPr>
          <a:xfrm>
            <a:off x="8193157" y="3365839"/>
            <a:ext cx="326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Tarjetas con sílabas: </a:t>
            </a:r>
          </a:p>
          <a:p>
            <a:pPr algn="ctr"/>
            <a:r>
              <a:rPr lang="es-ES" dirty="0"/>
              <a:t>Puedes preparar distintas tarjetas con sílabas diversas, todas las que se te ocurran, y pedir al niño que forme palabras a partir de las tarjetas.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35FDD8F-5ACE-458B-B7E7-23BAF0803B0E}"/>
              </a:ext>
            </a:extLst>
          </p:cNvPr>
          <p:cNvSpPr txBox="1"/>
          <p:nvPr/>
        </p:nvSpPr>
        <p:spPr>
          <a:xfrm>
            <a:off x="3279081" y="3925313"/>
            <a:ext cx="4632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Juegos para tomar conciencia de las sílabas: Se puede trabajar a través de palmadas, por ejemplo, propones al niño un listado de diferentes palabras (puedes proponerlas tú o él, para que le motiven más) como moto, luz o paloma y das junto al niño palmadas según el número de sílabas.</a:t>
            </a:r>
          </a:p>
        </p:txBody>
      </p:sp>
      <p:pic>
        <p:nvPicPr>
          <p:cNvPr id="2052" name="Picture 4" descr="Cuento para aprender las letras. La fiesta de las vocales">
            <a:extLst>
              <a:ext uri="{FF2B5EF4-FFF2-40B4-BE49-F238E27FC236}">
                <a16:creationId xmlns:a16="http://schemas.microsoft.com/office/drawing/2014/main" id="{96266C62-D2E7-4F96-8529-3F6A5EAC9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4"/>
          <a:stretch/>
        </p:blipFill>
        <p:spPr bwMode="auto">
          <a:xfrm>
            <a:off x="735498" y="1412514"/>
            <a:ext cx="2416032" cy="20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glés para niños de kinder | Berlitz">
            <a:extLst>
              <a:ext uri="{FF2B5EF4-FFF2-40B4-BE49-F238E27FC236}">
                <a16:creationId xmlns:a16="http://schemas.microsoft.com/office/drawing/2014/main" id="{02C5FB86-D433-4356-A707-D99240EA9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r="6515"/>
          <a:stretch/>
        </p:blipFill>
        <p:spPr bwMode="auto">
          <a:xfrm>
            <a:off x="735498" y="3990131"/>
            <a:ext cx="2426794" cy="18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3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F925CE-7748-4E48-AEF1-AF010E6A0806}"/>
              </a:ext>
            </a:extLst>
          </p:cNvPr>
          <p:cNvSpPr/>
          <p:nvPr/>
        </p:nvSpPr>
        <p:spPr>
          <a:xfrm>
            <a:off x="-1" y="0"/>
            <a:ext cx="8733183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B20F6B3-11F1-4A1B-8709-7B11FCAB5C73}"/>
              </a:ext>
            </a:extLst>
          </p:cNvPr>
          <p:cNvSpPr/>
          <p:nvPr/>
        </p:nvSpPr>
        <p:spPr>
          <a:xfrm>
            <a:off x="9568070" y="0"/>
            <a:ext cx="262393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A9E99E-EB68-4D01-B79A-2B7D2B850269}"/>
              </a:ext>
            </a:extLst>
          </p:cNvPr>
          <p:cNvSpPr/>
          <p:nvPr/>
        </p:nvSpPr>
        <p:spPr>
          <a:xfrm>
            <a:off x="112641" y="175590"/>
            <a:ext cx="8832575" cy="6556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C7E1BA-8BFB-407E-844F-62C9B0063F1E}"/>
              </a:ext>
            </a:extLst>
          </p:cNvPr>
          <p:cNvSpPr/>
          <p:nvPr/>
        </p:nvSpPr>
        <p:spPr>
          <a:xfrm>
            <a:off x="9455429" y="175590"/>
            <a:ext cx="2623930" cy="6531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C518A5-6C15-4C7A-8728-B4C3F9A99903}"/>
              </a:ext>
            </a:extLst>
          </p:cNvPr>
          <p:cNvSpPr txBox="1"/>
          <p:nvPr/>
        </p:nvSpPr>
        <p:spPr>
          <a:xfrm>
            <a:off x="3657601" y="848138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Rounded MT Bold" panose="020F0704030504030204" pitchFamily="34" charset="0"/>
              </a:rPr>
              <a:t>Juego interactivo</a:t>
            </a:r>
          </a:p>
        </p:txBody>
      </p:sp>
      <p:sp>
        <p:nvSpPr>
          <p:cNvPr id="9" name="Elipse 8">
            <a:hlinkClick r:id="rId3"/>
            <a:extLst>
              <a:ext uri="{FF2B5EF4-FFF2-40B4-BE49-F238E27FC236}">
                <a16:creationId xmlns:a16="http://schemas.microsoft.com/office/drawing/2014/main" id="{C80DCF13-4D27-4F7D-890D-193DE81AC978}"/>
              </a:ext>
            </a:extLst>
          </p:cNvPr>
          <p:cNvSpPr/>
          <p:nvPr/>
        </p:nvSpPr>
        <p:spPr>
          <a:xfrm>
            <a:off x="2393493" y="1678845"/>
            <a:ext cx="4147931" cy="3550001"/>
          </a:xfrm>
          <a:prstGeom prst="ellipse">
            <a:avLst/>
          </a:prstGeom>
          <a:solidFill>
            <a:srgbClr val="EA8050"/>
          </a:solidFill>
          <a:ln>
            <a:solidFill>
              <a:srgbClr val="EE8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 Rounded MT Bold" panose="020F0704030504030204" pitchFamily="34" charset="0"/>
              </a:rPr>
              <a:t>Presionar aquí</a:t>
            </a:r>
            <a:endParaRPr lang="es-ES" sz="320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33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970975785E24C8B67AEC49A949F30" ma:contentTypeVersion="8" ma:contentTypeDescription="Create a new document." ma:contentTypeScope="" ma:versionID="fc961f313a81ad9467233a80e90fb370">
  <xsd:schema xmlns:xsd="http://www.w3.org/2001/XMLSchema" xmlns:xs="http://www.w3.org/2001/XMLSchema" xmlns:p="http://schemas.microsoft.com/office/2006/metadata/properties" xmlns:ns3="c4add773-11b8-468a-a785-7d2e7f138a65" xmlns:ns4="6b2d9319-2c28-451a-a993-fa787c3d113b" targetNamespace="http://schemas.microsoft.com/office/2006/metadata/properties" ma:root="true" ma:fieldsID="099e70131dc1a1f4feb64016e626f47e" ns3:_="" ns4:_="">
    <xsd:import namespace="c4add773-11b8-468a-a785-7d2e7f138a65"/>
    <xsd:import namespace="6b2d9319-2c28-451a-a993-fa787c3d11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dd773-11b8-468a-a785-7d2e7f138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d9319-2c28-451a-a993-fa787c3d11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40FF5D-108D-4F8C-A122-A2100E896D1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4add773-11b8-468a-a785-7d2e7f138a65"/>
    <ds:schemaRef ds:uri="6b2d9319-2c28-451a-a993-fa787c3d113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EDAC44-0149-42B6-BC0A-A7B3BC0CC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700092-48A8-44E6-98A2-BEDBB07A4A51}">
  <ds:schemaRefs>
    <ds:schemaRef ds:uri="c4add773-11b8-468a-a785-7d2e7f138a65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6b2d9319-2c28-451a-a993-fa787c3d113b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1026</Words>
  <Application>Microsoft Office PowerPoint</Application>
  <PresentationFormat>Panorámica</PresentationFormat>
  <Paragraphs>90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GUADALUPE BUSTAMANTE GUTIERREZ</dc:creator>
  <cp:lastModifiedBy>Victor Alejandro Picon Macias</cp:lastModifiedBy>
  <cp:revision>30</cp:revision>
  <dcterms:created xsi:type="dcterms:W3CDTF">2021-05-21T00:49:25Z</dcterms:created>
  <dcterms:modified xsi:type="dcterms:W3CDTF">2021-06-14T17:20:44Z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0x010100109970975785E24C8B67AEC49A949F30</vt:lpwstr>
  </property>
</Properties>
</file>