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1" r:id="rId4"/>
    <p:sldId id="259" r:id="rId5"/>
    <p:sldId id="258" r:id="rId6"/>
    <p:sldId id="260" r:id="rId7"/>
    <p:sldId id="262" r:id="rId8"/>
    <p:sldId id="263"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2A578"/>
    <a:srgbClr val="996633"/>
    <a:srgbClr val="E5CBB1"/>
    <a:srgbClr val="A76F37"/>
    <a:srgbClr val="A16B35"/>
    <a:srgbClr val="FF66FF"/>
    <a:srgbClr val="EEDCCA"/>
    <a:srgbClr val="EFEE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9CEC73-9ACF-4529-9ED5-567701A2CC96}" type="datetimeFigureOut">
              <a:rPr lang="es-MX" smtClean="0"/>
              <a:t>13/06/2021</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FD8C00-B6C6-42AB-9BA5-2DEA4BC7C5EC}" type="slidenum">
              <a:rPr lang="es-MX" smtClean="0"/>
              <a:t>‹Nº›</a:t>
            </a:fld>
            <a:endParaRPr lang="es-MX"/>
          </a:p>
        </p:txBody>
      </p:sp>
    </p:spTree>
    <p:extLst>
      <p:ext uri="{BB962C8B-B14F-4D97-AF65-F5344CB8AC3E}">
        <p14:creationId xmlns:p14="http://schemas.microsoft.com/office/powerpoint/2010/main" val="1201543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17FD8C00-B6C6-42AB-9BA5-2DEA4BC7C5EC}" type="slidenum">
              <a:rPr lang="es-MX" smtClean="0"/>
              <a:t>4</a:t>
            </a:fld>
            <a:endParaRPr lang="es-MX"/>
          </a:p>
        </p:txBody>
      </p:sp>
    </p:spTree>
    <p:extLst>
      <p:ext uri="{BB962C8B-B14F-4D97-AF65-F5344CB8AC3E}">
        <p14:creationId xmlns:p14="http://schemas.microsoft.com/office/powerpoint/2010/main" val="716401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26154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1749099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917681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2597138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15443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629610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2816808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326094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69874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359837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7078F02-40BE-4DBC-8DCA-1BF65C9034FE}" type="datetimeFigureOut">
              <a:rPr lang="es-MX" smtClean="0"/>
              <a:t>13/06/2021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96DB193-471D-470A-99FA-103E7FF5DBA7}" type="slidenum">
              <a:rPr lang="es-MX" smtClean="0"/>
              <a:t>‹Nº›</a:t>
            </a:fld>
            <a:endParaRPr lang="es-MX"/>
          </a:p>
        </p:txBody>
      </p:sp>
    </p:spTree>
    <p:extLst>
      <p:ext uri="{BB962C8B-B14F-4D97-AF65-F5344CB8AC3E}">
        <p14:creationId xmlns:p14="http://schemas.microsoft.com/office/powerpoint/2010/main" val="10842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8000">
              <a:srgbClr val="F8EDD3">
                <a:lumMod val="90000"/>
                <a:lumOff val="10000"/>
              </a:srgbClr>
            </a:gs>
            <a:gs pos="0">
              <a:schemeClr val="bg1">
                <a:lumMod val="95000"/>
              </a:schemeClr>
            </a:gs>
            <a:gs pos="73000">
              <a:srgbClr val="F0EBD5"/>
            </a:gs>
            <a:gs pos="100000">
              <a:schemeClr val="bg1"/>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078F02-40BE-4DBC-8DCA-1BF65C9034FE}" type="datetimeFigureOut">
              <a:rPr lang="es-MX" smtClean="0"/>
              <a:t>13/06/2021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6DB193-471D-470A-99FA-103E7FF5DBA7}" type="slidenum">
              <a:rPr lang="es-MX" smtClean="0"/>
              <a:t>‹Nº›</a:t>
            </a:fld>
            <a:endParaRPr lang="es-MX"/>
          </a:p>
        </p:txBody>
      </p:sp>
    </p:spTree>
    <p:extLst>
      <p:ext uri="{BB962C8B-B14F-4D97-AF65-F5344CB8AC3E}">
        <p14:creationId xmlns:p14="http://schemas.microsoft.com/office/powerpoint/2010/main" val="915613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7" Type="http://schemas.microsoft.com/office/2007/relationships/hdphoto" Target="../media/hdphoto4.wdp"/><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6.png"/><Relationship Id="rId5" Type="http://schemas.microsoft.com/office/2007/relationships/hdphoto" Target="../media/hdphoto3.wdp"/><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microsoft.com/office/2007/relationships/hdphoto" Target="../media/hdphoto6.wdp"/><Relationship Id="rId5" Type="http://schemas.openxmlformats.org/officeDocument/2006/relationships/image" Target="../media/image8.png"/><Relationship Id="rId4" Type="http://schemas.microsoft.com/office/2007/relationships/hdphoto" Target="../media/hdphoto5.wdp"/></Relationships>
</file>

<file path=ppt/slides/_rels/slide5.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8.wdp"/><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9.wdp"/><Relationship Id="rId2" Type="http://schemas.openxmlformats.org/officeDocument/2006/relationships/image" Target="../media/image11.png"/><Relationship Id="rId1" Type="http://schemas.openxmlformats.org/officeDocument/2006/relationships/slideLayout" Target="../slideLayouts/slideLayout7.xml"/><Relationship Id="rId6" Type="http://schemas.microsoft.com/office/2007/relationships/hdphoto" Target="../media/hdphoto10.wdp"/><Relationship Id="rId5" Type="http://schemas.openxmlformats.org/officeDocument/2006/relationships/image" Target="../media/image12.png"/><Relationship Id="rId4" Type="http://schemas.openxmlformats.org/officeDocument/2006/relationships/hyperlink" Target="https://youtu.be/XRdyv9ra5rA" TargetMode="External"/></Relationships>
</file>

<file path=ppt/slides/_rels/slide8.xml.rels><?xml version="1.0" encoding="UTF-8" standalone="yes"?>
<Relationships xmlns="http://schemas.openxmlformats.org/package/2006/relationships"><Relationship Id="rId3" Type="http://schemas.microsoft.com/office/2007/relationships/hdphoto" Target="../media/hdphoto11.wdp"/><Relationship Id="rId2" Type="http://schemas.openxmlformats.org/officeDocument/2006/relationships/image" Target="../media/image13.png"/><Relationship Id="rId1" Type="http://schemas.openxmlformats.org/officeDocument/2006/relationships/slideLayout" Target="../slideLayouts/slideLayout7.xml"/><Relationship Id="rId6" Type="http://schemas.microsoft.com/office/2007/relationships/hdphoto" Target="../media/hdphoto12.wdp"/><Relationship Id="rId5" Type="http://schemas.openxmlformats.org/officeDocument/2006/relationships/image" Target="../media/image14.png"/><Relationship Id="rId4" Type="http://schemas.openxmlformats.org/officeDocument/2006/relationships/hyperlink" Target="https://play.kahoot.it/v2/?quizId=4bc1da09-ef1b-4dd2-b077-670c7dc6ea9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03750" y="792088"/>
            <a:ext cx="8856984" cy="432048"/>
          </a:xfrm>
        </p:spPr>
        <p:txBody>
          <a:bodyPr>
            <a:normAutofit fontScale="90000"/>
          </a:bodyPr>
          <a:lstStyle/>
          <a:p>
            <a:r>
              <a:rPr lang="es-MX" sz="4000" dirty="0" smtClean="0">
                <a:latin typeface="Comic Sans MS" pitchFamily="66" charset="0"/>
              </a:rPr>
              <a:t>Escuela normal de educación</a:t>
            </a:r>
            <a:br>
              <a:rPr lang="es-MX" sz="4000" dirty="0" smtClean="0">
                <a:latin typeface="Comic Sans MS" pitchFamily="66" charset="0"/>
              </a:rPr>
            </a:br>
            <a:r>
              <a:rPr lang="es-MX" sz="4000" dirty="0" smtClean="0">
                <a:latin typeface="Comic Sans MS" pitchFamily="66" charset="0"/>
              </a:rPr>
              <a:t> preescolar</a:t>
            </a:r>
            <a:br>
              <a:rPr lang="es-MX" sz="4000" dirty="0" smtClean="0">
                <a:latin typeface="Comic Sans MS" pitchFamily="66" charset="0"/>
              </a:rPr>
            </a:br>
            <a:endParaRPr lang="es-MX" sz="4000" dirty="0">
              <a:latin typeface="Comic Sans MS" pitchFamily="66" charset="0"/>
            </a:endParaRPr>
          </a:p>
        </p:txBody>
      </p:sp>
      <p:sp>
        <p:nvSpPr>
          <p:cNvPr id="3" name="2 Subtítulo"/>
          <p:cNvSpPr>
            <a:spLocks noGrp="1"/>
          </p:cNvSpPr>
          <p:nvPr>
            <p:ph type="subTitle" idx="1"/>
          </p:nvPr>
        </p:nvSpPr>
        <p:spPr>
          <a:xfrm>
            <a:off x="1616225" y="2430770"/>
            <a:ext cx="6400800" cy="1126976"/>
          </a:xfrm>
        </p:spPr>
        <p:txBody>
          <a:bodyPr>
            <a:noAutofit/>
          </a:bodyPr>
          <a:lstStyle/>
          <a:p>
            <a:r>
              <a:rPr lang="es-MX" sz="3600" dirty="0" smtClean="0">
                <a:solidFill>
                  <a:schemeClr val="tx1">
                    <a:lumMod val="95000"/>
                    <a:lumOff val="5000"/>
                  </a:schemeClr>
                </a:solidFill>
                <a:latin typeface="Comic Sans MS" pitchFamily="66" charset="0"/>
              </a:rPr>
              <a:t>Acerca de la transposición didáctica Lerner</a:t>
            </a:r>
            <a:endParaRPr lang="es-MX" sz="3600" dirty="0">
              <a:solidFill>
                <a:schemeClr val="tx1">
                  <a:lumMod val="95000"/>
                  <a:lumOff val="5000"/>
                </a:schemeClr>
              </a:solidFill>
              <a:latin typeface="Comic Sans MS" pitchFamily="66" charset="0"/>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7315" y="1412776"/>
            <a:ext cx="1347204" cy="1001767"/>
          </a:xfrm>
          <a:prstGeom prst="rect">
            <a:avLst/>
          </a:prstGeom>
        </p:spPr>
      </p:pic>
      <p:sp>
        <p:nvSpPr>
          <p:cNvPr id="5" name="4 CuadroTexto"/>
          <p:cNvSpPr txBox="1"/>
          <p:nvPr/>
        </p:nvSpPr>
        <p:spPr>
          <a:xfrm>
            <a:off x="2580522" y="4005064"/>
            <a:ext cx="3925113" cy="1477328"/>
          </a:xfrm>
          <a:prstGeom prst="rect">
            <a:avLst/>
          </a:prstGeom>
          <a:noFill/>
        </p:spPr>
        <p:txBody>
          <a:bodyPr wrap="none" rtlCol="0">
            <a:spAutoFit/>
          </a:bodyPr>
          <a:lstStyle/>
          <a:p>
            <a:pPr algn="ctr"/>
            <a:r>
              <a:rPr lang="es-MX" dirty="0" smtClean="0"/>
              <a:t>DIANA VIRGINIA HERRERA RAMOS   #7</a:t>
            </a:r>
          </a:p>
          <a:p>
            <a:pPr algn="ctr"/>
            <a:r>
              <a:rPr lang="es-MX" dirty="0" smtClean="0"/>
              <a:t>PERLA TAMHARA PRADO LLERA  #10</a:t>
            </a:r>
          </a:p>
          <a:p>
            <a:pPr algn="ctr"/>
            <a:r>
              <a:rPr lang="es-MX" dirty="0" smtClean="0"/>
              <a:t>ANGELA DANIELA SANCHEZ GOMEZ #14</a:t>
            </a:r>
          </a:p>
          <a:p>
            <a:pPr algn="ctr"/>
            <a:r>
              <a:rPr lang="es-MX" dirty="0" smtClean="0"/>
              <a:t>JULISA SERNA REYES #15</a:t>
            </a:r>
          </a:p>
          <a:p>
            <a:pPr algn="ctr"/>
            <a:r>
              <a:rPr lang="es-MX" dirty="0" smtClean="0"/>
              <a:t>LLUVIA YAMILET SILVA ROSAS #16</a:t>
            </a:r>
            <a:endParaRPr lang="es-MX" dirty="0"/>
          </a:p>
        </p:txBody>
      </p:sp>
      <p:cxnSp>
        <p:nvCxnSpPr>
          <p:cNvPr id="7" name="6 Conector recto"/>
          <p:cNvCxnSpPr/>
          <p:nvPr/>
        </p:nvCxnSpPr>
        <p:spPr>
          <a:xfrm flipH="1">
            <a:off x="-32049" y="0"/>
            <a:ext cx="1224136" cy="1008112"/>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20" name="19 Conector recto"/>
          <p:cNvCxnSpPr/>
          <p:nvPr/>
        </p:nvCxnSpPr>
        <p:spPr>
          <a:xfrm flipH="1">
            <a:off x="0" y="0"/>
            <a:ext cx="1619673" cy="1412776"/>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23" name="22 Conector recto"/>
          <p:cNvCxnSpPr/>
          <p:nvPr/>
        </p:nvCxnSpPr>
        <p:spPr>
          <a:xfrm flipH="1">
            <a:off x="0" y="0"/>
            <a:ext cx="2123728" cy="1838479"/>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25" name="24 Conector recto"/>
          <p:cNvCxnSpPr/>
          <p:nvPr/>
        </p:nvCxnSpPr>
        <p:spPr>
          <a:xfrm flipH="1">
            <a:off x="0" y="0"/>
            <a:ext cx="747362" cy="620688"/>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28" name="27 Conector recto"/>
          <p:cNvCxnSpPr/>
          <p:nvPr/>
        </p:nvCxnSpPr>
        <p:spPr>
          <a:xfrm>
            <a:off x="-38338" y="155172"/>
            <a:ext cx="2162066" cy="155172"/>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32" name="31 Conector recto"/>
          <p:cNvCxnSpPr/>
          <p:nvPr/>
        </p:nvCxnSpPr>
        <p:spPr>
          <a:xfrm>
            <a:off x="-38338" y="334549"/>
            <a:ext cx="1946042" cy="371839"/>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34" name="33 Conector recto"/>
          <p:cNvCxnSpPr/>
          <p:nvPr/>
        </p:nvCxnSpPr>
        <p:spPr>
          <a:xfrm>
            <a:off x="0" y="538166"/>
            <a:ext cx="1691680" cy="381073"/>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37" name="36 Conector recto"/>
          <p:cNvCxnSpPr/>
          <p:nvPr/>
        </p:nvCxnSpPr>
        <p:spPr>
          <a:xfrm>
            <a:off x="-68156" y="836712"/>
            <a:ext cx="1543812" cy="360040"/>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cxnSp>
        <p:nvCxnSpPr>
          <p:cNvPr id="45" name="44 Conector recto"/>
          <p:cNvCxnSpPr/>
          <p:nvPr/>
        </p:nvCxnSpPr>
        <p:spPr>
          <a:xfrm>
            <a:off x="-68156" y="1182423"/>
            <a:ext cx="1260243" cy="302361"/>
          </a:xfrm>
          <a:prstGeom prst="line">
            <a:avLst/>
          </a:prstGeom>
          <a:ln>
            <a:solidFill>
              <a:srgbClr val="996633"/>
            </a:solidFill>
          </a:ln>
        </p:spPr>
        <p:style>
          <a:lnRef idx="3">
            <a:schemeClr val="dk1"/>
          </a:lnRef>
          <a:fillRef idx="0">
            <a:schemeClr val="dk1"/>
          </a:fillRef>
          <a:effectRef idx="2">
            <a:schemeClr val="dk1"/>
          </a:effectRef>
          <a:fontRef idx="minor">
            <a:schemeClr val="tx1"/>
          </a:fontRef>
        </p:style>
      </p:cxnSp>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7203" b="100000" l="2119" r="98729"/>
                    </a14:imgEffect>
                  </a14:imgLayer>
                </a14:imgProps>
              </a:ext>
              <a:ext uri="{28A0092B-C50C-407E-A947-70E740481C1C}">
                <a14:useLocalDpi xmlns:a14="http://schemas.microsoft.com/office/drawing/2010/main" val="0"/>
              </a:ext>
            </a:extLst>
          </a:blip>
          <a:srcRect/>
          <a:stretch>
            <a:fillRect/>
          </a:stretch>
        </p:blipFill>
        <p:spPr bwMode="auto">
          <a:xfrm>
            <a:off x="3088432" y="1544826"/>
            <a:ext cx="6262327" cy="5467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494742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95691" y="821740"/>
            <a:ext cx="5932595" cy="2316679"/>
          </a:xfrm>
          <a:prstGeom prst="rect">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Comic Sans MS" pitchFamily="66" charset="0"/>
              </a:rPr>
              <a:t>¿Para que fue creada la lengua escrita?</a:t>
            </a:r>
          </a:p>
          <a:p>
            <a:pPr algn="ctr"/>
            <a:r>
              <a:rPr lang="es-MX" sz="1600" dirty="0" smtClean="0">
                <a:solidFill>
                  <a:schemeClr val="tx1"/>
                </a:solidFill>
              </a:rPr>
              <a:t>La </a:t>
            </a:r>
            <a:r>
              <a:rPr lang="es-MX" sz="1600" dirty="0" smtClean="0">
                <a:solidFill>
                  <a:schemeClr val="tx1"/>
                </a:solidFill>
              </a:rPr>
              <a:t>lengua escrita fue creada para representar y comunicar significados, aparece en general en la escuela fragmentada en pedacitos no significativos ,  la práctica de  lectura en voz alta ocupa un lugar más importante que la lectura silenciosa siéndole  este en situaciones sociales es totalmente lo contrario. La producción de textos en el aula fragmentada en pedazos insignificantes .Ya que se crean en un tiempo breve , sin tener en cuenta que requiere de borradores y revisiones </a:t>
            </a:r>
            <a:endParaRPr lang="es-MX" sz="1600" dirty="0">
              <a:solidFill>
                <a:schemeClr val="tx1"/>
              </a:solidFill>
            </a:endParaRPr>
          </a:p>
        </p:txBody>
      </p:sp>
      <p:sp>
        <p:nvSpPr>
          <p:cNvPr id="4" name="3 Rectángulo"/>
          <p:cNvSpPr/>
          <p:nvPr/>
        </p:nvSpPr>
        <p:spPr>
          <a:xfrm rot="21007912">
            <a:off x="755354" y="3654923"/>
            <a:ext cx="3253191" cy="2870264"/>
          </a:xfrm>
          <a:prstGeom prst="rect">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rPr>
              <a:t>La dificultad de producción de textos y la lectura orientada </a:t>
            </a:r>
            <a:r>
              <a:rPr lang="es-MX" sz="1600" dirty="0" smtClean="0">
                <a:solidFill>
                  <a:schemeClr val="tx1"/>
                </a:solidFill>
              </a:rPr>
              <a:t>.Es una tarea difícil para los adultos , pero se espera que en cualquier tipo de escolaridad los alumnos escriban de una forma rápida y fluida ,la lectura se divide en 2 búsqueda de información y un mundo creado . se lee sólo para aprender a leer y se escribe sólo para aprender a escribir.</a:t>
            </a:r>
            <a:endParaRPr lang="es-MX" sz="1600" dirty="0">
              <a:solidFill>
                <a:schemeClr val="tx1"/>
              </a:solidFill>
            </a:endParaRPr>
          </a:p>
        </p:txBody>
      </p:sp>
      <p:sp>
        <p:nvSpPr>
          <p:cNvPr id="5" name="4 Rectángulo"/>
          <p:cNvSpPr/>
          <p:nvPr/>
        </p:nvSpPr>
        <p:spPr>
          <a:xfrm rot="736102">
            <a:off x="4917458" y="3730900"/>
            <a:ext cx="3430146" cy="2773154"/>
          </a:xfrm>
          <a:prstGeom prst="rect">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smtClean="0">
                <a:solidFill>
                  <a:schemeClr val="tx1"/>
                </a:solidFill>
                <a:latin typeface="Comic Sans MS" pitchFamily="66" charset="0"/>
                <a:cs typeface="Calibri" pitchFamily="34" charset="0"/>
              </a:rPr>
              <a:t>¿Por qué y para qué enseñar algo tan diferente de lo que los niños tendrán que usar luego, fuera de la escuela</a:t>
            </a:r>
            <a:r>
              <a:rPr lang="es-MX" sz="1600" b="1" dirty="0" smtClean="0">
                <a:solidFill>
                  <a:schemeClr val="tx1"/>
                </a:solidFill>
                <a:latin typeface="Calibri" pitchFamily="34" charset="0"/>
                <a:cs typeface="Calibri" pitchFamily="34" charset="0"/>
              </a:rPr>
              <a:t>? </a:t>
            </a:r>
            <a:r>
              <a:rPr lang="es-MX" sz="1600" dirty="0" smtClean="0">
                <a:solidFill>
                  <a:schemeClr val="tx1"/>
                </a:solidFill>
              </a:rPr>
              <a:t>Se atribuye a la concepción conductista del aprendizaje </a:t>
            </a:r>
            <a:r>
              <a:rPr lang="es-MX" sz="1600" dirty="0" err="1" smtClean="0">
                <a:solidFill>
                  <a:schemeClr val="tx1"/>
                </a:solidFill>
              </a:rPr>
              <a:t>Chevallard</a:t>
            </a:r>
            <a:r>
              <a:rPr lang="es-MX" sz="1600" dirty="0" smtClean="0">
                <a:solidFill>
                  <a:schemeClr val="tx1"/>
                </a:solidFill>
              </a:rPr>
              <a:t> (1985) el fenómeno de transposición didáctica, la distancia entre el objeto de conocimiento que existe fuera de la escuela y el objeto que es realmente enseñado en la escuela está muy lejos.</a:t>
            </a:r>
            <a:endParaRPr lang="es-MX" sz="1600" dirty="0">
              <a:solidFill>
                <a:schemeClr val="tx1"/>
              </a:solidFill>
            </a:endParaRPr>
          </a:p>
        </p:txBody>
      </p:sp>
      <p:sp>
        <p:nvSpPr>
          <p:cNvPr id="6" name="5 Rectángulo"/>
          <p:cNvSpPr/>
          <p:nvPr/>
        </p:nvSpPr>
        <p:spPr>
          <a:xfrm rot="20083206">
            <a:off x="1407523" y="816356"/>
            <a:ext cx="1107164" cy="231297"/>
          </a:xfrm>
          <a:prstGeom prst="rect">
            <a:avLst/>
          </a:prstGeom>
          <a:solidFill>
            <a:srgbClr val="EEDCCA"/>
          </a:solidFill>
          <a:ln>
            <a:solidFill>
              <a:srgbClr val="EEDCCA"/>
            </a:solid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7" name="6 Rectángulo"/>
          <p:cNvSpPr/>
          <p:nvPr/>
        </p:nvSpPr>
        <p:spPr>
          <a:xfrm rot="21428823">
            <a:off x="1418373" y="3472766"/>
            <a:ext cx="1270513" cy="321754"/>
          </a:xfrm>
          <a:prstGeom prst="rect">
            <a:avLst/>
          </a:prstGeom>
          <a:solidFill>
            <a:srgbClr val="EEDCCA"/>
          </a:solidFill>
          <a:ln>
            <a:solidFill>
              <a:srgbClr val="EEDCCA"/>
            </a:solid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8" name="7 Rectángulo"/>
          <p:cNvSpPr/>
          <p:nvPr/>
        </p:nvSpPr>
        <p:spPr>
          <a:xfrm rot="1096784">
            <a:off x="6152278" y="3480344"/>
            <a:ext cx="1272346" cy="306599"/>
          </a:xfrm>
          <a:prstGeom prst="rect">
            <a:avLst/>
          </a:prstGeom>
          <a:solidFill>
            <a:srgbClr val="EEDCCA"/>
          </a:solidFill>
          <a:ln>
            <a:solidFill>
              <a:srgbClr val="EEDCCA"/>
            </a:solid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10" name="9 Rectángulo"/>
          <p:cNvSpPr/>
          <p:nvPr/>
        </p:nvSpPr>
        <p:spPr>
          <a:xfrm rot="2001029">
            <a:off x="6973571" y="847911"/>
            <a:ext cx="1003804" cy="231297"/>
          </a:xfrm>
          <a:prstGeom prst="rect">
            <a:avLst/>
          </a:prstGeom>
          <a:solidFill>
            <a:srgbClr val="EEDCCA"/>
          </a:solidFill>
          <a:ln>
            <a:solidFill>
              <a:srgbClr val="EEDCCA"/>
            </a:solidFill>
          </a:ln>
          <a:effectLst>
            <a:outerShdw blurRad="40000" dist="20000" dir="5400000" rotWithShape="0">
              <a:srgbClr val="000000">
                <a:alpha val="38000"/>
              </a:srgbClr>
            </a:outerShdw>
            <a:softEdge rad="12700"/>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es-MX"/>
          </a:p>
        </p:txBody>
      </p:sp>
      <p:sp>
        <p:nvSpPr>
          <p:cNvPr id="11" name="10 CuadroTexto"/>
          <p:cNvSpPr txBox="1"/>
          <p:nvPr/>
        </p:nvSpPr>
        <p:spPr>
          <a:xfrm>
            <a:off x="1596086" y="129365"/>
            <a:ext cx="6131807" cy="461665"/>
          </a:xfrm>
          <a:prstGeom prst="rect">
            <a:avLst/>
          </a:prstGeom>
          <a:noFill/>
        </p:spPr>
        <p:txBody>
          <a:bodyPr wrap="none" rtlCol="0">
            <a:spAutoFit/>
          </a:bodyPr>
          <a:lstStyle/>
          <a:p>
            <a:pPr algn="ctr"/>
            <a:r>
              <a:rPr lang="es-MX" sz="2400" dirty="0" smtClean="0">
                <a:latin typeface="Comic Sans MS" pitchFamily="66" charset="0"/>
              </a:rPr>
              <a:t>LA VERSION ESCOLAR DE LA LECTURA</a:t>
            </a:r>
            <a:endParaRPr lang="es-MX" sz="2400" dirty="0">
              <a:latin typeface="Comic Sans MS" pitchFamily="66" charset="0"/>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277" y="1266211"/>
            <a:ext cx="1872208" cy="1872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662383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35" b="87611" l="426" r="98723"/>
                    </a14:imgEffect>
                  </a14:imgLayer>
                </a14:imgProps>
              </a:ext>
              <a:ext uri="{28A0092B-C50C-407E-A947-70E740481C1C}">
                <a14:useLocalDpi xmlns:a14="http://schemas.microsoft.com/office/drawing/2010/main" val="0"/>
              </a:ext>
            </a:extLst>
          </a:blip>
          <a:srcRect/>
          <a:stretch>
            <a:fillRect/>
          </a:stretch>
        </p:blipFill>
        <p:spPr bwMode="auto">
          <a:xfrm>
            <a:off x="73457" y="4509120"/>
            <a:ext cx="2537877" cy="2440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descr="bee Pegatina"/>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5504" b="88760" l="3390" r="94068">
                        <a14:foregroundMark x1="23729" y1="41473" x2="23729" y2="41473"/>
                        <a14:foregroundMark x1="20763" y1="37984" x2="20763" y2="37984"/>
                        <a14:foregroundMark x1="33898" y1="36047" x2="33898" y2="36047"/>
                        <a14:foregroundMark x1="47881" y1="35659" x2="47881" y2="35659"/>
                        <a14:foregroundMark x1="45763" y1="51938" x2="45763" y2="51938"/>
                        <a14:foregroundMark x1="45339" y1="57752" x2="45339" y2="57752"/>
                        <a14:foregroundMark x1="46186" y1="58915" x2="46186" y2="58915"/>
                        <a14:foregroundMark x1="50847" y1="61628" x2="50847" y2="61628"/>
                        <a14:foregroundMark x1="54237" y1="64341" x2="54237" y2="64341"/>
                        <a14:foregroundMark x1="57627" y1="66279" x2="57627" y2="66279"/>
                        <a14:foregroundMark x1="61017" y1="67829" x2="61017" y2="67829"/>
                        <a14:foregroundMark x1="63983" y1="68217" x2="63983" y2="68217"/>
                        <a14:foregroundMark x1="64831" y1="68605" x2="64831" y2="68605"/>
                        <a14:foregroundMark x1="69915" y1="68992" x2="69915" y2="68992"/>
                        <a14:foregroundMark x1="75847" y1="68992" x2="75847" y2="68992"/>
                        <a14:foregroundMark x1="77542" y1="68992" x2="77542" y2="68992"/>
                        <a14:foregroundMark x1="82203" y1="67829" x2="82203" y2="67829"/>
                        <a14:foregroundMark x1="83898" y1="68217" x2="83898" y2="68217"/>
                        <a14:foregroundMark x1="86017" y1="69767" x2="86017" y2="69767"/>
                        <a14:foregroundMark x1="87712" y1="70930" x2="87712" y2="70930"/>
                        <a14:foregroundMark x1="82203" y1="66667" x2="82203" y2="66667"/>
                        <a14:foregroundMark x1="74576" y1="65891" x2="74576" y2="65891"/>
                        <a14:foregroundMark x1="73305" y1="65891" x2="73305" y2="65891"/>
                        <a14:foregroundMark x1="71610" y1="65891" x2="71610" y2="65891"/>
                        <a14:foregroundMark x1="69068" y1="66667" x2="69068" y2="66667"/>
                        <a14:foregroundMark x1="66525" y1="67054" x2="66525" y2="67054"/>
                        <a14:foregroundMark x1="62288" y1="67054" x2="62288" y2="67054"/>
                        <a14:foregroundMark x1="58051" y1="66279" x2="58051" y2="66279"/>
                        <a14:foregroundMark x1="55085" y1="64341" x2="55085" y2="64341"/>
                        <a14:foregroundMark x1="53814" y1="63566" x2="53814" y2="63566"/>
                        <a14:foregroundMark x1="51695" y1="61628" x2="51695" y2="61628"/>
                        <a14:foregroundMark x1="36864" y1="40310" x2="36864" y2="40310"/>
                        <a14:foregroundMark x1="36864" y1="37984" x2="36864" y2="37984"/>
                        <a14:foregroundMark x1="37288" y1="33333" x2="37288" y2="33333"/>
                        <a14:foregroundMark x1="22458" y1="48450" x2="22458" y2="48450"/>
                        <a14:foregroundMark x1="22458" y1="50775" x2="22458" y2="50775"/>
                        <a14:foregroundMark x1="21186" y1="56977" x2="21186" y2="56977"/>
                        <a14:foregroundMark x1="21186" y1="61628" x2="21186" y2="61628"/>
                        <a14:foregroundMark x1="25000" y1="65504" x2="25000" y2="65504"/>
                        <a14:foregroundMark x1="25000" y1="65891" x2="25000" y2="65891"/>
                        <a14:foregroundMark x1="22034" y1="41473" x2="22034" y2="41473"/>
                        <a14:foregroundMark x1="21610" y1="41085" x2="21610" y2="41085"/>
                        <a14:foregroundMark x1="20339" y1="40698" x2="20339" y2="40698"/>
                        <a14:foregroundMark x1="19492" y1="39922" x2="19492" y2="39922"/>
                        <a14:foregroundMark x1="18220" y1="39535" x2="18220" y2="39535"/>
                        <a14:foregroundMark x1="17373" y1="40698" x2="17373" y2="40698"/>
                        <a14:foregroundMark x1="38559" y1="59302" x2="38559" y2="59302"/>
                        <a14:foregroundMark x1="36441" y1="60078" x2="36441" y2="60078"/>
                        <a14:foregroundMark x1="35593" y1="60465" x2="35593" y2="60465"/>
                        <a14:foregroundMark x1="35593" y1="60853" x2="35593" y2="60853"/>
                        <a14:foregroundMark x1="34746" y1="61628" x2="34746" y2="61628"/>
                        <a14:foregroundMark x1="35169" y1="61628" x2="35169" y2="61628"/>
                        <a14:foregroundMark x1="38983" y1="61628" x2="38983" y2="61628"/>
                        <a14:foregroundMark x1="39407" y1="61628" x2="39407" y2="61628"/>
                        <a14:foregroundMark x1="43220" y1="60465" x2="43220" y2="60465"/>
                        <a14:foregroundMark x1="48305" y1="59690" x2="48305" y2="59690"/>
                        <a14:foregroundMark x1="49576" y1="60078" x2="49576" y2="60078"/>
                        <a14:foregroundMark x1="52119" y1="61628" x2="52119" y2="61628"/>
                        <a14:foregroundMark x1="52966" y1="61628" x2="52966" y2="61628"/>
                        <a14:foregroundMark x1="54661" y1="62016" x2="54661" y2="62016"/>
                        <a14:foregroundMark x1="25000" y1="72093" x2="25000" y2="72093"/>
                        <a14:foregroundMark x1="18644" y1="71318" x2="18644" y2="71318"/>
                        <a14:foregroundMark x1="15678" y1="67829" x2="15678" y2="67829"/>
                        <a14:foregroundMark x1="13559" y1="65891" x2="13559" y2="65891"/>
                        <a14:foregroundMark x1="10593" y1="62403" x2="10593" y2="62403"/>
                        <a14:foregroundMark x1="11441" y1="57752" x2="11441" y2="57752"/>
                        <a14:foregroundMark x1="13983" y1="54651" x2="13983" y2="54651"/>
                        <a14:foregroundMark x1="14407" y1="53101" x2="14407" y2="53101"/>
                        <a14:foregroundMark x1="13136" y1="49612" x2="13136" y2="49612"/>
                        <a14:foregroundMark x1="10593" y1="48837" x2="10593" y2="48837"/>
                        <a14:foregroundMark x1="10593" y1="47287" x2="10593" y2="47287"/>
                        <a14:foregroundMark x1="10593" y1="44186" x2="10593" y2="44186"/>
                        <a14:foregroundMark x1="10593" y1="44186" x2="10593" y2="44186"/>
                        <a14:foregroundMark x1="11441" y1="42248" x2="11441" y2="42248"/>
                        <a14:foregroundMark x1="14831" y1="41085" x2="14831" y2="41085"/>
                        <a14:foregroundMark x1="16525" y1="40310" x2="16525" y2="40310"/>
                        <a14:foregroundMark x1="16949" y1="36434" x2="16949" y2="36434"/>
                        <a14:foregroundMark x1="16949" y1="34884" x2="16949" y2="34884"/>
                        <a14:foregroundMark x1="19068" y1="32558" x2="19068" y2="32558"/>
                        <a14:foregroundMark x1="22034" y1="32558" x2="22034" y2="32558"/>
                        <a14:foregroundMark x1="27966" y1="34884" x2="27966" y2="34884"/>
                        <a14:foregroundMark x1="25847" y1="33333" x2="25847" y2="33333"/>
                        <a14:foregroundMark x1="24153" y1="32558" x2="24153" y2="32558"/>
                        <a14:foregroundMark x1="20763" y1="32171" x2="20763" y2="32171"/>
                        <a14:foregroundMark x1="29661" y1="32171" x2="29661" y2="32171"/>
                        <a14:foregroundMark x1="33051" y1="30233" x2="33051" y2="30233"/>
                        <a14:foregroundMark x1="35169" y1="29457" x2="35169" y2="29457"/>
                        <a14:foregroundMark x1="38983" y1="29070" x2="38983" y2="29070"/>
                        <a14:foregroundMark x1="40678" y1="29070" x2="40678" y2="29070"/>
                        <a14:foregroundMark x1="42797" y1="29070" x2="42797" y2="29070"/>
                        <a14:foregroundMark x1="43644" y1="30233" x2="43644" y2="30233"/>
                        <a14:foregroundMark x1="45339" y1="31008" x2="45339" y2="31008"/>
                        <a14:foregroundMark x1="46186" y1="31008" x2="46186" y2="31008"/>
                        <a14:foregroundMark x1="48305" y1="32946" x2="48305" y2="32946"/>
                        <a14:foregroundMark x1="50000" y1="34884" x2="50847" y2="36047"/>
                        <a14:foregroundMark x1="51271" y1="36047" x2="51271" y2="36047"/>
                        <a14:foregroundMark x1="52966" y1="37984" x2="52966" y2="37984"/>
                        <a14:foregroundMark x1="53390" y1="39535" x2="53390" y2="39535"/>
                        <a14:foregroundMark x1="53390" y1="39922" x2="53390" y2="39922"/>
                        <a14:foregroundMark x1="52119" y1="42248" x2="52119" y2="42248"/>
                        <a14:foregroundMark x1="50847" y1="43798" x2="50847" y2="43798"/>
                        <a14:foregroundMark x1="50424" y1="44574" x2="50424" y2="44574"/>
                        <a14:foregroundMark x1="49153" y1="46512" x2="49153" y2="46512"/>
                        <a14:foregroundMark x1="49153" y1="49612" x2="49153" y2="50388"/>
                        <a14:foregroundMark x1="52966" y1="62016" x2="52966" y2="62016"/>
                        <a14:foregroundMark x1="55932" y1="62403" x2="55932" y2="62403"/>
                        <a14:foregroundMark x1="58051" y1="63953" x2="58051" y2="63953"/>
                        <a14:foregroundMark x1="60593" y1="65116" x2="60593" y2="65116"/>
                        <a14:foregroundMark x1="61864" y1="67829" x2="61864" y2="67829"/>
                        <a14:foregroundMark x1="61864" y1="68992" x2="61864" y2="68992"/>
                      </a14:backgroundRemoval>
                    </a14:imgEffect>
                  </a14:imgLayer>
                </a14:imgProps>
              </a:ext>
              <a:ext uri="{28A0092B-C50C-407E-A947-70E740481C1C}">
                <a14:useLocalDpi xmlns:a14="http://schemas.microsoft.com/office/drawing/2010/main" val="0"/>
              </a:ext>
            </a:extLst>
          </a:blip>
          <a:srcRect/>
          <a:stretch>
            <a:fillRect/>
          </a:stretch>
        </p:blipFill>
        <p:spPr bwMode="auto">
          <a:xfrm>
            <a:off x="7884368" y="24949"/>
            <a:ext cx="1104723" cy="1207706"/>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1619672" y="-1611560"/>
            <a:ext cx="6048672" cy="465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251520" y="1484784"/>
            <a:ext cx="8064896" cy="3416320"/>
          </a:xfrm>
          <a:prstGeom prst="rect">
            <a:avLst/>
          </a:prstGeom>
          <a:noFill/>
        </p:spPr>
        <p:txBody>
          <a:bodyPr wrap="square" rtlCol="0">
            <a:spAutoFit/>
          </a:bodyPr>
          <a:lstStyle/>
          <a:p>
            <a:r>
              <a:rPr lang="es-MX" dirty="0" smtClean="0"/>
              <a:t>En </a:t>
            </a:r>
            <a:r>
              <a:rPr lang="es-MX" dirty="0"/>
              <a:t>efecto, conocer el fenómeno de transposición didáctica –puesto en evidencia por </a:t>
            </a:r>
            <a:r>
              <a:rPr lang="es-MX" dirty="0" err="1" smtClean="0"/>
              <a:t>Chevallard</a:t>
            </a:r>
            <a:r>
              <a:rPr lang="es-MX" dirty="0" smtClean="0"/>
              <a:t> en </a:t>
            </a:r>
            <a:r>
              <a:rPr lang="es-MX" dirty="0"/>
              <a:t>el marco de su trabajo en didáctica de la matemática– permitió tomar conciencia de que </a:t>
            </a:r>
            <a:r>
              <a:rPr lang="es-MX" dirty="0" smtClean="0"/>
              <a:t>la distancia </a:t>
            </a:r>
            <a:r>
              <a:rPr lang="es-MX" dirty="0"/>
              <a:t>entre el objeto de conocimiento que existe fuera de la escuela y el objeto que es </a:t>
            </a:r>
            <a:r>
              <a:rPr lang="es-MX" dirty="0" smtClean="0"/>
              <a:t>realmente enseñado </a:t>
            </a:r>
            <a:r>
              <a:rPr lang="es-MX" dirty="0"/>
              <a:t>en la escuela está muy lejos de ser privativa de la lectura y la escritura, es un fenómeno general que afecta a todos aquellos </a:t>
            </a:r>
            <a:r>
              <a:rPr lang="es-MX" dirty="0" smtClean="0"/>
              <a:t>saberes que </a:t>
            </a:r>
            <a:r>
              <a:rPr lang="es-MX" dirty="0"/>
              <a:t>ingresan en la escuela para ser enseñados y aprendidos</a:t>
            </a:r>
            <a:r>
              <a:rPr lang="es-MX" dirty="0" smtClean="0"/>
              <a:t>.              El </a:t>
            </a:r>
            <a:r>
              <a:rPr lang="es-MX" dirty="0"/>
              <a:t>saber –ha mostrado </a:t>
            </a:r>
            <a:r>
              <a:rPr lang="es-MX" dirty="0" err="1"/>
              <a:t>Chevallard</a:t>
            </a:r>
            <a:r>
              <a:rPr lang="es-MX" dirty="0"/>
              <a:t>– adquiere sentidos diferentes en diferentes instituciones, funciona de un modo en la institución </a:t>
            </a:r>
            <a:r>
              <a:rPr lang="es-MX" dirty="0" smtClean="0"/>
              <a:t>que lo </a:t>
            </a:r>
            <a:r>
              <a:rPr lang="es-MX" dirty="0"/>
              <a:t>produce y de otro en la institución encargada de comunicarlo. No es lo mismo aprender algo –a leer y escribir, por </a:t>
            </a:r>
            <a:r>
              <a:rPr lang="es-MX" dirty="0" smtClean="0"/>
              <a:t>ejemplo en </a:t>
            </a:r>
            <a:r>
              <a:rPr lang="es-MX" dirty="0"/>
              <a:t>la </a:t>
            </a:r>
            <a:r>
              <a:rPr lang="es-MX" dirty="0" smtClean="0"/>
              <a:t>institución </a:t>
            </a:r>
            <a:r>
              <a:rPr lang="es-MX" dirty="0"/>
              <a:t>escuela o en la institución familia. Todo saber, toda competencia, están moderados </a:t>
            </a:r>
            <a:r>
              <a:rPr lang="es-MX" dirty="0" smtClean="0"/>
              <a:t>por el </a:t>
            </a:r>
            <a:r>
              <a:rPr lang="es-MX" dirty="0"/>
              <a:t>aquí y ahora de la situación institucional en laque se producen.</a:t>
            </a:r>
          </a:p>
        </p:txBody>
      </p:sp>
      <p:sp>
        <p:nvSpPr>
          <p:cNvPr id="3" name="2 CuadroTexto"/>
          <p:cNvSpPr txBox="1"/>
          <p:nvPr/>
        </p:nvSpPr>
        <p:spPr>
          <a:xfrm>
            <a:off x="4192954" y="4881429"/>
            <a:ext cx="4824535" cy="1754326"/>
          </a:xfrm>
          <a:prstGeom prst="rect">
            <a:avLst/>
          </a:prstGeom>
          <a:noFill/>
        </p:spPr>
        <p:txBody>
          <a:bodyPr wrap="square" rtlCol="0">
            <a:spAutoFit/>
          </a:bodyPr>
          <a:lstStyle/>
          <a:p>
            <a:pPr algn="r"/>
            <a:r>
              <a:rPr lang="es-MX" dirty="0"/>
              <a:t>saber, según una dialéctica de la </a:t>
            </a:r>
            <a:r>
              <a:rPr lang="es-MX" dirty="0" smtClean="0"/>
              <a:t>descomposición </a:t>
            </a:r>
            <a:r>
              <a:rPr lang="es-MX" dirty="0"/>
              <a:t>y la recomposición. Se constituye una</a:t>
            </a:r>
          </a:p>
          <a:p>
            <a:pPr algn="r"/>
            <a:r>
              <a:rPr lang="es-MX" dirty="0"/>
              <a:t>pedagogía analítica que descompone hasta en</a:t>
            </a:r>
          </a:p>
          <a:p>
            <a:pPr algn="r"/>
            <a:r>
              <a:rPr lang="es-MX" dirty="0"/>
              <a:t>sus elementos más simples la materia a </a:t>
            </a:r>
            <a:r>
              <a:rPr lang="es-MX" dirty="0" smtClean="0"/>
              <a:t>enseñar</a:t>
            </a:r>
            <a:r>
              <a:rPr lang="es-MX" dirty="0"/>
              <a:t>, que jerarquiza en grados cada fase del</a:t>
            </a:r>
          </a:p>
          <a:p>
            <a:pPr algn="r"/>
            <a:r>
              <a:rPr lang="es-MX" dirty="0"/>
              <a:t>proceso.</a:t>
            </a:r>
          </a:p>
        </p:txBody>
      </p:sp>
      <p:sp>
        <p:nvSpPr>
          <p:cNvPr id="4" name="3 CuadroTexto"/>
          <p:cNvSpPr txBox="1"/>
          <p:nvPr/>
        </p:nvSpPr>
        <p:spPr>
          <a:xfrm>
            <a:off x="2252968" y="440669"/>
            <a:ext cx="4782079" cy="584775"/>
          </a:xfrm>
          <a:prstGeom prst="rect">
            <a:avLst/>
          </a:prstGeom>
          <a:noFill/>
        </p:spPr>
        <p:txBody>
          <a:bodyPr wrap="none" rtlCol="0">
            <a:spAutoFit/>
          </a:bodyPr>
          <a:lstStyle/>
          <a:p>
            <a:pPr algn="ctr"/>
            <a:r>
              <a:rPr lang="es-MX" sz="3200" b="1" dirty="0" smtClean="0">
                <a:latin typeface="Comic Sans MS" pitchFamily="66" charset="0"/>
              </a:rPr>
              <a:t>Transposición didáctica</a:t>
            </a:r>
            <a:endParaRPr lang="es-MX" sz="3200" b="1" dirty="0">
              <a:latin typeface="Comic Sans MS" pitchFamily="66" charset="0"/>
            </a:endParaRPr>
          </a:p>
        </p:txBody>
      </p:sp>
    </p:spTree>
    <p:extLst>
      <p:ext uri="{BB962C8B-B14F-4D97-AF65-F5344CB8AC3E}">
        <p14:creationId xmlns:p14="http://schemas.microsoft.com/office/powerpoint/2010/main" val="1603970659"/>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curso"/>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0" b="95313" l="0" r="100000"/>
                    </a14:imgEffect>
                  </a14:imgLayer>
                </a14:imgProps>
              </a:ext>
              <a:ext uri="{28A0092B-C50C-407E-A947-70E740481C1C}">
                <a14:useLocalDpi xmlns:a14="http://schemas.microsoft.com/office/drawing/2010/main" val="0"/>
              </a:ext>
            </a:extLst>
          </a:blip>
          <a:srcRect/>
          <a:stretch>
            <a:fillRect/>
          </a:stretch>
        </p:blipFill>
        <p:spPr bwMode="auto">
          <a:xfrm>
            <a:off x="-108520" y="-99392"/>
            <a:ext cx="9324528" cy="2576641"/>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cxnSp>
        <p:nvCxnSpPr>
          <p:cNvPr id="3" name="2 Conector recto"/>
          <p:cNvCxnSpPr/>
          <p:nvPr/>
        </p:nvCxnSpPr>
        <p:spPr>
          <a:xfrm>
            <a:off x="1175657" y="1754155"/>
            <a:ext cx="0" cy="1306286"/>
          </a:xfrm>
          <a:prstGeom prst="line">
            <a:avLst/>
          </a:prstGeom>
          <a:ln>
            <a:solidFill>
              <a:srgbClr val="996633"/>
            </a:solidFill>
          </a:ln>
          <a:effectLst>
            <a:outerShdw blurRad="50800" dist="38100" dir="2700000" algn="tl"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5" name="4 Rectángulo"/>
          <p:cNvSpPr/>
          <p:nvPr/>
        </p:nvSpPr>
        <p:spPr>
          <a:xfrm>
            <a:off x="104868" y="2994314"/>
            <a:ext cx="2927582" cy="3242997"/>
          </a:xfrm>
          <a:prstGeom prst="rect">
            <a:avLst/>
          </a:prstGeom>
          <a:solidFill>
            <a:srgbClr val="D2A578"/>
          </a:solidFill>
          <a:ln>
            <a:solidFill>
              <a:srgbClr val="D2A578"/>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dirty="0" smtClean="0"/>
          </a:p>
          <a:p>
            <a:pPr algn="ctr"/>
            <a:r>
              <a:rPr lang="es-MX" sz="1400" b="1" dirty="0" smtClean="0">
                <a:solidFill>
                  <a:schemeClr val="tx1"/>
                </a:solidFill>
                <a:latin typeface="Comic Sans MS" pitchFamily="66" charset="0"/>
              </a:rPr>
              <a:t>¿Cómo actúa la escuela?</a:t>
            </a:r>
            <a:r>
              <a:rPr lang="es-ES" sz="1400" b="1" dirty="0" smtClean="0">
                <a:solidFill>
                  <a:schemeClr val="tx1"/>
                </a:solidFill>
                <a:latin typeface="Comic Sans MS" pitchFamily="66" charset="0"/>
                <a:ea typeface="Times New Roman"/>
              </a:rPr>
              <a:t> </a:t>
            </a:r>
          </a:p>
          <a:p>
            <a:pPr algn="ctr"/>
            <a:r>
              <a:rPr lang="es-ES" sz="1400" dirty="0" smtClean="0">
                <a:solidFill>
                  <a:schemeClr val="tx1"/>
                </a:solidFill>
                <a:ea typeface="Times New Roman"/>
              </a:rPr>
              <a:t>La </a:t>
            </a:r>
            <a:r>
              <a:rPr lang="es-ES" sz="1400" dirty="0">
                <a:solidFill>
                  <a:schemeClr val="tx1"/>
                </a:solidFill>
                <a:ea typeface="Times New Roman"/>
              </a:rPr>
              <a:t>escuela tiene la finalidad de comunicar a las nuevas ge­neraciones el conocimiento elaborado por la sociedad. Para hacer realidad este </a:t>
            </a:r>
            <a:r>
              <a:rPr lang="es-ES" sz="1400" dirty="0" smtClean="0">
                <a:solidFill>
                  <a:schemeClr val="tx1"/>
                </a:solidFill>
                <a:ea typeface="Times New Roman"/>
              </a:rPr>
              <a:t>propósito las </a:t>
            </a:r>
            <a:r>
              <a:rPr lang="es-ES" sz="1400" dirty="0">
                <a:solidFill>
                  <a:schemeClr val="tx1"/>
                </a:solidFill>
                <a:ea typeface="Times New Roman"/>
              </a:rPr>
              <a:t>prácticas sociales que se intenta </a:t>
            </a:r>
            <a:r>
              <a:rPr lang="es-ES" sz="1400" dirty="0" smtClean="0">
                <a:solidFill>
                  <a:schemeClr val="tx1"/>
                </a:solidFill>
                <a:ea typeface="Times New Roman"/>
              </a:rPr>
              <a:t>comu­nicar </a:t>
            </a:r>
            <a:r>
              <a:rPr lang="es-ES" sz="1400" dirty="0">
                <a:solidFill>
                  <a:schemeClr val="tx1"/>
                </a:solidFill>
                <a:ea typeface="Times New Roman"/>
              </a:rPr>
              <a:t>se convierte en "objeto de enseñanza". </a:t>
            </a:r>
            <a:r>
              <a:rPr lang="es-ES" sz="1400" dirty="0" smtClean="0">
                <a:solidFill>
                  <a:schemeClr val="tx1"/>
                </a:solidFill>
                <a:ea typeface="Times New Roman"/>
              </a:rPr>
              <a:t>Es necesario </a:t>
            </a:r>
            <a:r>
              <a:rPr lang="es-ES" sz="1400" dirty="0">
                <a:solidFill>
                  <a:schemeClr val="tx1"/>
                </a:solidFill>
                <a:ea typeface="Times New Roman"/>
              </a:rPr>
              <a:t>privilegiar ciertos aspectos, hay que distribuir las acciones en el tiempo, hay que determinar' una forma de organizar los contenidos. </a:t>
            </a:r>
            <a:r>
              <a:rPr lang="es-ES" sz="1400" i="1" dirty="0">
                <a:solidFill>
                  <a:schemeClr val="tx1"/>
                </a:solidFill>
                <a:ea typeface="Times New Roman"/>
              </a:rPr>
              <a:t>La necesidad de co­municar el conocimiento lleva a modificarlo</a:t>
            </a:r>
            <a:endParaRPr lang="es-MX" sz="1400" dirty="0">
              <a:solidFill>
                <a:schemeClr val="tx1"/>
              </a:solidFill>
            </a:endParaRPr>
          </a:p>
          <a:p>
            <a:pPr algn="ctr"/>
            <a:endParaRPr lang="es-MX" dirty="0"/>
          </a:p>
        </p:txBody>
      </p:sp>
      <p:cxnSp>
        <p:nvCxnSpPr>
          <p:cNvPr id="10" name="9 Conector recto"/>
          <p:cNvCxnSpPr/>
          <p:nvPr/>
        </p:nvCxnSpPr>
        <p:spPr>
          <a:xfrm>
            <a:off x="4555873" y="2204864"/>
            <a:ext cx="6796" cy="1275454"/>
          </a:xfrm>
          <a:prstGeom prst="line">
            <a:avLst/>
          </a:prstGeom>
          <a:ln>
            <a:solidFill>
              <a:srgbClr val="996633"/>
            </a:solidFill>
          </a:ln>
          <a:effectLst>
            <a:outerShdw blurRad="50800" dist="38100" dir="2700000" algn="tl"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1" name="10 Rectángulo"/>
          <p:cNvSpPr/>
          <p:nvPr/>
        </p:nvSpPr>
        <p:spPr>
          <a:xfrm>
            <a:off x="3347864" y="3447661"/>
            <a:ext cx="2736304" cy="2673829"/>
          </a:xfrm>
          <a:prstGeom prst="rect">
            <a:avLst/>
          </a:prstGeom>
          <a:solidFill>
            <a:srgbClr val="D2A578"/>
          </a:solidFill>
          <a:ln>
            <a:solidFill>
              <a:srgbClr val="D2A578"/>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dirty="0" smtClean="0"/>
          </a:p>
          <a:p>
            <a:pPr algn="ctr"/>
            <a:endParaRPr lang="es-MX" sz="1400" dirty="0" smtClean="0">
              <a:solidFill>
                <a:schemeClr val="tx1"/>
              </a:solidFill>
              <a:latin typeface="Comic Sans MS" pitchFamily="66" charset="0"/>
            </a:endParaRPr>
          </a:p>
          <a:p>
            <a:pPr algn="ctr"/>
            <a:r>
              <a:rPr lang="es-MX" sz="1400" b="1" dirty="0" smtClean="0">
                <a:solidFill>
                  <a:schemeClr val="tx1"/>
                </a:solidFill>
                <a:latin typeface="Comic Sans MS" pitchFamily="66" charset="0"/>
              </a:rPr>
              <a:t>La presión del tiempo</a:t>
            </a:r>
          </a:p>
          <a:p>
            <a:pPr algn="ctr"/>
            <a:r>
              <a:rPr lang="es-MX" sz="1400" dirty="0" smtClean="0">
                <a:solidFill>
                  <a:schemeClr val="tx1"/>
                </a:solidFill>
              </a:rPr>
              <a:t>es </a:t>
            </a:r>
            <a:r>
              <a:rPr lang="es-MX" sz="1400" dirty="0">
                <a:solidFill>
                  <a:schemeClr val="tx1"/>
                </a:solidFill>
              </a:rPr>
              <a:t>uno de los fenómenos que, en la institución escolar, marca en forma decisiva el tratamiento de los contenidos. El conocimiento se va distribuyendo a </a:t>
            </a:r>
            <a:r>
              <a:rPr lang="es-MX" sz="1400" dirty="0" smtClean="0">
                <a:solidFill>
                  <a:schemeClr val="tx1"/>
                </a:solidFill>
              </a:rPr>
              <a:t>través </a:t>
            </a:r>
            <a:r>
              <a:rPr lang="es-MX" sz="1400" dirty="0">
                <a:solidFill>
                  <a:schemeClr val="tx1"/>
                </a:solidFill>
              </a:rPr>
              <a:t>del tiempo, y esta distribución hace que adquiera </a:t>
            </a:r>
            <a:r>
              <a:rPr lang="es-MX" sz="1400" dirty="0" smtClean="0">
                <a:solidFill>
                  <a:schemeClr val="tx1"/>
                </a:solidFill>
              </a:rPr>
              <a:t>características </a:t>
            </a:r>
            <a:r>
              <a:rPr lang="es-MX" sz="1400" dirty="0">
                <a:solidFill>
                  <a:schemeClr val="tx1"/>
                </a:solidFill>
              </a:rPr>
              <a:t>particulares, diferentes de las del objeto original. La graduación del conocimiento lleva a la parcelación del objeto</a:t>
            </a:r>
            <a:endParaRPr lang="es-MX" sz="1400" dirty="0" smtClean="0">
              <a:solidFill>
                <a:schemeClr val="tx1"/>
              </a:solidFill>
            </a:endParaRPr>
          </a:p>
          <a:p>
            <a:pPr algn="ctr"/>
            <a:r>
              <a:rPr lang="es-ES" sz="1400" dirty="0" smtClean="0">
                <a:solidFill>
                  <a:schemeClr val="tx1"/>
                </a:solidFill>
                <a:latin typeface="Comic Sans MS" pitchFamily="66" charset="0"/>
                <a:ea typeface="Times New Roman"/>
              </a:rPr>
              <a:t> </a:t>
            </a:r>
          </a:p>
          <a:p>
            <a:pPr algn="ctr"/>
            <a:endParaRPr lang="es-MX" dirty="0"/>
          </a:p>
        </p:txBody>
      </p:sp>
      <p:cxnSp>
        <p:nvCxnSpPr>
          <p:cNvPr id="12" name="11 Conector recto"/>
          <p:cNvCxnSpPr>
            <a:endCxn id="13" idx="0"/>
          </p:cNvCxnSpPr>
          <p:nvPr/>
        </p:nvCxnSpPr>
        <p:spPr>
          <a:xfrm>
            <a:off x="7623110" y="1707502"/>
            <a:ext cx="11428" cy="1243473"/>
          </a:xfrm>
          <a:prstGeom prst="line">
            <a:avLst/>
          </a:prstGeom>
          <a:ln>
            <a:solidFill>
              <a:srgbClr val="996633"/>
            </a:solidFill>
          </a:ln>
          <a:effectLst>
            <a:outerShdw blurRad="50800" dist="38100" dir="2700000" algn="tl" rotWithShape="0">
              <a:prstClr val="black">
                <a:alpha val="40000"/>
              </a:prstClr>
            </a:outerShdw>
          </a:effectLst>
        </p:spPr>
        <p:style>
          <a:lnRef idx="2">
            <a:schemeClr val="dk1"/>
          </a:lnRef>
          <a:fillRef idx="0">
            <a:schemeClr val="dk1"/>
          </a:fillRef>
          <a:effectRef idx="1">
            <a:schemeClr val="dk1"/>
          </a:effectRef>
          <a:fontRef idx="minor">
            <a:schemeClr val="tx1"/>
          </a:fontRef>
        </p:style>
      </p:cxnSp>
      <p:sp>
        <p:nvSpPr>
          <p:cNvPr id="13" name="12 Rectángulo"/>
          <p:cNvSpPr/>
          <p:nvPr/>
        </p:nvSpPr>
        <p:spPr>
          <a:xfrm>
            <a:off x="6266386" y="2950975"/>
            <a:ext cx="2736304" cy="3358345"/>
          </a:xfrm>
          <a:prstGeom prst="rect">
            <a:avLst/>
          </a:prstGeom>
          <a:solidFill>
            <a:srgbClr val="D2A578"/>
          </a:solidFill>
          <a:ln>
            <a:solidFill>
              <a:srgbClr val="D2A578"/>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400" dirty="0" smtClean="0"/>
          </a:p>
          <a:p>
            <a:pPr algn="ctr"/>
            <a:endParaRPr lang="es-MX" sz="1400" dirty="0" smtClean="0">
              <a:solidFill>
                <a:schemeClr val="tx1"/>
              </a:solidFill>
              <a:latin typeface="Comic Sans MS" pitchFamily="66" charset="0"/>
            </a:endParaRPr>
          </a:p>
          <a:p>
            <a:pPr algn="ctr"/>
            <a:r>
              <a:rPr lang="es-MX" sz="1400" b="1" dirty="0" smtClean="0">
                <a:solidFill>
                  <a:schemeClr val="tx1"/>
                </a:solidFill>
                <a:latin typeface="Comic Sans MS" pitchFamily="66" charset="0"/>
              </a:rPr>
              <a:t>La graduación en la enseñanza de la lengua escrita</a:t>
            </a:r>
          </a:p>
          <a:p>
            <a:pPr algn="ctr"/>
            <a:r>
              <a:rPr lang="es-ES" sz="1400" dirty="0" smtClean="0">
                <a:solidFill>
                  <a:schemeClr val="tx1"/>
                </a:solidFill>
                <a:ea typeface="Times New Roman"/>
              </a:rPr>
              <a:t>son </a:t>
            </a:r>
            <a:r>
              <a:rPr lang="es-ES" sz="1400" dirty="0">
                <a:solidFill>
                  <a:schemeClr val="tx1"/>
                </a:solidFill>
                <a:ea typeface="Times New Roman"/>
              </a:rPr>
              <a:t>bien conocidas: en un co­mienzo lectura mecánica  y sólo más tarde lectura com­prensiva; las letras o sílabas se presentan en forma estricta­mente secuenciada y -por supuesto- antes que la palabra, que la oración, que el texto; los alumnos deben comprender "literalmente" el texto antes de hacer una interpretación pro­pia de él y mucho antes de poder hacer una lectura crítica. </a:t>
            </a:r>
            <a:endParaRPr lang="es-MX" sz="1400" dirty="0" smtClean="0">
              <a:solidFill>
                <a:schemeClr val="tx1"/>
              </a:solidFill>
            </a:endParaRPr>
          </a:p>
          <a:p>
            <a:pPr algn="ctr"/>
            <a:r>
              <a:rPr lang="es-ES" sz="1400" dirty="0" smtClean="0">
                <a:solidFill>
                  <a:schemeClr val="tx1"/>
                </a:solidFill>
                <a:latin typeface="Comic Sans MS" pitchFamily="66" charset="0"/>
                <a:ea typeface="Times New Roman"/>
              </a:rPr>
              <a:t> </a:t>
            </a:r>
          </a:p>
          <a:p>
            <a:pPr algn="ctr"/>
            <a:endParaRPr lang="es-MX" dirty="0"/>
          </a:p>
        </p:txBody>
      </p:sp>
      <p:sp>
        <p:nvSpPr>
          <p:cNvPr id="22" name="21 CuadroTexto"/>
          <p:cNvSpPr txBox="1"/>
          <p:nvPr/>
        </p:nvSpPr>
        <p:spPr>
          <a:xfrm>
            <a:off x="395536" y="460109"/>
            <a:ext cx="7391767" cy="707886"/>
          </a:xfrm>
          <a:prstGeom prst="rect">
            <a:avLst/>
          </a:prstGeom>
          <a:noFill/>
        </p:spPr>
        <p:txBody>
          <a:bodyPr wrap="none" rtlCol="0">
            <a:spAutoFit/>
          </a:bodyPr>
          <a:lstStyle/>
          <a:p>
            <a:r>
              <a:rPr lang="es-MX" sz="4000" b="1" dirty="0" smtClean="0">
                <a:latin typeface="Comic Sans MS" pitchFamily="66" charset="0"/>
              </a:rPr>
              <a:t>Escuela, tiempo y graduación</a:t>
            </a:r>
            <a:endParaRPr lang="es-MX" sz="4000" b="1" dirty="0">
              <a:latin typeface="Comic Sans MS" pitchFamily="66" charset="0"/>
            </a:endParaRPr>
          </a:p>
        </p:txBody>
      </p:sp>
      <p:pic>
        <p:nvPicPr>
          <p:cNvPr id="1028" name="Picture 4"/>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0000" b="90000" l="10000" r="90000">
                        <a14:foregroundMark x1="58898" y1="62288" x2="58898" y2="62288"/>
                        <a14:foregroundMark x1="58898" y1="62288" x2="58898" y2="62288"/>
                      </a14:backgroundRemoval>
                    </a14:imgEffect>
                  </a14:imgLayer>
                </a14:imgProps>
              </a:ext>
              <a:ext uri="{28A0092B-C50C-407E-A947-70E740481C1C}">
                <a14:useLocalDpi xmlns:a14="http://schemas.microsoft.com/office/drawing/2010/main" val="0"/>
              </a:ext>
            </a:extLst>
          </a:blip>
          <a:srcRect/>
          <a:stretch>
            <a:fillRect/>
          </a:stretch>
        </p:blipFill>
        <p:spPr bwMode="auto">
          <a:xfrm>
            <a:off x="7452320" y="-9331"/>
            <a:ext cx="1844030" cy="18440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184735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26 Rectángulo"/>
          <p:cNvSpPr/>
          <p:nvPr/>
        </p:nvSpPr>
        <p:spPr>
          <a:xfrm>
            <a:off x="0" y="0"/>
            <a:ext cx="4788024" cy="6858000"/>
          </a:xfrm>
          <a:prstGeom prst="rect">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Lerner menciona que lo necesario es que la escuela sea un ámbito donde la escritura y la lectura sean instrumentos para reorganizar el pensamiento, es decir, un conocimiento que se enseña, pero que también sea necesario para el desarrollo del niño en el mundo. De igual manera preservar el sentido del objeto de enseñanza. El sentido de la escritura y la lectura como prácticas sociales. Lo real, que dificultades se encuentran dentro del contexto escolar;</a:t>
            </a:r>
          </a:p>
          <a:p>
            <a:pPr algn="ctr"/>
            <a:r>
              <a:rPr lang="es-MX" dirty="0" smtClean="0">
                <a:solidFill>
                  <a:schemeClr val="tx1"/>
                </a:solidFill>
              </a:rPr>
              <a:t>•Problemas como los enfoques didácticos</a:t>
            </a:r>
          </a:p>
          <a:p>
            <a:pPr algn="ctr"/>
            <a:r>
              <a:rPr lang="es-MX" dirty="0" smtClean="0">
                <a:solidFill>
                  <a:schemeClr val="tx1"/>
                </a:solidFill>
              </a:rPr>
              <a:t>•Metodologías de enseñanza</a:t>
            </a:r>
          </a:p>
          <a:p>
            <a:pPr algn="ctr"/>
            <a:r>
              <a:rPr lang="es-MX" dirty="0" smtClean="0">
                <a:solidFill>
                  <a:schemeClr val="tx1"/>
                </a:solidFill>
              </a:rPr>
              <a:t>•Escritura</a:t>
            </a:r>
          </a:p>
          <a:p>
            <a:pPr algn="ctr"/>
            <a:r>
              <a:rPr lang="es-MX" dirty="0" smtClean="0">
                <a:solidFill>
                  <a:schemeClr val="tx1"/>
                </a:solidFill>
              </a:rPr>
              <a:t>•Los propósitos de la lectura y escritura</a:t>
            </a:r>
          </a:p>
          <a:p>
            <a:pPr algn="ctr"/>
            <a:r>
              <a:rPr lang="es-MX" dirty="0" smtClean="0">
                <a:solidFill>
                  <a:schemeClr val="tx1"/>
                </a:solidFill>
              </a:rPr>
              <a:t>• la distribución de contenidos</a:t>
            </a:r>
          </a:p>
          <a:p>
            <a:pPr algn="ctr"/>
            <a:r>
              <a:rPr lang="es-MX" dirty="0" smtClean="0">
                <a:solidFill>
                  <a:schemeClr val="tx1"/>
                </a:solidFill>
              </a:rPr>
              <a:t>•La descontextualización </a:t>
            </a:r>
          </a:p>
          <a:p>
            <a:pPr algn="ctr"/>
            <a:r>
              <a:rPr lang="es-MX" dirty="0" smtClean="0">
                <a:solidFill>
                  <a:schemeClr val="tx1"/>
                </a:solidFill>
              </a:rPr>
              <a:t>•Controlar el aprendizaje y tomar contenidos evaluables </a:t>
            </a:r>
          </a:p>
          <a:p>
            <a:pPr algn="ctr"/>
            <a:r>
              <a:rPr lang="es-MX" dirty="0" smtClean="0">
                <a:solidFill>
                  <a:schemeClr val="tx1"/>
                </a:solidFill>
              </a:rPr>
              <a:t>•La relación de interacción del alumno con el docente </a:t>
            </a:r>
            <a:endParaRPr lang="es-MX" dirty="0">
              <a:solidFill>
                <a:schemeClr val="tx1"/>
              </a:solidFill>
            </a:endParaRPr>
          </a:p>
        </p:txBody>
      </p:sp>
      <p:sp>
        <p:nvSpPr>
          <p:cNvPr id="37" name="36 CuadroTexto"/>
          <p:cNvSpPr txBox="1"/>
          <p:nvPr/>
        </p:nvSpPr>
        <p:spPr>
          <a:xfrm>
            <a:off x="4932039" y="1052736"/>
            <a:ext cx="3988025" cy="4524315"/>
          </a:xfrm>
          <a:prstGeom prst="rect">
            <a:avLst/>
          </a:prstGeom>
          <a:noFill/>
        </p:spPr>
        <p:txBody>
          <a:bodyPr wrap="square" rtlCol="0">
            <a:spAutoFit/>
          </a:bodyPr>
          <a:lstStyle/>
          <a:p>
            <a:r>
              <a:rPr lang="es-MX" dirty="0" smtClean="0"/>
              <a:t>Lo posible se refiere a ¿Qué necesita aprender el alumno? Y esa relación con la vida del alumno ¿Cómo despertar la motivación?  Así mismo habla de diversas situaciones didácticas de enseñanza, los docentes deben trabajar situaciones que permitan la habilidad de formular, anticipar, discutir, interpretar, comentar y comparar. La aplicación de proyectos; es focalizar el objetivo de un producto, cuento (dependiendo del nivel en que se está trabajando este proceso)No presionar sino dejar que el alumno realice autocontrol para leer y escribir para generar estrategias para la lectura.</a:t>
            </a:r>
            <a:endParaRPr lang="es-MX" dirty="0"/>
          </a:p>
        </p:txBody>
      </p:sp>
      <p:sp>
        <p:nvSpPr>
          <p:cNvPr id="38" name="37 CuadroTexto"/>
          <p:cNvSpPr txBox="1"/>
          <p:nvPr/>
        </p:nvSpPr>
        <p:spPr>
          <a:xfrm>
            <a:off x="864501" y="116632"/>
            <a:ext cx="2948243" cy="523220"/>
          </a:xfrm>
          <a:prstGeom prst="rect">
            <a:avLst/>
          </a:prstGeom>
          <a:noFill/>
        </p:spPr>
        <p:txBody>
          <a:bodyPr wrap="none" rtlCol="0">
            <a:spAutoFit/>
          </a:bodyPr>
          <a:lstStyle/>
          <a:p>
            <a:pPr algn="ctr"/>
            <a:r>
              <a:rPr lang="es-MX" sz="2800" dirty="0" smtClean="0">
                <a:latin typeface="Comic Sans MS" pitchFamily="66" charset="0"/>
              </a:rPr>
              <a:t>LO NECESARIO</a:t>
            </a:r>
            <a:endParaRPr lang="es-MX" sz="2800" dirty="0">
              <a:latin typeface="Comic Sans MS" pitchFamily="66" charset="0"/>
            </a:endParaRPr>
          </a:p>
        </p:txBody>
      </p:sp>
      <p:sp>
        <p:nvSpPr>
          <p:cNvPr id="39" name="38 CuadroTexto"/>
          <p:cNvSpPr txBox="1"/>
          <p:nvPr/>
        </p:nvSpPr>
        <p:spPr>
          <a:xfrm>
            <a:off x="5781267" y="116632"/>
            <a:ext cx="2342308" cy="523220"/>
          </a:xfrm>
          <a:prstGeom prst="rect">
            <a:avLst/>
          </a:prstGeom>
          <a:noFill/>
        </p:spPr>
        <p:txBody>
          <a:bodyPr wrap="none" rtlCol="0">
            <a:spAutoFit/>
          </a:bodyPr>
          <a:lstStyle/>
          <a:p>
            <a:r>
              <a:rPr lang="es-MX" sz="2800" dirty="0" smtClean="0">
                <a:latin typeface="Comic Sans MS" pitchFamily="66" charset="0"/>
              </a:rPr>
              <a:t>LO POSIBLE</a:t>
            </a:r>
            <a:endParaRPr lang="es-MX" sz="2800" dirty="0">
              <a:latin typeface="Comic Sans MS" pitchFamily="66" charset="0"/>
            </a:endParaRPr>
          </a:p>
        </p:txBody>
      </p:sp>
      <p:pic>
        <p:nvPicPr>
          <p:cNvPr id="7170" name="Picture 2"/>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9746" b="91102" l="9746" r="89831">
                        <a14:foregroundMark x1="51271" y1="87712" x2="51271" y2="87712"/>
                        <a14:foregroundMark x1="51271" y1="86017" x2="51271" y2="86017"/>
                        <a14:foregroundMark x1="51271" y1="86017" x2="51271" y2="86017"/>
                      </a14:backgroundRemoval>
                    </a14:imgEffect>
                  </a14:imgLayer>
                </a14:imgProps>
              </a:ext>
              <a:ext uri="{28A0092B-C50C-407E-A947-70E740481C1C}">
                <a14:useLocalDpi xmlns:a14="http://schemas.microsoft.com/office/drawing/2010/main" val="0"/>
              </a:ext>
            </a:extLst>
          </a:blip>
          <a:srcRect/>
          <a:stretch>
            <a:fillRect/>
          </a:stretch>
        </p:blipFill>
        <p:spPr bwMode="auto">
          <a:xfrm>
            <a:off x="7420940" y="5085184"/>
            <a:ext cx="1691680" cy="16916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6934013"/>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riángulo rectángulo"/>
          <p:cNvSpPr/>
          <p:nvPr/>
        </p:nvSpPr>
        <p:spPr>
          <a:xfrm rot="5400000">
            <a:off x="0" y="0"/>
            <a:ext cx="914400" cy="914400"/>
          </a:xfrm>
          <a:prstGeom prst="rtTriangle">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 name="2 Triángulo rectángulo"/>
          <p:cNvSpPr/>
          <p:nvPr/>
        </p:nvSpPr>
        <p:spPr>
          <a:xfrm rot="10800000">
            <a:off x="8229600" y="4527"/>
            <a:ext cx="914400" cy="914400"/>
          </a:xfrm>
          <a:prstGeom prst="rtTriangle">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Triángulo rectángulo"/>
          <p:cNvSpPr/>
          <p:nvPr/>
        </p:nvSpPr>
        <p:spPr>
          <a:xfrm>
            <a:off x="0" y="5943600"/>
            <a:ext cx="914400" cy="914400"/>
          </a:xfrm>
          <a:prstGeom prst="rtTriangle">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Triángulo rectángulo"/>
          <p:cNvSpPr/>
          <p:nvPr/>
        </p:nvSpPr>
        <p:spPr>
          <a:xfrm rot="16200000">
            <a:off x="8229600" y="5943600"/>
            <a:ext cx="914400" cy="914400"/>
          </a:xfrm>
          <a:prstGeom prst="rtTriangle">
            <a:avLst/>
          </a:prstGeom>
          <a:solidFill>
            <a:srgbClr val="D2A578"/>
          </a:solidFill>
          <a:ln>
            <a:solidFill>
              <a:srgbClr val="D2A5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2050" name="Picture 2" descr="Discover the coolest #beige #brown #circle #circles #depression #accessories #palette #palettes #stickers #moodboard #freetoedit stickers"/>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476" b="95476" l="9746" r="89831">
                        <a14:foregroundMark x1="52966" y1="11905" x2="52966" y2="11905"/>
                        <a14:foregroundMark x1="55508" y1="38095" x2="55508" y2="38095"/>
                        <a14:foregroundMark x1="53814" y1="55238" x2="53814" y2="55238"/>
                      </a14:backgroundRemoval>
                    </a14:imgEffect>
                  </a14:imgLayer>
                </a14:imgProps>
              </a:ext>
              <a:ext uri="{28A0092B-C50C-407E-A947-70E740481C1C}">
                <a14:useLocalDpi xmlns:a14="http://schemas.microsoft.com/office/drawing/2010/main" val="0"/>
              </a:ext>
            </a:extLst>
          </a:blip>
          <a:srcRect/>
          <a:stretch>
            <a:fillRect/>
          </a:stretch>
        </p:blipFill>
        <p:spPr bwMode="auto">
          <a:xfrm>
            <a:off x="6228185" y="530153"/>
            <a:ext cx="2887824" cy="5627564"/>
          </a:xfrm>
          <a:prstGeom prst="rect">
            <a:avLst/>
          </a:prstGeom>
          <a:noFill/>
          <a:extLst>
            <a:ext uri="{909E8E84-426E-40DD-AFC4-6F175D3DCCD1}">
              <a14:hiddenFill xmlns:a14="http://schemas.microsoft.com/office/drawing/2010/main">
                <a:solidFill>
                  <a:srgbClr val="FFFFFF"/>
                </a:solidFill>
              </a14:hiddenFill>
            </a:ext>
          </a:extLst>
        </p:spPr>
      </p:pic>
      <p:sp>
        <p:nvSpPr>
          <p:cNvPr id="6" name="5 CuadroTexto"/>
          <p:cNvSpPr txBox="1"/>
          <p:nvPr/>
        </p:nvSpPr>
        <p:spPr>
          <a:xfrm>
            <a:off x="179512" y="791647"/>
            <a:ext cx="6912768" cy="5632311"/>
          </a:xfrm>
          <a:prstGeom prst="rect">
            <a:avLst/>
          </a:prstGeom>
          <a:noFill/>
        </p:spPr>
        <p:txBody>
          <a:bodyPr wrap="square" rtlCol="0">
            <a:spAutoFit/>
          </a:bodyPr>
          <a:lstStyle/>
          <a:p>
            <a:pPr algn="ctr"/>
            <a:r>
              <a:rPr lang="es-MX" b="1" i="1" dirty="0" smtClean="0"/>
              <a:t>La </a:t>
            </a:r>
            <a:r>
              <a:rPr lang="es-MX" b="1" i="1" dirty="0"/>
              <a:t>transposición didáctica </a:t>
            </a:r>
            <a:r>
              <a:rPr lang="es-MX" dirty="0"/>
              <a:t>es inevitable debido a que el propósito de la escuela es comunicar el saber, porque la intención de la enseñanza hace que el objeto no pueda aparecer exactamente de la misma forma ni ser utilizado de la misma manera que cuando está intención no existe</a:t>
            </a:r>
            <a:r>
              <a:rPr lang="es-MX" dirty="0" smtClean="0"/>
              <a:t>.</a:t>
            </a:r>
          </a:p>
          <a:p>
            <a:pPr algn="ctr"/>
            <a:r>
              <a:rPr lang="es-MX" dirty="0" smtClean="0"/>
              <a:t>Sin </a:t>
            </a:r>
            <a:r>
              <a:rPr lang="es-MX" dirty="0"/>
              <a:t>embargo, debe ser rigurosamente controlada. Dado que el objeto final de enseñanza es que el alumno pueda hacer funcionar lo aprendido fuera de la </a:t>
            </a:r>
            <a:r>
              <a:rPr lang="es-MX" dirty="0" smtClean="0"/>
              <a:t>escuela.</a:t>
            </a:r>
          </a:p>
          <a:p>
            <a:pPr algn="ctr"/>
            <a:r>
              <a:rPr lang="es-MX" b="1" i="1" dirty="0" smtClean="0"/>
              <a:t>El control </a:t>
            </a:r>
            <a:r>
              <a:rPr lang="es-MX" b="1" i="1" dirty="0"/>
              <a:t>de la transposición didáctica</a:t>
            </a:r>
            <a:r>
              <a:rPr lang="es-MX" dirty="0"/>
              <a:t>, no es una responsabilidad exclusiva de los maestros, sino también de los gobiernos, de la comunidad científica y de quienes diseñan los contenidos curriculares</a:t>
            </a:r>
            <a:r>
              <a:rPr lang="es-MX" dirty="0" smtClean="0"/>
              <a:t>.</a:t>
            </a:r>
          </a:p>
          <a:p>
            <a:pPr algn="ctr"/>
            <a:r>
              <a:rPr lang="es-MX" dirty="0" smtClean="0"/>
              <a:t>diseñan </a:t>
            </a:r>
            <a:r>
              <a:rPr lang="es-MX" dirty="0"/>
              <a:t>los contenidos curriculares, deben tener como preocupación prioritaria al formular objetivos, contenidos, actividades y formas de evaluación, que éstos no desvirtúen la naturaleza de los objetos de conocimiento que se pretende comunicar</a:t>
            </a:r>
            <a:r>
              <a:rPr lang="es-MX" dirty="0" smtClean="0"/>
              <a:t>.</a:t>
            </a:r>
          </a:p>
          <a:p>
            <a:pPr algn="ctr"/>
            <a:r>
              <a:rPr lang="es-MX" b="1" i="1" dirty="0" smtClean="0"/>
              <a:t>El </a:t>
            </a:r>
            <a:r>
              <a:rPr lang="es-MX" b="1" i="1" dirty="0"/>
              <a:t>equipo directivo y docente </a:t>
            </a:r>
            <a:r>
              <a:rPr lang="es-MX" dirty="0"/>
              <a:t>de cada institución debe evaluar las propuestas de contenidos y formas de trabajo en función de su adecuación a la naturaleza y funcionamiento cultural</a:t>
            </a:r>
            <a:r>
              <a:rPr lang="es-MX" dirty="0" smtClean="0"/>
              <a:t>. </a:t>
            </a:r>
          </a:p>
          <a:p>
            <a:pPr algn="ctr"/>
            <a:r>
              <a:rPr lang="es-MX" b="1" i="1" dirty="0" smtClean="0"/>
              <a:t>Es </a:t>
            </a:r>
            <a:r>
              <a:rPr lang="es-MX" b="1" i="1" dirty="0"/>
              <a:t>responsabilidad de cada maestro </a:t>
            </a:r>
            <a:r>
              <a:rPr lang="es-MX" dirty="0"/>
              <a:t>prever actividades e intervenciones que favorezcan la presencia en el aula del objeto de conocimiento tal como ha sido socialmente producido.</a:t>
            </a:r>
          </a:p>
        </p:txBody>
      </p:sp>
      <p:sp>
        <p:nvSpPr>
          <p:cNvPr id="7" name="6 CuadroTexto"/>
          <p:cNvSpPr txBox="1"/>
          <p:nvPr/>
        </p:nvSpPr>
        <p:spPr>
          <a:xfrm>
            <a:off x="1572744" y="179167"/>
            <a:ext cx="5293437" cy="461665"/>
          </a:xfrm>
          <a:prstGeom prst="rect">
            <a:avLst/>
          </a:prstGeom>
          <a:noFill/>
        </p:spPr>
        <p:txBody>
          <a:bodyPr wrap="none" rtlCol="0">
            <a:spAutoFit/>
          </a:bodyPr>
          <a:lstStyle/>
          <a:p>
            <a:pPr algn="ctr"/>
            <a:r>
              <a:rPr lang="es-MX" sz="2400" dirty="0" smtClean="0">
                <a:latin typeface="Comic Sans MS" pitchFamily="66" charset="0"/>
              </a:rPr>
              <a:t>LA TRANSPOCISION DIDACTICA</a:t>
            </a:r>
            <a:endParaRPr lang="es-MX" sz="2400" dirty="0">
              <a:latin typeface="Comic Sans MS" pitchFamily="66" charset="0"/>
            </a:endParaRPr>
          </a:p>
        </p:txBody>
      </p:sp>
    </p:spTree>
    <p:extLst>
      <p:ext uri="{BB962C8B-B14F-4D97-AF65-F5344CB8AC3E}">
        <p14:creationId xmlns:p14="http://schemas.microsoft.com/office/powerpoint/2010/main" val="257238754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inema concept with clapperboard and popcorn. Download for free at freepik.com now! #Freepik #freephoto #business #photo #template #cinema"/>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52975" b="99150" l="0" r="89831">
                        <a14:foregroundMark x1="39831" y1="70538" x2="39831" y2="70538"/>
                        <a14:foregroundMark x1="29661" y1="68555" x2="29661" y2="68555"/>
                        <a14:foregroundMark x1="16102" y1="96601" x2="16102" y2="96601"/>
                        <a14:foregroundMark x1="16102" y1="96601" x2="16102" y2="96601"/>
                        <a14:foregroundMark x1="10593" y1="66856" x2="10593" y2="66856"/>
                        <a14:foregroundMark x1="10593" y1="66856" x2="10593" y2="66856"/>
                        <a14:backgroundMark x1="13136" y1="71105" x2="13136" y2="71105"/>
                        <a14:backgroundMark x1="17373" y1="72521" x2="17373" y2="72521"/>
                        <a14:backgroundMark x1="17373" y1="72521" x2="17373" y2="72521"/>
                        <a14:backgroundMark x1="22881" y1="76771" x2="22881" y2="76771"/>
                        <a14:backgroundMark x1="5085" y1="69972" x2="5085" y2="69972"/>
                      </a14:backgroundRemoval>
                    </a14:imgEffect>
                  </a14:imgLayer>
                </a14:imgProps>
              </a:ext>
              <a:ext uri="{28A0092B-C50C-407E-A947-70E740481C1C}">
                <a14:useLocalDpi xmlns:a14="http://schemas.microsoft.com/office/drawing/2010/main" val="0"/>
              </a:ext>
            </a:extLst>
          </a:blip>
          <a:srcRect t="57886" r="37135"/>
          <a:stretch/>
        </p:blipFill>
        <p:spPr bwMode="auto">
          <a:xfrm>
            <a:off x="0" y="2317383"/>
            <a:ext cx="4499992" cy="4615261"/>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1043606" y="404664"/>
            <a:ext cx="7199407" cy="646331"/>
          </a:xfrm>
          <a:prstGeom prst="rect">
            <a:avLst/>
          </a:prstGeom>
          <a:noFill/>
        </p:spPr>
        <p:txBody>
          <a:bodyPr wrap="none" rtlCol="0">
            <a:spAutoFit/>
          </a:bodyPr>
          <a:lstStyle/>
          <a:p>
            <a:r>
              <a:rPr lang="es-MX" sz="3600" b="1" dirty="0" smtClean="0">
                <a:latin typeface="Comic Sans MS" pitchFamily="66" charset="0"/>
              </a:rPr>
              <a:t>VIDEO DE REALIMENTACION</a:t>
            </a:r>
            <a:endParaRPr lang="es-MX" sz="3600" b="1" dirty="0">
              <a:latin typeface="Comic Sans MS" pitchFamily="66" charset="0"/>
            </a:endParaRPr>
          </a:p>
        </p:txBody>
      </p:sp>
      <p:sp>
        <p:nvSpPr>
          <p:cNvPr id="3" name="2 CuadroTexto"/>
          <p:cNvSpPr txBox="1"/>
          <p:nvPr/>
        </p:nvSpPr>
        <p:spPr>
          <a:xfrm>
            <a:off x="2483768" y="4420779"/>
            <a:ext cx="6559557" cy="923330"/>
          </a:xfrm>
          <a:prstGeom prst="rect">
            <a:avLst/>
          </a:prstGeom>
          <a:noFill/>
        </p:spPr>
        <p:txBody>
          <a:bodyPr wrap="square" rtlCol="0">
            <a:spAutoFit/>
          </a:bodyPr>
          <a:lstStyle/>
          <a:p>
            <a:r>
              <a:rPr lang="es-MX" sz="3600" dirty="0">
                <a:hlinkClick r:id="rId4"/>
              </a:rPr>
              <a:t>https://</a:t>
            </a:r>
            <a:r>
              <a:rPr lang="es-MX" sz="3600" dirty="0" smtClean="0">
                <a:hlinkClick r:id="rId4"/>
              </a:rPr>
              <a:t>youtu.be/XRdyv9ra5rA</a:t>
            </a:r>
            <a:endParaRPr lang="es-MX" sz="3600" dirty="0" smtClean="0"/>
          </a:p>
          <a:p>
            <a:endParaRPr lang="es-MX" dirty="0"/>
          </a:p>
        </p:txBody>
      </p:sp>
      <p:pic>
        <p:nvPicPr>
          <p:cNvPr id="4100" name="Picture 4"/>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9746" b="89831" l="0" r="100000"/>
                    </a14:imgEffect>
                  </a14:imgLayer>
                </a14:imgProps>
              </a:ext>
              <a:ext uri="{28A0092B-C50C-407E-A947-70E740481C1C}">
                <a14:useLocalDpi xmlns:a14="http://schemas.microsoft.com/office/drawing/2010/main" val="0"/>
              </a:ext>
            </a:extLst>
          </a:blip>
          <a:srcRect/>
          <a:stretch>
            <a:fillRect/>
          </a:stretch>
        </p:blipFill>
        <p:spPr bwMode="auto">
          <a:xfrm>
            <a:off x="939488" y="423846"/>
            <a:ext cx="741543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50501675"/>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6" name="Picture 6"/>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25424" b="77119" l="0" r="89831">
                        <a14:foregroundMark x1="52119" y1="49153" x2="52119" y2="49153"/>
                        <a14:foregroundMark x1="42797" y1="57627" x2="42797" y2="57627"/>
                        <a14:foregroundMark x1="45763" y1="37712" x2="45763" y2="37712"/>
                        <a14:foregroundMark x1="40254" y1="42373" x2="40254" y2="42373"/>
                        <a14:foregroundMark x1="57627" y1="58475" x2="57627" y2="58475"/>
                        <a14:foregroundMark x1="60593" y1="57203" x2="60593" y2="57203"/>
                        <a14:foregroundMark x1="28814" y1="47458" x2="28814" y2="47458"/>
                        <a14:foregroundMark x1="23305" y1="46610" x2="23305" y2="46610"/>
                        <a14:foregroundMark x1="35169" y1="38559" x2="35169" y2="38559"/>
                        <a14:foregroundMark x1="36864" y1="51695" x2="36864" y2="51695"/>
                        <a14:foregroundMark x1="22881" y1="58898" x2="22881" y2="58898"/>
                        <a14:foregroundMark x1="16949" y1="56356" x2="16949" y2="56356"/>
                        <a14:foregroundMark x1="16525" y1="51695" x2="16525" y2="51695"/>
                        <a14:foregroundMark x1="17373" y1="55085" x2="17373" y2="55085"/>
                        <a14:foregroundMark x1="25847" y1="53390" x2="25847" y2="53390"/>
                        <a14:foregroundMark x1="42797" y1="58898" x2="42797" y2="58898"/>
                      </a14:backgroundRemoval>
                    </a14:imgEffect>
                  </a14:imgLayer>
                </a14:imgProps>
              </a:ext>
              <a:ext uri="{28A0092B-C50C-407E-A947-70E740481C1C}">
                <a14:useLocalDpi xmlns:a14="http://schemas.microsoft.com/office/drawing/2010/main" val="0"/>
              </a:ext>
            </a:extLst>
          </a:blip>
          <a:srcRect l="8919" t="27950" r="7711" b="36025"/>
          <a:stretch/>
        </p:blipFill>
        <p:spPr bwMode="auto">
          <a:xfrm>
            <a:off x="1257129" y="-138500"/>
            <a:ext cx="6523764" cy="2819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1793746" y="980728"/>
            <a:ext cx="5450531" cy="707886"/>
          </a:xfrm>
          <a:prstGeom prst="rect">
            <a:avLst/>
          </a:prstGeom>
          <a:noFill/>
        </p:spPr>
        <p:txBody>
          <a:bodyPr wrap="none" rtlCol="0">
            <a:spAutoFit/>
          </a:bodyPr>
          <a:lstStyle/>
          <a:p>
            <a:r>
              <a:rPr lang="es-MX" sz="4000" b="1" dirty="0" smtClean="0">
                <a:latin typeface="Comic Sans MS" pitchFamily="66" charset="0"/>
              </a:rPr>
              <a:t>DINAMICA (JUEGO)</a:t>
            </a:r>
            <a:endParaRPr lang="es-MX" sz="4000" b="1" dirty="0">
              <a:latin typeface="Comic Sans MS" pitchFamily="66" charset="0"/>
            </a:endParaRPr>
          </a:p>
        </p:txBody>
      </p:sp>
      <p:sp>
        <p:nvSpPr>
          <p:cNvPr id="3" name="2 CuadroTexto"/>
          <p:cNvSpPr txBox="1"/>
          <p:nvPr/>
        </p:nvSpPr>
        <p:spPr>
          <a:xfrm>
            <a:off x="611379" y="2732050"/>
            <a:ext cx="7435177" cy="923330"/>
          </a:xfrm>
          <a:prstGeom prst="rect">
            <a:avLst/>
          </a:prstGeom>
          <a:noFill/>
        </p:spPr>
        <p:txBody>
          <a:bodyPr wrap="none" rtlCol="0">
            <a:spAutoFit/>
          </a:bodyPr>
          <a:lstStyle/>
          <a:p>
            <a:r>
              <a:rPr lang="es-MX" dirty="0" smtClean="0"/>
              <a:t>   </a:t>
            </a:r>
          </a:p>
          <a:p>
            <a:r>
              <a:rPr lang="es-MX" b="1" dirty="0">
                <a:hlinkClick r:id="rId4"/>
              </a:rPr>
              <a:t>https://play.kahoot.it/v2/?</a:t>
            </a:r>
            <a:r>
              <a:rPr lang="es-MX" b="1" dirty="0" smtClean="0">
                <a:hlinkClick r:id="rId4"/>
              </a:rPr>
              <a:t>quizId=4bc1da09-ef1b-4dd2-b077-670c7dc6ea99</a:t>
            </a:r>
            <a:endParaRPr lang="es-MX" b="1" dirty="0" smtClean="0"/>
          </a:p>
          <a:p>
            <a:r>
              <a:rPr lang="es-MX" b="1" dirty="0" smtClean="0"/>
              <a:t> </a:t>
            </a:r>
            <a:endParaRPr lang="es-MX" b="1" dirty="0"/>
          </a:p>
        </p:txBody>
      </p:sp>
      <p:pic>
        <p:nvPicPr>
          <p:cNvPr id="5127" name="Picture 7"/>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271" b="89831" l="5085" r="94492"/>
                    </a14:imgEffect>
                  </a14:imgLayer>
                </a14:imgProps>
              </a:ext>
              <a:ext uri="{28A0092B-C50C-407E-A947-70E740481C1C}">
                <a14:useLocalDpi xmlns:a14="http://schemas.microsoft.com/office/drawing/2010/main" val="0"/>
              </a:ext>
            </a:extLst>
          </a:blip>
          <a:srcRect/>
          <a:stretch>
            <a:fillRect/>
          </a:stretch>
        </p:blipFill>
        <p:spPr bwMode="auto">
          <a:xfrm>
            <a:off x="3205017" y="3501008"/>
            <a:ext cx="22479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51400309"/>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1931</TotalTime>
  <Words>1173</Words>
  <Application>Microsoft Office PowerPoint</Application>
  <PresentationFormat>Presentación en pantalla (4:3)</PresentationFormat>
  <Paragraphs>58</Paragraphs>
  <Slides>8</Slides>
  <Notes>1</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Escuela normal de educación  preescolar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43</cp:revision>
  <dcterms:created xsi:type="dcterms:W3CDTF">2021-06-12T17:24:04Z</dcterms:created>
  <dcterms:modified xsi:type="dcterms:W3CDTF">2021-06-14T01:36:38Z</dcterms:modified>
</cp:coreProperties>
</file>