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49B4"/>
    <a:srgbClr val="F43EB7"/>
    <a:srgbClr val="FF33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6505CF3-6DE0-4693-9B2D-FEA80E667FC8}"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308788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505CF3-6DE0-4693-9B2D-FEA80E667FC8}"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1253665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505CF3-6DE0-4693-9B2D-FEA80E667FC8}"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348793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505CF3-6DE0-4693-9B2D-FEA80E667FC8}"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415935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505CF3-6DE0-4693-9B2D-FEA80E667FC8}" type="datetimeFigureOut">
              <a:rPr lang="es-MX" smtClean="0"/>
              <a:t>10/06/2021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423620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6505CF3-6DE0-4693-9B2D-FEA80E667FC8}"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47060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6505CF3-6DE0-4693-9B2D-FEA80E667FC8}" type="datetimeFigureOut">
              <a:rPr lang="es-MX" smtClean="0"/>
              <a:t>10/06/2021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298354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6505CF3-6DE0-4693-9B2D-FEA80E667FC8}" type="datetimeFigureOut">
              <a:rPr lang="es-MX" smtClean="0"/>
              <a:t>10/06/2021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4140165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05CF3-6DE0-4693-9B2D-FEA80E667FC8}" type="datetimeFigureOut">
              <a:rPr lang="es-MX" smtClean="0"/>
              <a:t>10/06/2021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619254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6505CF3-6DE0-4693-9B2D-FEA80E667FC8}"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201303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6505CF3-6DE0-4693-9B2D-FEA80E667FC8}" type="datetimeFigureOut">
              <a:rPr lang="es-MX" smtClean="0"/>
              <a:t>10/06/2021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55D820D-F712-490D-8C3B-BA1ABB636081}" type="slidenum">
              <a:rPr lang="es-MX" smtClean="0"/>
              <a:t>‹Nº›</a:t>
            </a:fld>
            <a:endParaRPr lang="es-MX"/>
          </a:p>
        </p:txBody>
      </p:sp>
    </p:spTree>
    <p:extLst>
      <p:ext uri="{BB962C8B-B14F-4D97-AF65-F5344CB8AC3E}">
        <p14:creationId xmlns:p14="http://schemas.microsoft.com/office/powerpoint/2010/main" val="225634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05CF3-6DE0-4693-9B2D-FEA80E667FC8}" type="datetimeFigureOut">
              <a:rPr lang="es-MX" smtClean="0"/>
              <a:t>10/06/2021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820D-F712-490D-8C3B-BA1ABB636081}" type="slidenum">
              <a:rPr lang="es-MX" smtClean="0"/>
              <a:t>‹Nº›</a:t>
            </a:fld>
            <a:endParaRPr lang="es-MX"/>
          </a:p>
        </p:txBody>
      </p:sp>
    </p:spTree>
    <p:extLst>
      <p:ext uri="{BB962C8B-B14F-4D97-AF65-F5344CB8AC3E}">
        <p14:creationId xmlns:p14="http://schemas.microsoft.com/office/powerpoint/2010/main" val="22848846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Xrnw_5dGA6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rediseñadas de circo | Etsy">
            <a:extLst>
              <a:ext uri="{FF2B5EF4-FFF2-40B4-BE49-F238E27FC236}">
                <a16:creationId xmlns:a16="http://schemas.microsoft.com/office/drawing/2014/main" id="{C9387DD1-F687-41F8-9225-DEA3DDD6DC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47" t="2126" r="3650" b="2995"/>
          <a:stretch/>
        </p:blipFill>
        <p:spPr bwMode="auto">
          <a:xfrm>
            <a:off x="0" y="-3"/>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35A25805-85AC-4884-9BB8-E0B84B2CADD2}"/>
              </a:ext>
            </a:extLst>
          </p:cNvPr>
          <p:cNvSpPr/>
          <p:nvPr/>
        </p:nvSpPr>
        <p:spPr>
          <a:xfrm rot="16200000">
            <a:off x="4607005" y="2321001"/>
            <a:ext cx="6857999" cy="2215991"/>
          </a:xfrm>
          <a:prstGeom prst="rect">
            <a:avLst/>
          </a:prstGeom>
          <a:solidFill>
            <a:srgbClr val="C00000"/>
          </a:solidFill>
          <a:ln w="76200">
            <a:noFill/>
          </a:ln>
        </p:spPr>
        <p:txBody>
          <a:bodyPr wrap="square">
            <a:spAutoFit/>
          </a:bodyPr>
          <a:lstStyle/>
          <a:p>
            <a:pPr algn="ctr"/>
            <a:r>
              <a:rPr lang="es-MX" sz="4000" dirty="0">
                <a:solidFill>
                  <a:schemeClr val="tx1">
                    <a:lumMod val="95000"/>
                    <a:lumOff val="5000"/>
                  </a:schemeClr>
                </a:solidFill>
                <a:latin typeface="Berlin Sans FB" panose="020E0602020502020306" pitchFamily="34" charset="0"/>
              </a:rPr>
              <a:t>PLAN DE TRABAJO </a:t>
            </a:r>
          </a:p>
          <a:p>
            <a:pPr algn="ctr"/>
            <a:r>
              <a:rPr lang="es-MX" sz="4000" dirty="0">
                <a:solidFill>
                  <a:schemeClr val="tx1">
                    <a:lumMod val="95000"/>
                    <a:lumOff val="5000"/>
                  </a:schemeClr>
                </a:solidFill>
                <a:latin typeface="Berlin Sans FB" panose="020E0602020502020306" pitchFamily="34" charset="0"/>
              </a:rPr>
              <a:t>SEMANA DEL </a:t>
            </a:r>
          </a:p>
          <a:p>
            <a:pPr algn="ctr"/>
            <a:r>
              <a:rPr lang="es-MX" sz="4000" dirty="0">
                <a:solidFill>
                  <a:schemeClr val="tx1">
                    <a:lumMod val="95000"/>
                    <a:lumOff val="5000"/>
                  </a:schemeClr>
                </a:solidFill>
                <a:latin typeface="Berlin Sans FB" panose="020E0602020502020306" pitchFamily="34" charset="0"/>
              </a:rPr>
              <a:t>14 AL 18 DE JUNIO </a:t>
            </a:r>
          </a:p>
          <a:p>
            <a:pPr algn="ctr"/>
            <a:endParaRPr lang="es-MX" dirty="0">
              <a:solidFill>
                <a:schemeClr val="tx1">
                  <a:lumMod val="95000"/>
                  <a:lumOff val="5000"/>
                </a:schemeClr>
              </a:solidFill>
              <a:latin typeface="Berlin Sans FB" panose="020E0602020502020306" pitchFamily="34" charset="0"/>
            </a:endParaRPr>
          </a:p>
        </p:txBody>
      </p:sp>
    </p:spTree>
    <p:extLst>
      <p:ext uri="{BB962C8B-B14F-4D97-AF65-F5344CB8AC3E}">
        <p14:creationId xmlns:p14="http://schemas.microsoft.com/office/powerpoint/2010/main" val="79349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02EC4772-7B07-4D75-9EEF-C83D8DB22FE6}"/>
              </a:ext>
            </a:extLst>
          </p:cNvPr>
          <p:cNvSpPr/>
          <p:nvPr/>
        </p:nvSpPr>
        <p:spPr>
          <a:xfrm>
            <a:off x="0" y="151179"/>
            <a:ext cx="9144000" cy="6555641"/>
          </a:xfrm>
          <a:prstGeom prst="rect">
            <a:avLst/>
          </a:prstGeom>
        </p:spPr>
        <p:txBody>
          <a:bodyPr wrap="square">
            <a:spAutoFit/>
          </a:bodyPr>
          <a:lstStyle/>
          <a:p>
            <a:pPr algn="ctr"/>
            <a:r>
              <a:rPr lang="es-ES" sz="2800" dirty="0">
                <a:latin typeface="Berlin Sans FB" panose="020E0602020502020306" pitchFamily="34" charset="0"/>
              </a:rPr>
              <a:t>ESCUELA NORMAL DE EDUCACIÓN PREESCOLAR DEL ESTADO</a:t>
            </a:r>
          </a:p>
          <a:p>
            <a:pPr algn="ctr"/>
            <a:r>
              <a:rPr lang="es-ES" sz="2800" dirty="0">
                <a:latin typeface="Berlin Sans FB" panose="020E0602020502020306" pitchFamily="34" charset="0"/>
              </a:rPr>
              <a:t>LICENCIATURA EN EDUCACIÓN PREESCOLAR</a:t>
            </a:r>
          </a:p>
          <a:p>
            <a:pPr algn="ctr"/>
            <a:r>
              <a:rPr lang="es-ES" sz="2800" dirty="0">
                <a:latin typeface="Berlin Sans FB" panose="020E0602020502020306" pitchFamily="34" charset="0"/>
              </a:rPr>
              <a:t> </a:t>
            </a:r>
          </a:p>
          <a:p>
            <a:pPr algn="ctr"/>
            <a:endParaRPr lang="es-ES" sz="2800" dirty="0">
              <a:latin typeface="Berlin Sans FB" panose="020E0602020502020306" pitchFamily="34" charset="0"/>
            </a:endParaRPr>
          </a:p>
          <a:p>
            <a:pPr algn="ctr"/>
            <a:r>
              <a:rPr lang="es-ES" sz="2800" dirty="0">
                <a:latin typeface="Berlin Sans FB" panose="020E0602020502020306" pitchFamily="34" charset="0"/>
              </a:rPr>
              <a:t>JARDIN DE NIÑOS: María L. Pérez de Arreola</a:t>
            </a:r>
          </a:p>
          <a:p>
            <a:pPr algn="ctr"/>
            <a:r>
              <a:rPr lang="es-ES" sz="2800" dirty="0">
                <a:latin typeface="Berlin Sans FB" panose="020E0602020502020306" pitchFamily="34" charset="0"/>
              </a:rPr>
              <a:t>CLAVE:05EJNO118Z              ZONA ESCOLAR:107</a:t>
            </a:r>
          </a:p>
          <a:p>
            <a:pPr algn="ctr"/>
            <a:r>
              <a:rPr lang="es-ES" sz="2800" dirty="0">
                <a:latin typeface="Berlin Sans FB" panose="020E0602020502020306" pitchFamily="34" charset="0"/>
              </a:rPr>
              <a:t>NOMBRE DE LA EDUCADORA TITULAR:  Rocío Ruiz Reyes</a:t>
            </a:r>
          </a:p>
          <a:p>
            <a:pPr algn="ctr"/>
            <a:r>
              <a:rPr lang="es-ES" sz="2800" dirty="0">
                <a:latin typeface="Berlin Sans FB" panose="020E0602020502020306" pitchFamily="34" charset="0"/>
              </a:rPr>
              <a:t>GRADO EN EL QUE REALIZA LAS PRACTICAS: 1º y 2º B</a:t>
            </a:r>
          </a:p>
          <a:p>
            <a:pPr algn="ctr"/>
            <a:r>
              <a:rPr lang="es-ES" sz="2800" dirty="0">
                <a:latin typeface="Berlin Sans FB" panose="020E0602020502020306" pitchFamily="34" charset="0"/>
              </a:rPr>
              <a:t>TOTAL, DE NIÑOS:32 NIÑOS: NIÑAS: </a:t>
            </a:r>
          </a:p>
          <a:p>
            <a:pPr algn="ctr"/>
            <a:r>
              <a:rPr lang="es-ES" sz="2800" dirty="0">
                <a:latin typeface="Berlin Sans FB" panose="020E0602020502020306" pitchFamily="34" charset="0"/>
              </a:rPr>
              <a:t>NOMBRE DE LA ALUMNA PRACTICANTE: Daniela Gonzalez Escobedo</a:t>
            </a:r>
          </a:p>
          <a:p>
            <a:pPr algn="ctr"/>
            <a:r>
              <a:rPr lang="es-ES" sz="2800" dirty="0">
                <a:latin typeface="Berlin Sans FB" panose="020E0602020502020306" pitchFamily="34" charset="0"/>
              </a:rPr>
              <a:t>GRADO: 4º SECCION: B NUMERO DE LISTA: 10</a:t>
            </a:r>
          </a:p>
          <a:p>
            <a:pPr algn="ctr"/>
            <a:r>
              <a:rPr lang="es-ES" sz="2800" dirty="0">
                <a:latin typeface="Berlin Sans FB" panose="020E0602020502020306" pitchFamily="34" charset="0"/>
              </a:rPr>
              <a:t>PERIODO DE PRACTICA DEL OCTAVO SEMESTRE: 14 AL 18 DE JUNIO DEL 2021</a:t>
            </a:r>
          </a:p>
        </p:txBody>
      </p:sp>
      <p:pic>
        <p:nvPicPr>
          <p:cNvPr id="8" name="image1.png">
            <a:extLst>
              <a:ext uri="{FF2B5EF4-FFF2-40B4-BE49-F238E27FC236}">
                <a16:creationId xmlns:a16="http://schemas.microsoft.com/office/drawing/2014/main" id="{9DE0B69A-4C8B-4A54-8A54-FDEC2C7DD7CB}"/>
              </a:ext>
            </a:extLst>
          </p:cNvPr>
          <p:cNvPicPr/>
          <p:nvPr/>
        </p:nvPicPr>
        <p:blipFill>
          <a:blip r:embed="rId2"/>
          <a:srcRect/>
          <a:stretch>
            <a:fillRect/>
          </a:stretch>
        </p:blipFill>
        <p:spPr>
          <a:xfrm>
            <a:off x="3895041" y="1445944"/>
            <a:ext cx="1353917" cy="926195"/>
          </a:xfrm>
          <a:prstGeom prst="rect">
            <a:avLst/>
          </a:prstGeom>
          <a:ln/>
        </p:spPr>
      </p:pic>
    </p:spTree>
    <p:extLst>
      <p:ext uri="{BB962C8B-B14F-4D97-AF65-F5344CB8AC3E}">
        <p14:creationId xmlns:p14="http://schemas.microsoft.com/office/powerpoint/2010/main" val="128044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6">
            <a:extLst>
              <a:ext uri="{FF2B5EF4-FFF2-40B4-BE49-F238E27FC236}">
                <a16:creationId xmlns:a16="http://schemas.microsoft.com/office/drawing/2014/main" id="{422BD45E-0602-44F3-8E2F-CBE73B363AD8}"/>
              </a:ext>
            </a:extLst>
          </p:cNvPr>
          <p:cNvGraphicFramePr>
            <a:graphicFrameLocks noGrp="1"/>
          </p:cNvGraphicFramePr>
          <p:nvPr>
            <p:extLst>
              <p:ext uri="{D42A27DB-BD31-4B8C-83A1-F6EECF244321}">
                <p14:modId xmlns:p14="http://schemas.microsoft.com/office/powerpoint/2010/main" val="2439944935"/>
              </p:ext>
            </p:extLst>
          </p:nvPr>
        </p:nvGraphicFramePr>
        <p:xfrm>
          <a:off x="0" y="1"/>
          <a:ext cx="9143998" cy="5830294"/>
        </p:xfrm>
        <a:graphic>
          <a:graphicData uri="http://schemas.openxmlformats.org/drawingml/2006/table">
            <a:tbl>
              <a:tblPr bandRow="1">
                <a:tableStyleId>{5940675A-B579-460E-94D1-54222C63F5DA}</a:tableStyleId>
              </a:tblPr>
              <a:tblGrid>
                <a:gridCol w="1345298">
                  <a:extLst>
                    <a:ext uri="{9D8B030D-6E8A-4147-A177-3AD203B41FA5}">
                      <a16:colId xmlns:a16="http://schemas.microsoft.com/office/drawing/2014/main" val="178537276"/>
                    </a:ext>
                  </a:extLst>
                </a:gridCol>
                <a:gridCol w="1559740">
                  <a:extLst>
                    <a:ext uri="{9D8B030D-6E8A-4147-A177-3AD203B41FA5}">
                      <a16:colId xmlns:a16="http://schemas.microsoft.com/office/drawing/2014/main" val="3028238145"/>
                    </a:ext>
                  </a:extLst>
                </a:gridCol>
                <a:gridCol w="1559740">
                  <a:extLst>
                    <a:ext uri="{9D8B030D-6E8A-4147-A177-3AD203B41FA5}">
                      <a16:colId xmlns:a16="http://schemas.microsoft.com/office/drawing/2014/main" val="1691573395"/>
                    </a:ext>
                  </a:extLst>
                </a:gridCol>
                <a:gridCol w="1559740">
                  <a:extLst>
                    <a:ext uri="{9D8B030D-6E8A-4147-A177-3AD203B41FA5}">
                      <a16:colId xmlns:a16="http://schemas.microsoft.com/office/drawing/2014/main" val="239473640"/>
                    </a:ext>
                  </a:extLst>
                </a:gridCol>
                <a:gridCol w="1559740">
                  <a:extLst>
                    <a:ext uri="{9D8B030D-6E8A-4147-A177-3AD203B41FA5}">
                      <a16:colId xmlns:a16="http://schemas.microsoft.com/office/drawing/2014/main" val="3210072167"/>
                    </a:ext>
                  </a:extLst>
                </a:gridCol>
                <a:gridCol w="1559740">
                  <a:extLst>
                    <a:ext uri="{9D8B030D-6E8A-4147-A177-3AD203B41FA5}">
                      <a16:colId xmlns:a16="http://schemas.microsoft.com/office/drawing/2014/main" val="772371942"/>
                    </a:ext>
                  </a:extLst>
                </a:gridCol>
              </a:tblGrid>
              <a:tr h="398229">
                <a:tc>
                  <a:txBody>
                    <a:bodyPr/>
                    <a:lstStyle/>
                    <a:p>
                      <a:pPr algn="ctr"/>
                      <a:endParaRPr lang="es-MX" dirty="0"/>
                    </a:p>
                  </a:txBody>
                  <a:tcPr>
                    <a:solidFill>
                      <a:srgbClr val="C00000"/>
                    </a:solidFill>
                  </a:tcPr>
                </a:tc>
                <a:tc>
                  <a:txBody>
                    <a:bodyPr/>
                    <a:lstStyle/>
                    <a:p>
                      <a:pPr algn="ctr"/>
                      <a:r>
                        <a:rPr lang="es-MX" dirty="0">
                          <a:latin typeface="Berlin Sans FB" panose="020E0602020502020306" pitchFamily="34" charset="0"/>
                        </a:rPr>
                        <a:t>LUNES</a:t>
                      </a:r>
                    </a:p>
                  </a:txBody>
                  <a:tcPr>
                    <a:solidFill>
                      <a:srgbClr val="C00000"/>
                    </a:solidFill>
                  </a:tcPr>
                </a:tc>
                <a:tc>
                  <a:txBody>
                    <a:bodyPr/>
                    <a:lstStyle/>
                    <a:p>
                      <a:pPr algn="ctr"/>
                      <a:r>
                        <a:rPr lang="es-MX" dirty="0">
                          <a:latin typeface="Berlin Sans FB" panose="020E0602020502020306" pitchFamily="34" charset="0"/>
                        </a:rPr>
                        <a:t>MARTES</a:t>
                      </a:r>
                    </a:p>
                  </a:txBody>
                  <a:tcPr>
                    <a:solidFill>
                      <a:srgbClr val="C00000"/>
                    </a:solidFill>
                  </a:tcPr>
                </a:tc>
                <a:tc>
                  <a:txBody>
                    <a:bodyPr/>
                    <a:lstStyle/>
                    <a:p>
                      <a:pPr algn="ctr"/>
                      <a:r>
                        <a:rPr lang="es-MX" dirty="0">
                          <a:latin typeface="Berlin Sans FB" panose="020E0602020502020306" pitchFamily="34" charset="0"/>
                        </a:rPr>
                        <a:t>MIERCOLES</a:t>
                      </a:r>
                    </a:p>
                  </a:txBody>
                  <a:tcPr>
                    <a:solidFill>
                      <a:srgbClr val="C00000"/>
                    </a:solidFill>
                  </a:tcPr>
                </a:tc>
                <a:tc>
                  <a:txBody>
                    <a:bodyPr/>
                    <a:lstStyle/>
                    <a:p>
                      <a:pPr algn="ctr"/>
                      <a:r>
                        <a:rPr lang="es-MX" sz="1200" dirty="0">
                          <a:latin typeface="Berlin Sans FB" panose="020E0602020502020306" pitchFamily="34" charset="0"/>
                        </a:rPr>
                        <a:t>JUEVES</a:t>
                      </a:r>
                    </a:p>
                  </a:txBody>
                  <a:tcPr>
                    <a:solidFill>
                      <a:srgbClr val="C00000"/>
                    </a:solidFill>
                  </a:tcPr>
                </a:tc>
                <a:tc>
                  <a:txBody>
                    <a:bodyPr/>
                    <a:lstStyle/>
                    <a:p>
                      <a:pPr algn="ctr"/>
                      <a:r>
                        <a:rPr lang="es-MX" sz="1200" dirty="0">
                          <a:latin typeface="Berlin Sans FB" panose="020E0602020502020306" pitchFamily="34" charset="0"/>
                        </a:rPr>
                        <a:t>VIERNES</a:t>
                      </a:r>
                    </a:p>
                  </a:txBody>
                  <a:tcPr>
                    <a:solidFill>
                      <a:srgbClr val="C00000"/>
                    </a:solidFill>
                  </a:tcPr>
                </a:tc>
                <a:extLst>
                  <a:ext uri="{0D108BD9-81ED-4DB2-BD59-A6C34878D82A}">
                    <a16:rowId xmlns:a16="http://schemas.microsoft.com/office/drawing/2014/main" val="2210961461"/>
                  </a:ext>
                </a:extLst>
              </a:tr>
              <a:tr h="2231665">
                <a:tc>
                  <a:txBody>
                    <a:bodyPr/>
                    <a:lstStyle/>
                    <a:p>
                      <a:pPr algn="ctr"/>
                      <a:r>
                        <a:rPr lang="es-MX" dirty="0">
                          <a:latin typeface="Berlin Sans FB" panose="020E0602020502020306" pitchFamily="34" charset="0"/>
                        </a:rPr>
                        <a:t>Aprendizaje esperado</a:t>
                      </a:r>
                    </a:p>
                  </a:txBody>
                  <a:tcPr>
                    <a:solidFill>
                      <a:srgbClr val="C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Lenguaje y comunicación.</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Aprendizaje </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Esperado:</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dirty="0">
                          <a:latin typeface="Berlin Sans FB" panose="020E0602020502020306" pitchFamily="34" charset="0"/>
                        </a:rPr>
                        <a:t>Menciona características de objetos y personas que conoce y observa</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p>
                      <a:pPr algn="ctr"/>
                      <a:endParaRPr lang="es-MX" sz="1200" dirty="0">
                        <a:latin typeface="Berlin Sans FB" panose="020E0602020502020306" pitchFamily="34" charset="0"/>
                      </a:endParaRPr>
                    </a:p>
                  </a:txBody>
                  <a:tcPr>
                    <a:noFill/>
                  </a:tcPr>
                </a:tc>
                <a:tc>
                  <a:txBody>
                    <a:bodyPr/>
                    <a:lstStyle/>
                    <a:p>
                      <a:pPr algn="ctr"/>
                      <a:r>
                        <a:rPr lang="es-ES" sz="1200" kern="1200" dirty="0">
                          <a:solidFill>
                            <a:schemeClr val="tx1"/>
                          </a:solidFill>
                          <a:latin typeface="Berlin Sans FB" panose="020E0602020502020306" pitchFamily="34" charset="0"/>
                          <a:ea typeface="+mn-ea"/>
                          <a:cs typeface="+mn-cs"/>
                        </a:rPr>
                        <a:t>Pensamiento matemático</a:t>
                      </a:r>
                    </a:p>
                    <a:p>
                      <a:pPr algn="ctr"/>
                      <a:r>
                        <a:rPr lang="es-ES" sz="1200" kern="1200" dirty="0">
                          <a:solidFill>
                            <a:schemeClr val="tx1"/>
                          </a:solidFill>
                          <a:latin typeface="Berlin Sans FB" panose="020E0602020502020306" pitchFamily="34" charset="0"/>
                          <a:ea typeface="+mn-ea"/>
                          <a:cs typeface="+mn-cs"/>
                        </a:rPr>
                        <a:t>Aprendizaje esperado:</a:t>
                      </a:r>
                    </a:p>
                    <a:p>
                      <a:pPr algn="ctr"/>
                      <a:r>
                        <a:rPr lang="es-ES" sz="1200" kern="1200" dirty="0">
                          <a:solidFill>
                            <a:schemeClr val="tx1"/>
                          </a:solidFill>
                          <a:latin typeface="Berlin Sans FB" panose="020E0602020502020306" pitchFamily="34" charset="0"/>
                          <a:ea typeface="+mn-ea"/>
                          <a:cs typeface="+mn-cs"/>
                        </a:rPr>
                        <a:t>Resuelve problemas a través del conteo y con acciones sobre las colecciones. </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tx1"/>
                          </a:solidFill>
                          <a:latin typeface="Berlin Sans FB" panose="020E0602020502020306" pitchFamily="34" charset="0"/>
                          <a:ea typeface="+mn-ea"/>
                          <a:cs typeface="+mn-cs"/>
                        </a:rPr>
                        <a:t>Pensamiento matemático ç</a:t>
                      </a:r>
                    </a:p>
                    <a:p>
                      <a:pPr algn="ctr"/>
                      <a:r>
                        <a:rPr lang="es-ES" sz="1200" kern="1200" dirty="0">
                          <a:solidFill>
                            <a:schemeClr val="tx1"/>
                          </a:solidFill>
                          <a:latin typeface="Berlin Sans FB" panose="020E0602020502020306" pitchFamily="34" charset="0"/>
                          <a:ea typeface="+mn-ea"/>
                          <a:cs typeface="+mn-cs"/>
                        </a:rPr>
                        <a:t>Aprendizaje esperado:</a:t>
                      </a:r>
                    </a:p>
                    <a:p>
                      <a:pPr algn="ctr"/>
                      <a:r>
                        <a:rPr lang="es-ES" sz="1200" kern="1200" dirty="0">
                          <a:solidFill>
                            <a:schemeClr val="tx1"/>
                          </a:solidFill>
                          <a:latin typeface="Berlin Sans FB" panose="020E0602020502020306" pitchFamily="34" charset="0"/>
                          <a:ea typeface="+mn-ea"/>
                          <a:cs typeface="+mn-cs"/>
                        </a:rPr>
                        <a:t>Resuelve problemas a través del conteo y con acciones sobre las colecciones.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s-ES" sz="1200" kern="1200" dirty="0">
                        <a:solidFill>
                          <a:schemeClr val="tx1"/>
                        </a:solidFill>
                        <a:latin typeface="Berlin Sans FB" panose="020E0602020502020306" pitchFamily="34" charset="0"/>
                        <a:ea typeface="+mn-ea"/>
                        <a:cs typeface="+mn-cs"/>
                      </a:endParaRPr>
                    </a:p>
                    <a:p>
                      <a:pPr algn="ctr"/>
                      <a:endParaRPr lang="es-MX" sz="1200" dirty="0">
                        <a:latin typeface="Berlin Sans FB" panose="020E0602020502020306" pitchFamily="34" charset="0"/>
                      </a:endParaRPr>
                    </a:p>
                  </a:txBody>
                  <a:tcPr>
                    <a:noFill/>
                  </a:tcPr>
                </a:tc>
                <a:tc>
                  <a:txBody>
                    <a:bodyPr/>
                    <a:lstStyle/>
                    <a:p>
                      <a:pPr algn="ctr"/>
                      <a:r>
                        <a:rPr lang="es-ES" sz="1200" kern="1200" dirty="0">
                          <a:solidFill>
                            <a:schemeClr val="tx1"/>
                          </a:solidFill>
                          <a:latin typeface="Berlin Sans FB" panose="020E0602020502020306" pitchFamily="34" charset="0"/>
                          <a:ea typeface="+mn-ea"/>
                          <a:cs typeface="+mn-cs"/>
                        </a:rPr>
                        <a:t>Pensamiento matemático Aprendizaje esperado:</a:t>
                      </a:r>
                    </a:p>
                    <a:p>
                      <a:pPr algn="ctr"/>
                      <a:r>
                        <a:rPr lang="es-ES" sz="1200" kern="1200" dirty="0">
                          <a:solidFill>
                            <a:schemeClr val="tx1"/>
                          </a:solidFill>
                          <a:latin typeface="Berlin Sans FB" panose="020E0602020502020306" pitchFamily="34" charset="0"/>
                          <a:ea typeface="+mn-ea"/>
                          <a:cs typeface="+mn-cs"/>
                        </a:rPr>
                        <a:t>Resuelve problemas a través del conteo y con acciones sobre las colecciones. </a:t>
                      </a:r>
                    </a:p>
                    <a:p>
                      <a:pPr algn="ctr"/>
                      <a:endParaRPr lang="es-ES" sz="1200" kern="1200" dirty="0">
                        <a:solidFill>
                          <a:schemeClr val="tx1"/>
                        </a:solidFill>
                        <a:latin typeface="Berlin Sans FB" panose="020E0602020502020306" pitchFamily="34" charset="0"/>
                        <a:ea typeface="+mn-ea"/>
                        <a:cs typeface="+mn-cs"/>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tx1"/>
                          </a:solidFill>
                          <a:latin typeface="Berlin Sans FB" panose="020E0602020502020306" pitchFamily="34" charset="0"/>
                          <a:ea typeface="+mn-ea"/>
                          <a:cs typeface="+mn-cs"/>
                        </a:rPr>
                        <a:t>Pensamiento matemático </a:t>
                      </a:r>
                    </a:p>
                    <a:p>
                      <a:pPr algn="ctr"/>
                      <a:r>
                        <a:rPr lang="es-ES" sz="1200" kern="1200" dirty="0">
                          <a:solidFill>
                            <a:schemeClr val="tx1"/>
                          </a:solidFill>
                          <a:latin typeface="Berlin Sans FB" panose="020E0602020502020306" pitchFamily="34" charset="0"/>
                          <a:ea typeface="+mn-ea"/>
                          <a:cs typeface="+mn-cs"/>
                        </a:rPr>
                        <a:t>Aprendizaje esperado:</a:t>
                      </a:r>
                    </a:p>
                    <a:p>
                      <a:pPr algn="ctr"/>
                      <a:r>
                        <a:rPr lang="es-ES" sz="1200" kern="1200" dirty="0">
                          <a:solidFill>
                            <a:schemeClr val="tx1"/>
                          </a:solidFill>
                          <a:latin typeface="Berlin Sans FB" panose="020E0602020502020306" pitchFamily="34" charset="0"/>
                          <a:ea typeface="+mn-ea"/>
                          <a:cs typeface="+mn-cs"/>
                        </a:rPr>
                        <a:t>Resuelve problemas a través del conteo y con acciones sobre las colecciones.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s-ES" sz="1200" kern="1200" dirty="0">
                        <a:solidFill>
                          <a:schemeClr val="tx1"/>
                        </a:solidFill>
                        <a:latin typeface="Berlin Sans FB" panose="020E0602020502020306" pitchFamily="34" charset="0"/>
                        <a:ea typeface="+mn-ea"/>
                        <a:cs typeface="+mn-cs"/>
                      </a:endParaRPr>
                    </a:p>
                    <a:p>
                      <a:pPr algn="ctr"/>
                      <a:endParaRPr lang="es-MX" sz="1200" dirty="0">
                        <a:latin typeface="Berlin Sans FB" panose="020E0602020502020306" pitchFamily="34" charset="0"/>
                      </a:endParaRPr>
                    </a:p>
                  </a:txBody>
                  <a:tcPr>
                    <a:noFill/>
                  </a:tcPr>
                </a:tc>
                <a:extLst>
                  <a:ext uri="{0D108BD9-81ED-4DB2-BD59-A6C34878D82A}">
                    <a16:rowId xmlns:a16="http://schemas.microsoft.com/office/drawing/2014/main" val="1571764884"/>
                  </a:ext>
                </a:extLst>
              </a:tr>
              <a:tr h="2377329">
                <a:tc>
                  <a:txBody>
                    <a:bodyPr/>
                    <a:lstStyle/>
                    <a:p>
                      <a:pPr algn="ctr"/>
                      <a:r>
                        <a:rPr lang="es-MX" dirty="0">
                          <a:latin typeface="Berlin Sans FB" panose="020E0602020502020306" pitchFamily="34" charset="0"/>
                        </a:rPr>
                        <a:t>Actividades en conexión o video</a:t>
                      </a:r>
                    </a:p>
                  </a:txBody>
                  <a:tcPr>
                    <a:solidFill>
                      <a:srgbClr val="C00000"/>
                    </a:solidFill>
                  </a:tcPr>
                </a:tc>
                <a:tc>
                  <a:txBody>
                    <a:bodyPr/>
                    <a:lstStyle/>
                    <a:p>
                      <a:pPr algn="ctr"/>
                      <a:r>
                        <a:rPr lang="es-MX" sz="1200" dirty="0">
                          <a:latin typeface="Berlin Sans FB" panose="020E0602020502020306" pitchFamily="34" charset="0"/>
                        </a:rPr>
                        <a:t>CONEXION MEDIANTE MEET </a:t>
                      </a:r>
                    </a:p>
                    <a:p>
                      <a:pPr algn="ctr"/>
                      <a:r>
                        <a:rPr lang="es-MX" sz="1200" dirty="0">
                          <a:latin typeface="Berlin Sans FB" panose="020E0602020502020306" pitchFamily="34" charset="0"/>
                        </a:rPr>
                        <a:t>9:00- 9.30</a:t>
                      </a:r>
                    </a:p>
                    <a:p>
                      <a:pPr algn="ctr"/>
                      <a:r>
                        <a:rPr lang="es-MX" sz="1200" dirty="0">
                          <a:latin typeface="Berlin Sans FB" panose="020E0602020502020306" pitchFamily="34" charset="0"/>
                        </a:rPr>
                        <a:t>Inicio: se presenta un video sobre el circo</a:t>
                      </a:r>
                    </a:p>
                    <a:p>
                      <a:pPr algn="ctr"/>
                      <a:r>
                        <a:rPr lang="es-MX" sz="1200" dirty="0">
                          <a:latin typeface="Berlin Sans FB" panose="020E0602020502020306" pitchFamily="34" charset="0"/>
                        </a:rPr>
                        <a:t>Desarrollo se realiza una </a:t>
                      </a:r>
                      <a:r>
                        <a:rPr lang="es-MX" sz="1200">
                          <a:latin typeface="Berlin Sans FB" panose="020E0602020502020306" pitchFamily="34" charset="0"/>
                        </a:rPr>
                        <a:t>actividad matemática .</a:t>
                      </a:r>
                    </a:p>
                    <a:p>
                      <a:pPr algn="ctr"/>
                      <a:endParaRPr lang="es-MX" sz="1200" dirty="0">
                        <a:latin typeface="Berlin Sans FB" panose="020E0602020502020306" pitchFamily="34" charset="0"/>
                      </a:endParaRPr>
                    </a:p>
                    <a:p>
                      <a:pPr algn="ctr"/>
                      <a:endParaRPr lang="es-MX" sz="1200" dirty="0">
                        <a:latin typeface="Berlin Sans FB" panose="020E0602020502020306" pitchFamily="34" charset="0"/>
                      </a:endParaRPr>
                    </a:p>
                  </a:txBody>
                  <a:tcPr>
                    <a:noFill/>
                  </a:tcPr>
                </a:tc>
                <a:tc>
                  <a:txBody>
                    <a:bodyPr/>
                    <a:lstStyle/>
                    <a:p>
                      <a:pPr algn="ctr"/>
                      <a:endParaRPr lang="es-MX" sz="1200" dirty="0">
                        <a:latin typeface="Berlin Sans FB" panose="020E0602020502020306" pitchFamily="34" charset="0"/>
                      </a:endParaRPr>
                    </a:p>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r>
                        <a:rPr lang="es-MX" sz="1200" dirty="0">
                          <a:latin typeface="Berlin Sans FB" panose="020E0602020502020306" pitchFamily="34" charset="0"/>
                        </a:rPr>
                        <a:t>Inicio: Se da una explicación acerca de lo que es el circo</a:t>
                      </a:r>
                    </a:p>
                    <a:p>
                      <a:pPr algn="ctr"/>
                      <a:r>
                        <a:rPr lang="es-MX" sz="1200" dirty="0">
                          <a:latin typeface="Berlin Sans FB" panose="020E0602020502020306" pitchFamily="34" charset="0"/>
                        </a:rPr>
                        <a:t>Desarrollo: se presenta un payaso con diversos elementos que ayudaran para realizar conteo</a:t>
                      </a:r>
                    </a:p>
                    <a:p>
                      <a:pPr algn="ctr"/>
                      <a:r>
                        <a:rPr lang="es-MX" sz="1200" dirty="0">
                          <a:latin typeface="Berlin Sans FB" panose="020E0602020502020306" pitchFamily="34" charset="0"/>
                        </a:rPr>
                        <a:t>Cierre: se realiza el conteo de estos y se hacen preguntas</a:t>
                      </a:r>
                    </a:p>
                    <a:p>
                      <a:pPr algn="ctr"/>
                      <a:endParaRPr lang="es-MX" sz="1200" dirty="0">
                        <a:latin typeface="Berlin Sans FB" panose="020E0602020502020306" pitchFamily="34" charset="0"/>
                      </a:endParaRPr>
                    </a:p>
                  </a:txBody>
                  <a:tcPr/>
                </a:tc>
                <a:tc>
                  <a:txBody>
                    <a:bodyPr/>
                    <a:lstStyle/>
                    <a:p>
                      <a:pPr algn="ctr"/>
                      <a:r>
                        <a:rPr lang="es-MX" sz="1200" dirty="0">
                          <a:latin typeface="Berlin Sans FB" panose="020E0602020502020306" pitchFamily="34" charset="0"/>
                        </a:rPr>
                        <a:t>CONEXION MEDIANTE MEET </a:t>
                      </a:r>
                    </a:p>
                    <a:p>
                      <a:pPr algn="ctr"/>
                      <a:r>
                        <a:rPr lang="es-MX" sz="1200" dirty="0">
                          <a:latin typeface="Berlin Sans FB" panose="020E0602020502020306" pitchFamily="34" charset="0"/>
                        </a:rPr>
                        <a:t>9:00- 9.30</a:t>
                      </a:r>
                    </a:p>
                    <a:p>
                      <a:pPr algn="ctr"/>
                      <a:r>
                        <a:rPr lang="es-MX" sz="1200" dirty="0">
                          <a:latin typeface="Berlin Sans FB" panose="020E0602020502020306" pitchFamily="34" charset="0"/>
                        </a:rPr>
                        <a:t>Inicio: </a:t>
                      </a:r>
                    </a:p>
                    <a:p>
                      <a:pPr algn="ctr"/>
                      <a:r>
                        <a:rPr lang="es-MX" sz="1200" dirty="0">
                          <a:latin typeface="Berlin Sans FB" panose="020E0602020502020306" pitchFamily="34" charset="0"/>
                        </a:rPr>
                        <a:t>Se platica acerca del circo.</a:t>
                      </a:r>
                    </a:p>
                    <a:p>
                      <a:pPr algn="ctr"/>
                      <a:r>
                        <a:rPr lang="es-MX" sz="1200" dirty="0">
                          <a:latin typeface="Berlin Sans FB" panose="020E0602020502020306" pitchFamily="34" charset="0"/>
                        </a:rPr>
                        <a:t>Desarrollo:</a:t>
                      </a:r>
                    </a:p>
                    <a:p>
                      <a:pPr algn="ctr"/>
                      <a:r>
                        <a:rPr lang="es-MX" sz="1200" dirty="0">
                          <a:latin typeface="Berlin Sans FB" panose="020E0602020502020306" pitchFamily="34" charset="0"/>
                        </a:rPr>
                        <a:t>Se colocan diferentes problema de agrega y quitar y se resuelven mediante el juego matemático</a:t>
                      </a:r>
                    </a:p>
                    <a:p>
                      <a:pPr algn="ctr"/>
                      <a:r>
                        <a:rPr lang="es-MX" sz="1200" dirty="0">
                          <a:latin typeface="Berlin Sans FB" panose="020E0602020502020306" pitchFamily="34" charset="0"/>
                        </a:rPr>
                        <a:t>Cierre: se realizan preguntas</a:t>
                      </a:r>
                    </a:p>
                  </a:txBody>
                  <a:tcPr>
                    <a:noFill/>
                  </a:tcPr>
                </a:tc>
                <a:tc>
                  <a:txBody>
                    <a:bodyPr/>
                    <a:lstStyle/>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r>
                        <a:rPr lang="es-MX" sz="1200" dirty="0">
                          <a:latin typeface="Berlin Sans FB" panose="020E0602020502020306" pitchFamily="34" charset="0"/>
                        </a:rPr>
                        <a:t>Inicio: </a:t>
                      </a:r>
                    </a:p>
                    <a:p>
                      <a:pPr algn="ctr"/>
                      <a:r>
                        <a:rPr lang="es-MX" sz="1200" dirty="0">
                          <a:latin typeface="Berlin Sans FB" panose="020E0602020502020306" pitchFamily="34" charset="0"/>
                        </a:rPr>
                        <a:t>se da a conocer lo que realiza un mago dentro del circo.</a:t>
                      </a:r>
                    </a:p>
                    <a:p>
                      <a:pPr algn="ctr"/>
                      <a:r>
                        <a:rPr lang="es-MX" sz="1200" dirty="0">
                          <a:latin typeface="Berlin Sans FB" panose="020E0602020502020306" pitchFamily="34" charset="0"/>
                        </a:rPr>
                        <a:t>Desarrollo: posteriormente se realiza una comparación de diferentes cantidades y se encierra la mayor</a:t>
                      </a:r>
                    </a:p>
                    <a:p>
                      <a:pPr algn="ctr"/>
                      <a:r>
                        <a:rPr lang="es-MX" sz="1200" dirty="0">
                          <a:latin typeface="Berlin Sans FB" panose="020E0602020502020306" pitchFamily="34" charset="0"/>
                        </a:rPr>
                        <a:t>Cierre: se realizan algunas preguntas. </a:t>
                      </a:r>
                    </a:p>
                    <a:p>
                      <a:pPr algn="ctr"/>
                      <a:endParaRPr lang="es-MX" sz="1200" dirty="0">
                        <a:latin typeface="Berlin Sans FB" panose="020E0602020502020306" pitchFamily="34" charset="0"/>
                      </a:endParaRPr>
                    </a:p>
                    <a:p>
                      <a:pPr algn="ctr"/>
                      <a:r>
                        <a:rPr lang="es-MX" sz="1200" dirty="0">
                          <a:latin typeface="Berlin Sans FB" panose="020E0602020502020306" pitchFamily="34" charset="0"/>
                        </a:rPr>
                        <a:t> </a:t>
                      </a:r>
                    </a:p>
                  </a:txBody>
                  <a:tcPr/>
                </a:tc>
                <a:tc>
                  <a:txBody>
                    <a:bodyPr/>
                    <a:lstStyle/>
                    <a:p>
                      <a:pPr algn="ctr"/>
                      <a:r>
                        <a:rPr lang="es-MX" sz="1200" dirty="0">
                          <a:latin typeface="Berlin Sans FB" panose="020E0602020502020306" pitchFamily="34" charset="0"/>
                        </a:rPr>
                        <a:t>Comunicación con padres de familia, evaluación de evidencias</a:t>
                      </a:r>
                    </a:p>
                  </a:txBody>
                  <a:tcPr>
                    <a:noFill/>
                  </a:tcPr>
                </a:tc>
                <a:extLst>
                  <a:ext uri="{0D108BD9-81ED-4DB2-BD59-A6C34878D82A}">
                    <a16:rowId xmlns:a16="http://schemas.microsoft.com/office/drawing/2014/main" val="2588323147"/>
                  </a:ext>
                </a:extLst>
              </a:tr>
            </a:tbl>
          </a:graphicData>
        </a:graphic>
      </p:graphicFrame>
    </p:spTree>
    <p:extLst>
      <p:ext uri="{BB962C8B-B14F-4D97-AF65-F5344CB8AC3E}">
        <p14:creationId xmlns:p14="http://schemas.microsoft.com/office/powerpoint/2010/main" val="376215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13CF00A-A320-4D9E-8F20-329738AD956E}"/>
              </a:ext>
            </a:extLst>
          </p:cNvPr>
          <p:cNvGraphicFramePr>
            <a:graphicFrameLocks noGrp="1"/>
          </p:cNvGraphicFramePr>
          <p:nvPr>
            <p:extLst>
              <p:ext uri="{D42A27DB-BD31-4B8C-83A1-F6EECF244321}">
                <p14:modId xmlns:p14="http://schemas.microsoft.com/office/powerpoint/2010/main" val="168075955"/>
              </p:ext>
            </p:extLst>
          </p:nvPr>
        </p:nvGraphicFramePr>
        <p:xfrm>
          <a:off x="0" y="0"/>
          <a:ext cx="9144002" cy="6508805"/>
        </p:xfrm>
        <a:graphic>
          <a:graphicData uri="http://schemas.openxmlformats.org/drawingml/2006/table">
            <a:tbl>
              <a:tblPr firstRow="1" bandRow="1">
                <a:tableStyleId>{5940675A-B579-460E-94D1-54222C63F5DA}</a:tableStyleId>
              </a:tblPr>
              <a:tblGrid>
                <a:gridCol w="1172217">
                  <a:extLst>
                    <a:ext uri="{9D8B030D-6E8A-4147-A177-3AD203B41FA5}">
                      <a16:colId xmlns:a16="http://schemas.microsoft.com/office/drawing/2014/main" val="2693174218"/>
                    </a:ext>
                  </a:extLst>
                </a:gridCol>
                <a:gridCol w="1594357">
                  <a:extLst>
                    <a:ext uri="{9D8B030D-6E8A-4147-A177-3AD203B41FA5}">
                      <a16:colId xmlns:a16="http://schemas.microsoft.com/office/drawing/2014/main" val="1197416063"/>
                    </a:ext>
                  </a:extLst>
                </a:gridCol>
                <a:gridCol w="1594357">
                  <a:extLst>
                    <a:ext uri="{9D8B030D-6E8A-4147-A177-3AD203B41FA5}">
                      <a16:colId xmlns:a16="http://schemas.microsoft.com/office/drawing/2014/main" val="2338662622"/>
                    </a:ext>
                  </a:extLst>
                </a:gridCol>
                <a:gridCol w="1594357">
                  <a:extLst>
                    <a:ext uri="{9D8B030D-6E8A-4147-A177-3AD203B41FA5}">
                      <a16:colId xmlns:a16="http://schemas.microsoft.com/office/drawing/2014/main" val="2019408199"/>
                    </a:ext>
                  </a:extLst>
                </a:gridCol>
                <a:gridCol w="1594357">
                  <a:extLst>
                    <a:ext uri="{9D8B030D-6E8A-4147-A177-3AD203B41FA5}">
                      <a16:colId xmlns:a16="http://schemas.microsoft.com/office/drawing/2014/main" val="3338205940"/>
                    </a:ext>
                  </a:extLst>
                </a:gridCol>
                <a:gridCol w="1594357">
                  <a:extLst>
                    <a:ext uri="{9D8B030D-6E8A-4147-A177-3AD203B41FA5}">
                      <a16:colId xmlns:a16="http://schemas.microsoft.com/office/drawing/2014/main" val="111099089"/>
                    </a:ext>
                  </a:extLst>
                </a:gridCol>
              </a:tblGrid>
              <a:tr h="5579165">
                <a:tc>
                  <a:txBody>
                    <a:bodyPr/>
                    <a:lstStyle/>
                    <a:p>
                      <a:pPr algn="ctr"/>
                      <a:r>
                        <a:rPr lang="es-MX" sz="1400" dirty="0">
                          <a:latin typeface="Berlin Sans FB" panose="020E0602020502020306" pitchFamily="34" charset="0"/>
                        </a:rPr>
                        <a:t>Actividades para realizar en casa</a:t>
                      </a:r>
                    </a:p>
                  </a:txBody>
                  <a:tcPr>
                    <a:solidFill>
                      <a:srgbClr val="C00000"/>
                    </a:solidFill>
                  </a:tcPr>
                </a:tc>
                <a:tc>
                  <a:txBody>
                    <a:bodyPr/>
                    <a:lstStyle/>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Inicio:</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Observa el video el circo.</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hlinkClick r:id="rId2"/>
                        </a:rPr>
                        <a:t>https://youtu.be/Xrnw_5dGA6Y</a:t>
                      </a:r>
                      <a:endParaRPr lang="es-ES" sz="1200" dirty="0">
                        <a:effectLst/>
                        <a:latin typeface="Berlin Sans FB" panose="020E0602020502020306"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Observa las imágenes de al ficha de trabajo</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Desarrollo: </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Menciona las características de los integrantes del circo y algunos objetos que se usan</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Cierre: </a:t>
                      </a:r>
                    </a:p>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Para los alumnos de primero remarcan las letras, mientras que los de segundo en la segunda ficha tratan de completar las palabras. </a:t>
                      </a:r>
                    </a:p>
                    <a:p>
                      <a:pPr algn="l">
                        <a:lnSpc>
                          <a:spcPct val="107000"/>
                        </a:lnSpc>
                        <a:spcAft>
                          <a:spcPts val="800"/>
                        </a:spcAft>
                      </a:pPr>
                      <a:endParaRPr lang="es-ES" sz="1200" dirty="0">
                        <a:effectLst/>
                        <a:latin typeface="Berlin Sans FB" panose="020E0602020502020306"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Inicio: </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Observa la ficha del trabajo “el payaso”</a:t>
                      </a: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Desarrollo:</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Realiza el conteo de cada uno de los elementos que se observan en dicha ficha de trabajo.</a:t>
                      </a:r>
                    </a:p>
                    <a:p>
                      <a:pPr marL="0" indent="0">
                        <a:buFont typeface="Arial" panose="020B0604020202020204" pitchFamily="34" charset="0"/>
                        <a:buNone/>
                      </a:pPr>
                      <a:endParaRPr lang="es-ES"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Cierre: </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Responde ¿cual de los elementos hay mas? ¿cual hay menos?</a:t>
                      </a:r>
                    </a:p>
                    <a:p>
                      <a:pPr marL="0" indent="0">
                        <a:buFont typeface="Arial" panose="020B0604020202020204" pitchFamily="34" charset="0"/>
                        <a:buNone/>
                      </a:pPr>
                      <a:r>
                        <a:rPr lang="es-ES" sz="1200" dirty="0">
                          <a:solidFill>
                            <a:schemeClr val="tx1">
                              <a:lumMod val="95000"/>
                              <a:lumOff val="5000"/>
                            </a:schemeClr>
                          </a:solidFill>
                          <a:latin typeface="Berlin Sans FB" panose="020E0602020502020306" pitchFamily="34" charset="0"/>
                        </a:rPr>
                        <a:t>¿que hacen dentro del circo los payasos?</a:t>
                      </a:r>
                    </a:p>
                  </a:txBody>
                  <a:tcPr/>
                </a:tc>
                <a:tc>
                  <a:txBody>
                    <a:bodyPr/>
                    <a:lstStyle/>
                    <a:p>
                      <a:pPr algn="l"/>
                      <a:r>
                        <a:rPr lang="es-ES" sz="1200" dirty="0">
                          <a:latin typeface="Berlin Sans FB" panose="020E0602020502020306" pitchFamily="34" charset="0"/>
                        </a:rPr>
                        <a:t>Inicio:</a:t>
                      </a:r>
                    </a:p>
                    <a:p>
                      <a:pPr algn="l"/>
                      <a:r>
                        <a:rPr lang="es-ES" sz="1200" dirty="0">
                          <a:latin typeface="Berlin Sans FB" panose="020E0602020502020306" pitchFamily="34" charset="0"/>
                        </a:rPr>
                        <a:t>Observa la ficha de trabajo “el equilibrista”</a:t>
                      </a:r>
                    </a:p>
                    <a:p>
                      <a:pPr algn="l"/>
                      <a:endParaRPr lang="es-ES" sz="1200" dirty="0">
                        <a:latin typeface="Berlin Sans FB" panose="020E0602020502020306" pitchFamily="34" charset="0"/>
                      </a:endParaRPr>
                    </a:p>
                    <a:p>
                      <a:pPr algn="l"/>
                      <a:r>
                        <a:rPr lang="es-ES" sz="1200" dirty="0">
                          <a:latin typeface="Berlin Sans FB" panose="020E0602020502020306" pitchFamily="34" charset="0"/>
                        </a:rPr>
                        <a:t>Desarrollo: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Con ayuda de frijoles, semillas, fichas, piedras etc. y su juego matemático que hicimos anteriormente resuelve la ficha de trabajo, en la cual tendrá que resolver los problema de agregar o quitar y escribir el resultado.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Cierre:</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Comenta ¿fue difícil realizar la actividad? </a:t>
                      </a:r>
                      <a:endParaRPr lang="es-ES" sz="1200" dirty="0">
                        <a:latin typeface="Berlin Sans FB" panose="020E0602020502020306" pitchFamily="34" charset="0"/>
                      </a:endParaRPr>
                    </a:p>
                  </a:txBody>
                  <a:tcPr/>
                </a:tc>
                <a:tc>
                  <a:txBody>
                    <a:bodyPr/>
                    <a:lstStyle/>
                    <a:p>
                      <a:pPr algn="l"/>
                      <a:r>
                        <a:rPr lang="es-MX" sz="1200" dirty="0">
                          <a:latin typeface="Berlin Sans FB" panose="020E0602020502020306" pitchFamily="34" charset="0"/>
                        </a:rPr>
                        <a:t>Inicio:</a:t>
                      </a:r>
                    </a:p>
                    <a:p>
                      <a:pPr algn="l"/>
                      <a:r>
                        <a:rPr lang="es-MX" sz="1200" dirty="0">
                          <a:latin typeface="Berlin Sans FB" panose="020E0602020502020306" pitchFamily="34" charset="0"/>
                        </a:rPr>
                        <a:t>Observa la ficha de trabajo “El increíble mago”</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Desarrollo:</a:t>
                      </a:r>
                    </a:p>
                    <a:p>
                      <a:pPr algn="l"/>
                      <a:r>
                        <a:rPr lang="es-MX" sz="1200" dirty="0">
                          <a:latin typeface="Berlin Sans FB" panose="020E0602020502020306" pitchFamily="34" charset="0"/>
                        </a:rPr>
                        <a:t>Con ayuda de frijoles, semillas, fichas, piedras etc. y su juego matemático que hicimos anteriormente resuelve la ficha de trabajo, encontrando cual de las dos cantidades es mayor que la otra.</a:t>
                      </a:r>
                    </a:p>
                    <a:p>
                      <a:pPr algn="l"/>
                      <a:endParaRPr lang="es-MX" sz="1200" dirty="0">
                        <a:latin typeface="Berlin Sans FB" panose="020E0602020502020306" pitchFamily="34" charset="0"/>
                      </a:endParaRPr>
                    </a:p>
                    <a:p>
                      <a:pPr algn="l"/>
                      <a:r>
                        <a:rPr lang="es-MX" sz="1200" dirty="0">
                          <a:latin typeface="Berlin Sans FB" panose="020E0602020502020306" pitchFamily="34" charset="0"/>
                        </a:rPr>
                        <a:t>Cierre: </a:t>
                      </a:r>
                    </a:p>
                    <a:p>
                      <a:pPr algn="l"/>
                      <a:r>
                        <a:rPr lang="es-MX" sz="1200" dirty="0">
                          <a:latin typeface="Berlin Sans FB" panose="020E0602020502020306" pitchFamily="34" charset="0"/>
                        </a:rPr>
                        <a:t>Arama el rompecabezas siguiendo la secuencia de números que se presenta en la ficha de trabajo.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Inicio: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Remarcar son su dedo los numero que se le muestran en la presentación de power point. (Se enviara por WhatsApp)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Observa la ficha de trabajo que se presenta.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Desarrollo: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Con ayuda de frijoles, semillas, fichas etc. realiza el conteo de cada uno de los elementos de los recuadros  de cada uno de los elementos que se usan en el circo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latin typeface="Berlin Sans FB" panose="020E0602020502020306"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Cierre:</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Berlin Sans FB" panose="020E0602020502020306" pitchFamily="34" charset="0"/>
                        </a:rPr>
                        <a:t>Escribe los números en el recuadro señalado, dejar que el alumno lo haga lo mas autónomo posible.</a:t>
                      </a:r>
                    </a:p>
                  </a:txBody>
                  <a:tcPr/>
                </a:tc>
                <a:extLst>
                  <a:ext uri="{0D108BD9-81ED-4DB2-BD59-A6C34878D82A}">
                    <a16:rowId xmlns:a16="http://schemas.microsoft.com/office/drawing/2014/main" val="2250547813"/>
                  </a:ext>
                </a:extLst>
              </a:tr>
              <a:tr h="728871">
                <a:tc>
                  <a:txBody>
                    <a:bodyPr/>
                    <a:lstStyle/>
                    <a:p>
                      <a:pPr algn="ctr"/>
                      <a:endParaRPr lang="es-MX" sz="1600" dirty="0">
                        <a:latin typeface="Berlin Sans FB" panose="020E0602020502020306" pitchFamily="34" charset="0"/>
                      </a:endParaRPr>
                    </a:p>
                  </a:txBody>
                  <a:tcPr>
                    <a:solidFill>
                      <a:srgbClr val="C00000"/>
                    </a:solidFill>
                  </a:tcPr>
                </a:tc>
                <a:tc>
                  <a:txBody>
                    <a:bodyPr/>
                    <a:lstStyle/>
                    <a:p>
                      <a:pPr algn="l">
                        <a:lnSpc>
                          <a:spcPct val="107000"/>
                        </a:lnSpc>
                        <a:spcAft>
                          <a:spcPts val="800"/>
                        </a:spcAft>
                      </a:pPr>
                      <a:r>
                        <a:rPr lang="es-MX" sz="1100" dirty="0">
                          <a:effectLst/>
                          <a:latin typeface="Berlin Sans FB" panose="020E0602020502020306" pitchFamily="34" charset="0"/>
                          <a:ea typeface="Calibri" panose="020F0502020204030204" pitchFamily="34" charset="0"/>
                          <a:cs typeface="Times New Roman" panose="02020603050405020304" pitchFamily="18" charset="0"/>
                        </a:rPr>
                        <a:t>Video</a:t>
                      </a:r>
                    </a:p>
                    <a:p>
                      <a:pPr algn="l">
                        <a:lnSpc>
                          <a:spcPct val="107000"/>
                        </a:lnSpc>
                        <a:spcAft>
                          <a:spcPts val="800"/>
                        </a:spcAft>
                      </a:pPr>
                      <a:r>
                        <a:rPr lang="es-MX" sz="1100" dirty="0">
                          <a:effectLst/>
                          <a:latin typeface="Berlin Sans FB" panose="020E0602020502020306" pitchFamily="34" charset="0"/>
                          <a:ea typeface="Calibri" panose="020F0502020204030204" pitchFamily="34" charset="0"/>
                          <a:cs typeface="Times New Roman" panose="02020603050405020304" pitchFamily="18" charset="0"/>
                        </a:rPr>
                        <a:t>Ficha de trabajo</a:t>
                      </a:r>
                    </a:p>
                  </a:txBody>
                  <a:tcPr marL="68580" marR="68580" marT="9525" marB="0"/>
                </a:tc>
                <a:tc>
                  <a:txBody>
                    <a:bodyPr/>
                    <a:lstStyle/>
                    <a:p>
                      <a:pPr marL="0" indent="0">
                        <a:buFont typeface="Arial" panose="020B0604020202020204" pitchFamily="34" charset="0"/>
                        <a:buNone/>
                      </a:pPr>
                      <a:r>
                        <a:rPr lang="es-MX" sz="1100" dirty="0">
                          <a:solidFill>
                            <a:schemeClr val="tx1">
                              <a:lumMod val="95000"/>
                              <a:lumOff val="5000"/>
                            </a:schemeClr>
                          </a:solidFill>
                          <a:latin typeface="Berlin Sans FB" panose="020E0602020502020306" pitchFamily="34" charset="0"/>
                        </a:rPr>
                        <a:t>Ficha de trabajo</a:t>
                      </a:r>
                    </a:p>
                  </a:txBody>
                  <a:tcPr/>
                </a:tc>
                <a:tc>
                  <a:txBody>
                    <a:bodyPr/>
                    <a:lstStyle/>
                    <a:p>
                      <a:pPr marL="0" indent="0">
                        <a:buFont typeface="Arial" panose="020B0604020202020204" pitchFamily="34" charset="0"/>
                        <a:buNone/>
                      </a:pPr>
                      <a:r>
                        <a:rPr lang="es-MX" sz="1100" dirty="0">
                          <a:latin typeface="Berlin Sans FB" panose="020E0602020502020306" pitchFamily="34" charset="0"/>
                        </a:rPr>
                        <a:t>Ficha de trabajo</a:t>
                      </a:r>
                    </a:p>
                    <a:p>
                      <a:pPr marL="0" indent="0">
                        <a:buFont typeface="Arial" panose="020B0604020202020204" pitchFamily="34" charset="0"/>
                        <a:buNone/>
                      </a:pPr>
                      <a:r>
                        <a:rPr lang="es-MX" sz="1100" dirty="0">
                          <a:latin typeface="Berlin Sans FB" panose="020E0602020502020306" pitchFamily="34" charset="0"/>
                        </a:rPr>
                        <a:t>juego matemático</a:t>
                      </a:r>
                    </a:p>
                    <a:p>
                      <a:pPr marL="0" indent="0">
                        <a:buFont typeface="Arial" panose="020B0604020202020204" pitchFamily="34" charset="0"/>
                        <a:buNone/>
                      </a:pPr>
                      <a:r>
                        <a:rPr lang="es-MX" sz="1100" dirty="0">
                          <a:latin typeface="Berlin Sans FB" panose="020E0602020502020306" pitchFamily="34" charset="0"/>
                        </a:rPr>
                        <a:t>frijoles, semillas, fichas, piedras </a:t>
                      </a:r>
                      <a:r>
                        <a:rPr lang="es-MX" sz="1100" dirty="0" err="1">
                          <a:latin typeface="Berlin Sans FB" panose="020E0602020502020306" pitchFamily="34" charset="0"/>
                        </a:rPr>
                        <a:t>etc</a:t>
                      </a:r>
                      <a:endParaRPr lang="es-MX" sz="1100" dirty="0">
                        <a:latin typeface="Berlin Sans FB" panose="020E0602020502020306" pitchFamily="34" charset="0"/>
                      </a:endParaRPr>
                    </a:p>
                  </a:txBody>
                  <a:tcPr/>
                </a:tc>
                <a:tc>
                  <a:txBody>
                    <a:bodyPr/>
                    <a:lstStyle/>
                    <a:p>
                      <a:pPr marL="0" indent="0">
                        <a:buFont typeface="Arial" panose="020B0604020202020204" pitchFamily="34" charset="0"/>
                        <a:buNone/>
                      </a:pPr>
                      <a:r>
                        <a:rPr lang="es-MX" sz="1100" dirty="0">
                          <a:latin typeface="Berlin Sans FB" panose="020E0602020502020306" pitchFamily="34" charset="0"/>
                        </a:rPr>
                        <a:t>Fichas de trabajo</a:t>
                      </a:r>
                    </a:p>
                    <a:p>
                      <a:pPr marL="0" indent="0">
                        <a:buFont typeface="Arial" panose="020B0604020202020204" pitchFamily="34" charset="0"/>
                        <a:buNone/>
                      </a:pPr>
                      <a:r>
                        <a:rPr lang="es-MX" sz="1100" dirty="0">
                          <a:latin typeface="Berlin Sans FB" panose="020E0602020502020306" pitchFamily="34" charset="0"/>
                        </a:rPr>
                        <a:t>juego matemático</a:t>
                      </a:r>
                    </a:p>
                    <a:p>
                      <a:pPr marL="0" indent="0">
                        <a:buFont typeface="Arial" panose="020B0604020202020204" pitchFamily="34" charset="0"/>
                        <a:buNone/>
                      </a:pPr>
                      <a:r>
                        <a:rPr lang="es-MX" sz="1100" dirty="0">
                          <a:latin typeface="Berlin Sans FB" panose="020E0602020502020306" pitchFamily="34" charset="0"/>
                        </a:rPr>
                        <a:t>frijoles, semillas, fichas, piedras etc.</a:t>
                      </a:r>
                    </a:p>
                  </a:txBody>
                  <a:tcPr/>
                </a:tc>
                <a:tc>
                  <a:txBody>
                    <a:bodyPr/>
                    <a:lstStyle/>
                    <a:p>
                      <a:pPr marL="0" indent="0">
                        <a:buFont typeface="Arial" panose="020B0604020202020204" pitchFamily="34" charset="0"/>
                        <a:buNone/>
                      </a:pPr>
                      <a:r>
                        <a:rPr lang="es-MX" sz="1100" dirty="0">
                          <a:latin typeface="Berlin Sans FB" panose="020E0602020502020306" pitchFamily="34" charset="0"/>
                        </a:rPr>
                        <a:t>Presentación</a:t>
                      </a:r>
                    </a:p>
                    <a:p>
                      <a:pPr marL="0" indent="0">
                        <a:buFont typeface="Arial" panose="020B0604020202020204" pitchFamily="34" charset="0"/>
                        <a:buNone/>
                      </a:pPr>
                      <a:r>
                        <a:rPr lang="es-MX" sz="1100" dirty="0">
                          <a:latin typeface="Berlin Sans FB" panose="020E0602020502020306" pitchFamily="34" charset="0"/>
                        </a:rPr>
                        <a:t>Ficha de trabajo</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100" dirty="0">
                          <a:latin typeface="Berlin Sans FB" panose="020E0602020502020306" pitchFamily="34" charset="0"/>
                        </a:rPr>
                        <a:t>frijoles, semillas, fichas, piedras etc.</a:t>
                      </a:r>
                    </a:p>
                    <a:p>
                      <a:pPr marL="0" indent="0">
                        <a:buFont typeface="Arial" panose="020B0604020202020204" pitchFamily="34" charset="0"/>
                        <a:buNone/>
                      </a:pPr>
                      <a:r>
                        <a:rPr lang="es-MX" sz="1100" dirty="0">
                          <a:latin typeface="Berlin Sans FB" panose="020E0602020502020306" pitchFamily="34" charset="0"/>
                        </a:rPr>
                        <a:t>Lápiz</a:t>
                      </a:r>
                    </a:p>
                  </a:txBody>
                  <a:tcPr/>
                </a:tc>
                <a:extLst>
                  <a:ext uri="{0D108BD9-81ED-4DB2-BD59-A6C34878D82A}">
                    <a16:rowId xmlns:a16="http://schemas.microsoft.com/office/drawing/2014/main" val="889258928"/>
                  </a:ext>
                </a:extLst>
              </a:tr>
            </a:tbl>
          </a:graphicData>
        </a:graphic>
      </p:graphicFrame>
    </p:spTree>
    <p:extLst>
      <p:ext uri="{BB962C8B-B14F-4D97-AF65-F5344CB8AC3E}">
        <p14:creationId xmlns:p14="http://schemas.microsoft.com/office/powerpoint/2010/main" val="385001184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840</TotalTime>
  <Words>756</Words>
  <Application>Microsoft Office PowerPoint</Application>
  <PresentationFormat>Carta (216 x 279 mm)</PresentationFormat>
  <Paragraphs>119</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GONZALEZ ESCOBEDO</dc:creator>
  <cp:lastModifiedBy>DANIELA GONZALEZ ESCOBEDO</cp:lastModifiedBy>
  <cp:revision>23</cp:revision>
  <dcterms:created xsi:type="dcterms:W3CDTF">2021-06-09T02:13:04Z</dcterms:created>
  <dcterms:modified xsi:type="dcterms:W3CDTF">2021-06-10T19:45:26Z</dcterms:modified>
</cp:coreProperties>
</file>