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66991ADF-58D6-4837-A2EB-2AEAA0362C9A}" type="datetimeFigureOut">
              <a:rPr lang="es-MX" smtClean="0"/>
              <a:t>09/06/2021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353952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6991ADF-58D6-4837-A2EB-2AEAA0362C9A}" type="datetimeFigureOut">
              <a:rPr lang="es-MX" smtClean="0"/>
              <a:t>09/06/2021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290659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6991ADF-58D6-4837-A2EB-2AEAA0362C9A}" type="datetimeFigureOut">
              <a:rPr lang="es-MX" smtClean="0"/>
              <a:t>09/06/2021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90010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6991ADF-58D6-4837-A2EB-2AEAA0362C9A}" type="datetimeFigureOut">
              <a:rPr lang="es-MX" smtClean="0"/>
              <a:t>09/06/2021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372171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6991ADF-58D6-4837-A2EB-2AEAA0362C9A}" type="datetimeFigureOut">
              <a:rPr lang="es-MX" smtClean="0"/>
              <a:t>09/06/2021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367989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66991ADF-58D6-4837-A2EB-2AEAA0362C9A}" type="datetimeFigureOut">
              <a:rPr lang="es-MX" smtClean="0"/>
              <a:t>09/06/2021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399145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66991ADF-58D6-4837-A2EB-2AEAA0362C9A}" type="datetimeFigureOut">
              <a:rPr lang="es-MX" smtClean="0"/>
              <a:t>09/06/2021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205072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66991ADF-58D6-4837-A2EB-2AEAA0362C9A}" type="datetimeFigureOut">
              <a:rPr lang="es-MX" smtClean="0"/>
              <a:t>09/06/2021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119132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6991ADF-58D6-4837-A2EB-2AEAA0362C9A}" type="datetimeFigureOut">
              <a:rPr lang="es-MX" smtClean="0"/>
              <a:t>09/06/2021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64524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6991ADF-58D6-4837-A2EB-2AEAA0362C9A}" type="datetimeFigureOut">
              <a:rPr lang="es-MX" smtClean="0"/>
              <a:t>09/06/2021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336771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6991ADF-58D6-4837-A2EB-2AEAA0362C9A}" type="datetimeFigureOut">
              <a:rPr lang="es-MX" smtClean="0"/>
              <a:t>09/06/2021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9AF0477-83A1-4984-A9EF-80BED4E33C09}" type="slidenum">
              <a:rPr lang="es-MX" smtClean="0"/>
              <a:t>‹Nº›</a:t>
            </a:fld>
            <a:endParaRPr lang="es-MX"/>
          </a:p>
        </p:txBody>
      </p:sp>
    </p:spTree>
    <p:extLst>
      <p:ext uri="{BB962C8B-B14F-4D97-AF65-F5344CB8AC3E}">
        <p14:creationId xmlns:p14="http://schemas.microsoft.com/office/powerpoint/2010/main" val="22557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91ADF-58D6-4837-A2EB-2AEAA0362C9A}" type="datetimeFigureOut">
              <a:rPr lang="es-MX" smtClean="0"/>
              <a:t>09/06/2021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F0477-83A1-4984-A9EF-80BED4E33C09}" type="slidenum">
              <a:rPr lang="es-MX" smtClean="0"/>
              <a:t>‹Nº›</a:t>
            </a:fld>
            <a:endParaRPr lang="es-MX"/>
          </a:p>
        </p:txBody>
      </p:sp>
    </p:spTree>
    <p:extLst>
      <p:ext uri="{BB962C8B-B14F-4D97-AF65-F5344CB8AC3E}">
        <p14:creationId xmlns:p14="http://schemas.microsoft.com/office/powerpoint/2010/main" val="227248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2675620" y="225515"/>
            <a:ext cx="6984776" cy="646331"/>
          </a:xfrm>
          <a:prstGeom prst="rect">
            <a:avLst/>
          </a:prstGeom>
        </p:spPr>
        <p:txBody>
          <a:bodyPr wrap="square">
            <a:spAutoFit/>
          </a:bodyPr>
          <a:lstStyle/>
          <a:p>
            <a:pPr algn="ctr"/>
            <a:r>
              <a:rPr lang="es-MX" b="1" dirty="0"/>
              <a:t>ESCUELA NORMAL DE EDUCACIÓN PREESCOLAR DEL </a:t>
            </a:r>
            <a:endParaRPr lang="es-MX" dirty="0"/>
          </a:p>
          <a:p>
            <a:pPr algn="ctr"/>
            <a:r>
              <a:rPr lang="es-MX" b="1" dirty="0"/>
              <a:t>ESTADO DE COAHUILA DE ZARAGOZA</a:t>
            </a:r>
            <a:endParaRPr lang="es-MX" dirty="0"/>
          </a:p>
        </p:txBody>
      </p:sp>
      <p:pic>
        <p:nvPicPr>
          <p:cNvPr id="3" name="4 Imagen"/>
          <p:cNvPicPr/>
          <p:nvPr/>
        </p:nvPicPr>
        <p:blipFill rotWithShape="1">
          <a:blip r:embed="rId2">
            <a:extLst>
              <a:ext uri="{BEBA8EAE-BF5A-486C-A8C5-ECC9F3942E4B}">
                <a14:imgProps xmlns:a14="http://schemas.microsoft.com/office/drawing/2010/main">
                  <a14:imgLayer r:embed="rId3">
                    <a14:imgEffect>
                      <a14:backgroundRemoval t="3788" b="96212" l="9938" r="89441"/>
                    </a14:imgEffect>
                  </a14:imgLayer>
                </a14:imgProps>
              </a:ext>
              <a:ext uri="{28A0092B-C50C-407E-A947-70E740481C1C}">
                <a14:useLocalDpi xmlns:a14="http://schemas.microsoft.com/office/drawing/2010/main" val="0"/>
              </a:ext>
            </a:extLst>
          </a:blip>
          <a:srcRect l="19231" r="15385"/>
          <a:stretch/>
        </p:blipFill>
        <p:spPr bwMode="auto">
          <a:xfrm>
            <a:off x="5375920" y="871846"/>
            <a:ext cx="1440160" cy="1378563"/>
          </a:xfrm>
          <a:prstGeom prst="rect">
            <a:avLst/>
          </a:prstGeom>
          <a:noFill/>
        </p:spPr>
      </p:pic>
      <p:sp>
        <p:nvSpPr>
          <p:cNvPr id="4" name="5 Rectángulo"/>
          <p:cNvSpPr/>
          <p:nvPr/>
        </p:nvSpPr>
        <p:spPr>
          <a:xfrm>
            <a:off x="1540024" y="2420888"/>
            <a:ext cx="7940352" cy="369332"/>
          </a:xfrm>
          <a:prstGeom prst="rect">
            <a:avLst/>
          </a:prstGeom>
        </p:spPr>
        <p:txBody>
          <a:bodyPr wrap="square">
            <a:spAutoFit/>
          </a:bodyPr>
          <a:lstStyle/>
          <a:p>
            <a:r>
              <a:rPr lang="es-MX" b="1" dirty="0">
                <a:latin typeface="Century Gothic" panose="020B0502020202020204" pitchFamily="34" charset="0"/>
              </a:rPr>
              <a:t>Institución de Práctica</a:t>
            </a:r>
            <a:r>
              <a:rPr lang="es-MX" dirty="0">
                <a:latin typeface="Century Gothic" panose="020B0502020202020204" pitchFamily="34" charset="0"/>
              </a:rPr>
              <a:t>: Jardín de Niños “ María L. Pérez de Arreola”. </a:t>
            </a:r>
          </a:p>
        </p:txBody>
      </p:sp>
      <p:sp>
        <p:nvSpPr>
          <p:cNvPr id="5" name="6 Rectángulo"/>
          <p:cNvSpPr/>
          <p:nvPr/>
        </p:nvSpPr>
        <p:spPr>
          <a:xfrm>
            <a:off x="1522359" y="3129363"/>
            <a:ext cx="5599610" cy="369332"/>
          </a:xfrm>
          <a:prstGeom prst="rect">
            <a:avLst/>
          </a:prstGeom>
        </p:spPr>
        <p:txBody>
          <a:bodyPr wrap="none">
            <a:spAutoFit/>
          </a:bodyPr>
          <a:lstStyle/>
          <a:p>
            <a:r>
              <a:rPr lang="es-MX" b="1" dirty="0">
                <a:latin typeface="Century Gothic" panose="020B0502020202020204" pitchFamily="34" charset="0"/>
              </a:rPr>
              <a:t>Grado en el que realiza su práctica</a:t>
            </a:r>
            <a:r>
              <a:rPr lang="es-MX" dirty="0">
                <a:latin typeface="Century Gothic" panose="020B0502020202020204" pitchFamily="34" charset="0"/>
              </a:rPr>
              <a:t>: 2° C y 3° B.</a:t>
            </a:r>
          </a:p>
        </p:txBody>
      </p:sp>
      <p:sp>
        <p:nvSpPr>
          <p:cNvPr id="6" name="7 Rectángulo"/>
          <p:cNvSpPr/>
          <p:nvPr/>
        </p:nvSpPr>
        <p:spPr>
          <a:xfrm>
            <a:off x="1522496" y="3469412"/>
            <a:ext cx="8038968" cy="369332"/>
          </a:xfrm>
          <a:prstGeom prst="rect">
            <a:avLst/>
          </a:prstGeom>
        </p:spPr>
        <p:txBody>
          <a:bodyPr wrap="square">
            <a:spAutoFit/>
          </a:bodyPr>
          <a:lstStyle/>
          <a:p>
            <a:r>
              <a:rPr lang="es-MX" b="1" dirty="0">
                <a:latin typeface="Century Gothic" panose="020B0502020202020204" pitchFamily="34" charset="0"/>
              </a:rPr>
              <a:t>Nombre del Educador(a) Titular: </a:t>
            </a:r>
            <a:r>
              <a:rPr lang="es-MX" dirty="0">
                <a:latin typeface="Century Gothic" panose="020B0502020202020204" pitchFamily="34" charset="0"/>
              </a:rPr>
              <a:t>Tamara Castillón Meza </a:t>
            </a:r>
          </a:p>
        </p:txBody>
      </p:sp>
      <p:sp>
        <p:nvSpPr>
          <p:cNvPr id="7" name="8 Rectángulo"/>
          <p:cNvSpPr/>
          <p:nvPr/>
        </p:nvSpPr>
        <p:spPr>
          <a:xfrm>
            <a:off x="1594277" y="3922520"/>
            <a:ext cx="2829490" cy="923330"/>
          </a:xfrm>
          <a:prstGeom prst="rect">
            <a:avLst/>
          </a:prstGeom>
        </p:spPr>
        <p:txBody>
          <a:bodyPr wrap="square">
            <a:spAutoFit/>
          </a:bodyPr>
          <a:lstStyle/>
          <a:p>
            <a:r>
              <a:rPr lang="es-MX" b="1" dirty="0">
                <a:latin typeface="Century Gothic" panose="020B0502020202020204" pitchFamily="34" charset="0"/>
              </a:rPr>
              <a:t>Total de alumnos</a:t>
            </a:r>
            <a:r>
              <a:rPr lang="es-MX" dirty="0">
                <a:latin typeface="Century Gothic" panose="020B0502020202020204" pitchFamily="34" charset="0"/>
              </a:rPr>
              <a:t>: </a:t>
            </a:r>
            <a:r>
              <a:rPr lang="es-MX" dirty="0" smtClean="0">
                <a:latin typeface="Century Gothic" panose="020B0502020202020204" pitchFamily="34" charset="0"/>
              </a:rPr>
              <a:t>34</a:t>
            </a:r>
            <a:endParaRPr lang="es-MX" dirty="0">
              <a:latin typeface="Century Gothic" panose="020B0502020202020204" pitchFamily="34" charset="0"/>
            </a:endParaRPr>
          </a:p>
          <a:p>
            <a:r>
              <a:rPr lang="es-MX" dirty="0">
                <a:latin typeface="Century Gothic" panose="020B0502020202020204" pitchFamily="34" charset="0"/>
              </a:rPr>
              <a:t>Niños: 17</a:t>
            </a:r>
          </a:p>
          <a:p>
            <a:r>
              <a:rPr lang="es-MX" dirty="0">
                <a:latin typeface="Century Gothic" panose="020B0502020202020204" pitchFamily="34" charset="0"/>
              </a:rPr>
              <a:t>Niñas: </a:t>
            </a:r>
            <a:r>
              <a:rPr lang="es-MX" dirty="0" smtClean="0">
                <a:latin typeface="Century Gothic" panose="020B0502020202020204" pitchFamily="34" charset="0"/>
              </a:rPr>
              <a:t>17</a:t>
            </a:r>
            <a:endParaRPr lang="es-MX" dirty="0">
              <a:latin typeface="Century Gothic" panose="020B0502020202020204" pitchFamily="34" charset="0"/>
            </a:endParaRPr>
          </a:p>
        </p:txBody>
      </p:sp>
      <p:sp>
        <p:nvSpPr>
          <p:cNvPr id="8" name="9 Rectángulo"/>
          <p:cNvSpPr/>
          <p:nvPr/>
        </p:nvSpPr>
        <p:spPr>
          <a:xfrm>
            <a:off x="1540024" y="4992808"/>
            <a:ext cx="7796336" cy="646331"/>
          </a:xfrm>
          <a:prstGeom prst="rect">
            <a:avLst/>
          </a:prstGeom>
        </p:spPr>
        <p:txBody>
          <a:bodyPr wrap="square">
            <a:spAutoFit/>
          </a:bodyPr>
          <a:lstStyle/>
          <a:p>
            <a:r>
              <a:rPr lang="es-MX" b="1" dirty="0">
                <a:latin typeface="Century Gothic" panose="020B0502020202020204" pitchFamily="34" charset="0"/>
              </a:rPr>
              <a:t>Período de Práctica:</a:t>
            </a:r>
            <a:r>
              <a:rPr lang="es-MX" dirty="0">
                <a:latin typeface="Century Gothic" panose="020B0502020202020204" pitchFamily="34" charset="0"/>
              </a:rPr>
              <a:t> Del  </a:t>
            </a:r>
            <a:r>
              <a:rPr lang="es-MX" dirty="0" smtClean="0">
                <a:latin typeface="Century Gothic" panose="020B0502020202020204" pitchFamily="34" charset="0"/>
              </a:rPr>
              <a:t>01 de Marzo </a:t>
            </a:r>
            <a:r>
              <a:rPr lang="es-MX" dirty="0">
                <a:latin typeface="Century Gothic" panose="020B0502020202020204" pitchFamily="34" charset="0"/>
              </a:rPr>
              <a:t>al  </a:t>
            </a:r>
            <a:r>
              <a:rPr lang="es-MX" dirty="0" smtClean="0">
                <a:latin typeface="Century Gothic" panose="020B0502020202020204" pitchFamily="34" charset="0"/>
              </a:rPr>
              <a:t>02 </a:t>
            </a:r>
            <a:r>
              <a:rPr lang="es-MX" dirty="0">
                <a:latin typeface="Century Gothic" panose="020B0502020202020204" pitchFamily="34" charset="0"/>
              </a:rPr>
              <a:t>de </a:t>
            </a:r>
            <a:r>
              <a:rPr lang="es-MX" dirty="0" smtClean="0">
                <a:latin typeface="Century Gothic" panose="020B0502020202020204" pitchFamily="34" charset="0"/>
              </a:rPr>
              <a:t>Julio </a:t>
            </a:r>
            <a:r>
              <a:rPr lang="es-MX" dirty="0">
                <a:latin typeface="Century Gothic" panose="020B0502020202020204" pitchFamily="34" charset="0"/>
              </a:rPr>
              <a:t>de </a:t>
            </a:r>
            <a:r>
              <a:rPr lang="es-MX" dirty="0" smtClean="0">
                <a:latin typeface="Century Gothic" panose="020B0502020202020204" pitchFamily="34" charset="0"/>
              </a:rPr>
              <a:t>2021 </a:t>
            </a:r>
            <a:endParaRPr lang="es-MX" dirty="0">
              <a:latin typeface="Century Gothic" panose="020B0502020202020204" pitchFamily="34" charset="0"/>
            </a:endParaRPr>
          </a:p>
          <a:p>
            <a:r>
              <a:rPr lang="es-MX" dirty="0">
                <a:latin typeface="Century Gothic" panose="020B0502020202020204" pitchFamily="34" charset="0"/>
              </a:rPr>
              <a:t> </a:t>
            </a:r>
          </a:p>
        </p:txBody>
      </p:sp>
      <p:sp>
        <p:nvSpPr>
          <p:cNvPr id="9" name="10 Rectángulo"/>
          <p:cNvSpPr/>
          <p:nvPr/>
        </p:nvSpPr>
        <p:spPr>
          <a:xfrm>
            <a:off x="1549777" y="5471126"/>
            <a:ext cx="8585738" cy="369332"/>
          </a:xfrm>
          <a:prstGeom prst="rect">
            <a:avLst/>
          </a:prstGeom>
        </p:spPr>
        <p:txBody>
          <a:bodyPr wrap="square">
            <a:spAutoFit/>
          </a:bodyPr>
          <a:lstStyle/>
          <a:p>
            <a:r>
              <a:rPr lang="es-MX" b="1" dirty="0">
                <a:latin typeface="Century Gothic" panose="020B0502020202020204" pitchFamily="34" charset="0"/>
              </a:rPr>
              <a:t>Nombre del Alumno Practicante:</a:t>
            </a:r>
            <a:r>
              <a:rPr lang="es-MX" dirty="0">
                <a:latin typeface="Century Gothic" panose="020B0502020202020204" pitchFamily="34" charset="0"/>
              </a:rPr>
              <a:t> Jimena Guadalupe Charles Hernández </a:t>
            </a:r>
          </a:p>
        </p:txBody>
      </p:sp>
      <p:sp>
        <p:nvSpPr>
          <p:cNvPr id="10" name="Rectángulo 1"/>
          <p:cNvSpPr/>
          <p:nvPr/>
        </p:nvSpPr>
        <p:spPr>
          <a:xfrm>
            <a:off x="3863753" y="6010709"/>
            <a:ext cx="4935967" cy="369332"/>
          </a:xfrm>
          <a:prstGeom prst="rect">
            <a:avLst/>
          </a:prstGeom>
        </p:spPr>
        <p:txBody>
          <a:bodyPr wrap="none">
            <a:spAutoFit/>
          </a:bodyPr>
          <a:lstStyle/>
          <a:p>
            <a:r>
              <a:rPr lang="es-MX" b="1" dirty="0">
                <a:latin typeface="Century Gothic" panose="020B0502020202020204" pitchFamily="34" charset="0"/>
              </a:rPr>
              <a:t>Grado:</a:t>
            </a:r>
            <a:r>
              <a:rPr lang="es-MX" dirty="0">
                <a:latin typeface="Century Gothic" panose="020B0502020202020204" pitchFamily="34" charset="0"/>
              </a:rPr>
              <a:t> 4° </a:t>
            </a:r>
            <a:r>
              <a:rPr lang="es-MX" b="1" dirty="0">
                <a:latin typeface="Century Gothic" panose="020B0502020202020204" pitchFamily="34" charset="0"/>
              </a:rPr>
              <a:t>Sección</a:t>
            </a:r>
            <a:r>
              <a:rPr lang="es-MX" dirty="0">
                <a:latin typeface="Century Gothic" panose="020B0502020202020204" pitchFamily="34" charset="0"/>
              </a:rPr>
              <a:t>: “B” </a:t>
            </a:r>
            <a:r>
              <a:rPr lang="es-MX" b="1" dirty="0">
                <a:latin typeface="Century Gothic" panose="020B0502020202020204" pitchFamily="34" charset="0"/>
              </a:rPr>
              <a:t>Número de Lista</a:t>
            </a:r>
            <a:r>
              <a:rPr lang="es-MX" dirty="0">
                <a:latin typeface="Century Gothic" panose="020B0502020202020204" pitchFamily="34" charset="0"/>
              </a:rPr>
              <a:t>:  4</a:t>
            </a:r>
          </a:p>
        </p:txBody>
      </p:sp>
      <p:sp>
        <p:nvSpPr>
          <p:cNvPr id="11" name="CuadroTexto 10"/>
          <p:cNvSpPr txBox="1"/>
          <p:nvPr/>
        </p:nvSpPr>
        <p:spPr>
          <a:xfrm>
            <a:off x="1537498" y="2729300"/>
            <a:ext cx="6500431" cy="369332"/>
          </a:xfrm>
          <a:prstGeom prst="rect">
            <a:avLst/>
          </a:prstGeom>
          <a:noFill/>
        </p:spPr>
        <p:txBody>
          <a:bodyPr wrap="square" rtlCol="0">
            <a:spAutoFit/>
          </a:bodyPr>
          <a:lstStyle/>
          <a:p>
            <a:r>
              <a:rPr lang="es-MX" b="1" dirty="0">
                <a:latin typeface="Century Gothic" panose="020B0502020202020204" pitchFamily="34" charset="0"/>
              </a:rPr>
              <a:t>Clave:     </a:t>
            </a:r>
            <a:r>
              <a:rPr lang="es-MX" dirty="0">
                <a:latin typeface="Century Gothic" panose="020B0502020202020204" pitchFamily="34" charset="0"/>
              </a:rPr>
              <a:t>05EJN0118Z                          </a:t>
            </a:r>
            <a:r>
              <a:rPr lang="es-MX" b="1" dirty="0">
                <a:latin typeface="Century Gothic" panose="020B0502020202020204" pitchFamily="34" charset="0"/>
              </a:rPr>
              <a:t>Zona Escolar</a:t>
            </a:r>
            <a:r>
              <a:rPr lang="es-MX" dirty="0">
                <a:latin typeface="Century Gothic" panose="020B0502020202020204" pitchFamily="34" charset="0"/>
              </a:rPr>
              <a:t>: 107 </a:t>
            </a:r>
          </a:p>
        </p:txBody>
      </p:sp>
    </p:spTree>
    <p:extLst>
      <p:ext uri="{BB962C8B-B14F-4D97-AF65-F5344CB8AC3E}">
        <p14:creationId xmlns:p14="http://schemas.microsoft.com/office/powerpoint/2010/main" val="446348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MIÉRCOLES </a:t>
            </a:r>
            <a:r>
              <a:rPr lang="es-ES_tradnl" b="1" dirty="0" smtClean="0">
                <a:latin typeface="Century Gothic" pitchFamily="34" charset="0"/>
              </a:rPr>
              <a:t>16</a:t>
            </a:r>
            <a:r>
              <a:rPr lang="es-ES_tradnl" b="1" dirty="0" smtClean="0">
                <a:latin typeface="Century Gothic" pitchFamily="34" charset="0"/>
              </a:rPr>
              <a:t> </a:t>
            </a:r>
            <a:r>
              <a:rPr lang="es-ES_tradnl" b="1" dirty="0" smtClean="0">
                <a:latin typeface="Century Gothic" pitchFamily="34" charset="0"/>
              </a:rPr>
              <a:t>DE JUNIO DE 2021</a:t>
            </a:r>
            <a:endParaRPr lang="es-ES" b="1" dirty="0">
              <a:latin typeface="Century Gothic" pitchFamily="34" charset="0"/>
            </a:endParaRPr>
          </a:p>
        </p:txBody>
      </p:sp>
      <p:sp>
        <p:nvSpPr>
          <p:cNvPr id="4" name="6 CuadroTexto"/>
          <p:cNvSpPr txBox="1"/>
          <p:nvPr/>
        </p:nvSpPr>
        <p:spPr>
          <a:xfrm>
            <a:off x="6917789" y="0"/>
            <a:ext cx="5274212" cy="646331"/>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p>
          <a:p>
            <a:r>
              <a:rPr lang="es-ES_tradnl" dirty="0" smtClean="0">
                <a:latin typeface="Century Gothic" pitchFamily="34" charset="0"/>
              </a:rPr>
              <a:t>Cuaderno, lápiz, presentación, rima. </a:t>
            </a:r>
            <a:endParaRPr lang="es-ES_tradnl" dirty="0" smtClean="0">
              <a:latin typeface="Century Gothic" pitchFamily="34" charset="0"/>
            </a:endParaRPr>
          </a:p>
        </p:txBody>
      </p:sp>
      <p:graphicFrame>
        <p:nvGraphicFramePr>
          <p:cNvPr id="5" name="3 Tabla"/>
          <p:cNvGraphicFramePr>
            <a:graphicFrameLocks noGrp="1"/>
          </p:cNvGraphicFramePr>
          <p:nvPr>
            <p:extLst>
              <p:ext uri="{D42A27DB-BD31-4B8C-83A1-F6EECF244321}">
                <p14:modId xmlns:p14="http://schemas.microsoft.com/office/powerpoint/2010/main" val="3130336726"/>
              </p:ext>
            </p:extLst>
          </p:nvPr>
        </p:nvGraphicFramePr>
        <p:xfrm>
          <a:off x="1274618" y="1012740"/>
          <a:ext cx="9956800" cy="1432560"/>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t>
                      </a:r>
                      <a:r>
                        <a:rPr lang="es-ES_tradnl" sz="1800" baseline="0" dirty="0" smtClean="0"/>
                        <a:t>Palabras escondidas</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Lenguaje y Comunicación.</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a:t>
                      </a:r>
                      <a:r>
                        <a:rPr lang="es-ES_tradnl" sz="1600" b="1" baseline="0" dirty="0" smtClean="0">
                          <a:latin typeface="Century Gothic" pitchFamily="34" charset="0"/>
                        </a:rPr>
                        <a:t>: </a:t>
                      </a:r>
                      <a:r>
                        <a:rPr lang="es-MX" sz="1600" b="0" baseline="0" dirty="0" smtClean="0">
                          <a:latin typeface="Century Gothic" pitchFamily="34" charset="0"/>
                        </a:rPr>
                        <a:t>Escribe su nombre con diversos propósitos e identifica el de algunos compañeros.</a:t>
                      </a: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MX" sz="1600" baseline="0" dirty="0" smtClean="0">
                          <a:latin typeface="Century Gothic" pitchFamily="34" charset="0"/>
                        </a:rPr>
                        <a:t>Escribe palabras a partir de su nombre escrito.</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2567706352"/>
              </p:ext>
            </p:extLst>
          </p:nvPr>
        </p:nvGraphicFramePr>
        <p:xfrm>
          <a:off x="1514329" y="2591479"/>
          <a:ext cx="9311123" cy="2823527"/>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r>
                        <a:rPr lang="es-ES_tradnl" b="0" baseline="0" dirty="0" smtClean="0">
                          <a:latin typeface="Century Gothic" pitchFamily="34" charset="0"/>
                        </a:rPr>
                        <a:t>Menciona su nombre y una palabra que rima con él. </a:t>
                      </a:r>
                      <a:endParaRPr lang="es-ES_tradnl" b="0" baseline="0" dirty="0" smtClean="0">
                        <a:latin typeface="Century Gothic" pitchFamily="34" charset="0"/>
                      </a:endParaRPr>
                    </a:p>
                    <a:p>
                      <a:r>
                        <a:rPr lang="es-ES_tradnl" b="1" baseline="0" dirty="0" smtClean="0">
                          <a:latin typeface="Century Gothic" pitchFamily="34" charset="0"/>
                        </a:rPr>
                        <a:t>Desarrollo:</a:t>
                      </a:r>
                    </a:p>
                    <a:p>
                      <a:r>
                        <a:rPr lang="es-ES_tradnl" b="0" baseline="0" dirty="0" smtClean="0">
                          <a:latin typeface="Century Gothic" pitchFamily="34" charset="0"/>
                        </a:rPr>
                        <a:t>Observa las palabras que se muestran en la presentación, identifica cuáles comienzan con la misma letra que inicia su nombre. </a:t>
                      </a:r>
                    </a:p>
                    <a:p>
                      <a:r>
                        <a:rPr lang="es-ES_tradnl" b="0" baseline="0" dirty="0" smtClean="0">
                          <a:latin typeface="Century Gothic" pitchFamily="34" charset="0"/>
                        </a:rPr>
                        <a:t>Escribe dichas palabras en el cuaderno. </a:t>
                      </a:r>
                    </a:p>
                    <a:p>
                      <a:r>
                        <a:rPr lang="es-ES_tradnl" b="1" baseline="0" dirty="0" smtClean="0">
                          <a:latin typeface="Century Gothic" pitchFamily="34" charset="0"/>
                        </a:rPr>
                        <a:t>Cierre</a:t>
                      </a:r>
                      <a:r>
                        <a:rPr lang="es-ES_tradnl" b="1" baseline="0" dirty="0" smtClean="0">
                          <a:latin typeface="Century Gothic" pitchFamily="34" charset="0"/>
                        </a:rPr>
                        <a:t>: </a:t>
                      </a:r>
                      <a:endParaRPr lang="es-ES_tradnl" b="0" baseline="0" dirty="0" smtClean="0">
                        <a:latin typeface="Century Gothic" pitchFamily="34" charset="0"/>
                      </a:endParaRPr>
                    </a:p>
                    <a:p>
                      <a:r>
                        <a:rPr lang="es-ES_tradnl" b="0" baseline="0" dirty="0" smtClean="0">
                          <a:latin typeface="Century Gothic" pitchFamily="34" charset="0"/>
                        </a:rPr>
                        <a:t>Reflexiona acerca de la importancia de tener un nombre y cuál es su impacto en la vida cotidiana. </a:t>
                      </a:r>
                      <a:endParaRPr lang="es-ES_tradnl" b="1"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831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JUEVES </a:t>
            </a:r>
            <a:r>
              <a:rPr lang="es-ES_tradnl" b="1" dirty="0" smtClean="0">
                <a:latin typeface="Century Gothic" pitchFamily="34" charset="0"/>
              </a:rPr>
              <a:t>17 DE </a:t>
            </a:r>
            <a:r>
              <a:rPr lang="es-ES_tradnl" b="1" dirty="0" smtClean="0">
                <a:latin typeface="Century Gothic" pitchFamily="34" charset="0"/>
              </a:rPr>
              <a:t>JUNIO DE 2021</a:t>
            </a:r>
            <a:endParaRPr lang="es-ES" b="1" dirty="0">
              <a:latin typeface="Century Gothic" pitchFamily="34" charset="0"/>
            </a:endParaRPr>
          </a:p>
        </p:txBody>
      </p:sp>
      <p:sp>
        <p:nvSpPr>
          <p:cNvPr id="4" name="6 CuadroTexto"/>
          <p:cNvSpPr txBox="1"/>
          <p:nvPr/>
        </p:nvSpPr>
        <p:spPr>
          <a:xfrm>
            <a:off x="6255327" y="0"/>
            <a:ext cx="5936674" cy="923330"/>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 </a:t>
            </a:r>
            <a:r>
              <a:rPr lang="es-ES_tradnl" dirty="0" smtClean="0">
                <a:latin typeface="Century Gothic" pitchFamily="34" charset="0"/>
              </a:rPr>
              <a:t>Trozo de cartón cuadrado, papel china, tijeras, un globo, pegamento, cartulina.</a:t>
            </a:r>
            <a:r>
              <a:rPr lang="es-ES_tradnl" b="1" dirty="0" smtClean="0">
                <a:latin typeface="Century Gothic" pitchFamily="34" charset="0"/>
              </a:rPr>
              <a:t> </a:t>
            </a:r>
          </a:p>
        </p:txBody>
      </p:sp>
      <p:graphicFrame>
        <p:nvGraphicFramePr>
          <p:cNvPr id="5" name="3 Tabla"/>
          <p:cNvGraphicFramePr>
            <a:graphicFrameLocks noGrp="1"/>
          </p:cNvGraphicFramePr>
          <p:nvPr>
            <p:extLst>
              <p:ext uri="{D42A27DB-BD31-4B8C-83A1-F6EECF244321}">
                <p14:modId xmlns:p14="http://schemas.microsoft.com/office/powerpoint/2010/main" val="2488002895"/>
              </p:ext>
            </p:extLst>
          </p:nvPr>
        </p:nvGraphicFramePr>
        <p:xfrm>
          <a:off x="1274618" y="1012740"/>
          <a:ext cx="9956800" cy="1432560"/>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t>
                      </a:r>
                      <a:r>
                        <a:rPr lang="es-ES_tradnl" sz="1800" baseline="0" dirty="0" smtClean="0"/>
                        <a:t>¿De quién son estas crías?</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Exploración y Comprensión del Mundo Natural y Social. </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b="0" baseline="0" dirty="0" smtClean="0">
                          <a:latin typeface="Century Gothic" pitchFamily="34" charset="0"/>
                        </a:rPr>
                        <a:t>Describe y explica las características comunes que identifica entre seres vivos y elementos que observa en la naturaleza</a:t>
                      </a:r>
                      <a:r>
                        <a:rPr lang="es-MX" sz="1600" b="1" baseline="0" dirty="0" smtClean="0">
                          <a:latin typeface="Century Gothic" pitchFamily="34" charset="0"/>
                        </a:rPr>
                        <a:t>.</a:t>
                      </a:r>
                      <a:endParaRPr lang="es-ES_tradnl" sz="1600" b="1" baseline="0" dirty="0" smtClean="0">
                        <a:latin typeface="Century Gothic" pitchFamily="34" charset="0"/>
                      </a:endParaRPr>
                    </a:p>
                    <a:p>
                      <a:r>
                        <a:rPr lang="es-ES_tradnl" sz="1600" b="1" baseline="0" dirty="0" smtClean="0">
                          <a:latin typeface="Century Gothic" pitchFamily="34" charset="0"/>
                        </a:rPr>
                        <a:t>Énfasis</a:t>
                      </a:r>
                      <a:r>
                        <a:rPr lang="es-ES_tradnl" sz="1600" baseline="0" dirty="0" smtClean="0">
                          <a:latin typeface="Century Gothic" pitchFamily="34" charset="0"/>
                        </a:rPr>
                        <a:t>: Compara e identifica algunos rasgos que distinguen a los seres vivos.</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2534198998"/>
              </p:ext>
            </p:extLst>
          </p:nvPr>
        </p:nvGraphicFramePr>
        <p:xfrm>
          <a:off x="1440438" y="2784991"/>
          <a:ext cx="9311123" cy="365760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endParaRPr lang="es-ES_tradnl" b="1" baseline="0" dirty="0" smtClean="0">
                        <a:latin typeface="Century Gothic" pitchFamily="34" charset="0"/>
                      </a:endParaRPr>
                    </a:p>
                    <a:p>
                      <a:r>
                        <a:rPr lang="es-ES_tradnl" b="0" baseline="0" dirty="0" smtClean="0">
                          <a:latin typeface="Century Gothic" pitchFamily="34" charset="0"/>
                        </a:rPr>
                        <a:t>Escucha y participa en las adivinanzas de animales, presta atención a las descripciones que se ofrecen. </a:t>
                      </a:r>
                      <a:endParaRPr lang="es-ES_tradnl" b="0" baseline="0" dirty="0" smtClean="0">
                        <a:latin typeface="Century Gothic" pitchFamily="34" charset="0"/>
                      </a:endParaRPr>
                    </a:p>
                    <a:p>
                      <a:r>
                        <a:rPr lang="es-ES_tradnl" b="1" baseline="0" dirty="0" smtClean="0">
                          <a:latin typeface="Century Gothic" pitchFamily="34" charset="0"/>
                        </a:rPr>
                        <a:t>Desarrollo</a:t>
                      </a:r>
                      <a:r>
                        <a:rPr lang="es-ES_tradnl" b="1" baseline="0" dirty="0" smtClean="0">
                          <a:latin typeface="Century Gothic"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Sigue los pasos en la elaboración de la mariposa: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s-ES_tradnl" b="0" baseline="0" dirty="0" smtClean="0">
                          <a:latin typeface="Century Gothic" pitchFamily="34" charset="0"/>
                        </a:rPr>
                        <a:t>Pega la silueta de la mariposa (únicamente el cuerpo, justo en medio) elaborada con papel china, en el trozo de cartón.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s-ES_tradnl" b="0" baseline="0" dirty="0" smtClean="0">
                          <a:latin typeface="Century Gothic" pitchFamily="34" charset="0"/>
                        </a:rPr>
                        <a:t>Infla un globo y frótalo sobre tu pelo, acerca el globo a las alas de la mariposa y observa la magia.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s-ES_tradnl" b="0" baseline="0" dirty="0" smtClean="0">
                          <a:latin typeface="Century Gothic" pitchFamily="34" charset="0"/>
                        </a:rPr>
                        <a:t>Repite el último punto, una vez más. </a:t>
                      </a:r>
                    </a:p>
                    <a:p>
                      <a:r>
                        <a:rPr lang="es-ES_tradnl" b="1" baseline="0" dirty="0" smtClean="0">
                          <a:latin typeface="Century Gothic" pitchFamily="34" charset="0"/>
                        </a:rPr>
                        <a:t>Cierre</a:t>
                      </a:r>
                      <a:r>
                        <a:rPr lang="es-ES_tradnl" b="1" baseline="0" dirty="0" smtClean="0">
                          <a:latin typeface="Century Gothic"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Contesta: ¿Por qué creen que suceda esto?, ¿Habían escuchado antes sobre la electricidad o la carga eléctrica?, ¿En qué situación? </a:t>
                      </a:r>
                      <a:endParaRPr lang="es-ES_tradnl" b="0"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1860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73307"/>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junio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474264826"/>
              </p:ext>
            </p:extLst>
          </p:nvPr>
        </p:nvGraphicFramePr>
        <p:xfrm>
          <a:off x="450272" y="1210927"/>
          <a:ext cx="11301846" cy="1049980"/>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 </a:t>
                      </a:r>
                      <a:r>
                        <a:rPr lang="es-ES_tradnl" sz="1600" b="0" baseline="0" dirty="0" smtClean="0">
                          <a:latin typeface="Century Gothic" pitchFamily="34" charset="0"/>
                        </a:rPr>
                        <a:t>Pensamiento matemático.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Forma, espacio y medida.</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dirty="0" smtClean="0">
                          <a:effectLst/>
                          <a:latin typeface="Century Gothic" panose="020B0502020202020204" pitchFamily="34" charset="0"/>
                        </a:rPr>
                        <a:t>: </a:t>
                      </a:r>
                      <a:r>
                        <a:rPr lang="es-MX" sz="1600" b="0" dirty="0" smtClean="0">
                          <a:effectLst/>
                          <a:latin typeface="Century Gothic" panose="020B0502020202020204" pitchFamily="34" charset="0"/>
                        </a:rPr>
                        <a:t>Magnitudes y medidas.</a:t>
                      </a:r>
                      <a:endParaRPr lang="es-MX"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 </a:t>
                      </a:r>
                      <a:r>
                        <a:rPr lang="es-MX" sz="1600" dirty="0" smtClean="0">
                          <a:latin typeface="Century Gothic" panose="020B0502020202020204" pitchFamily="34" charset="0"/>
                        </a:rPr>
                        <a:t>Usa unidades no convencionales para medir la capacidad con distintos propósitos. </a:t>
                      </a:r>
                      <a:endParaRPr lang="es-MX" sz="1600" b="0" baseline="0" dirty="0" smtClean="0">
                        <a:latin typeface="Century Gothic" pitchFamily="34"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s-MX" sz="1600" b="0" baseline="0" dirty="0" smtClean="0">
                        <a:latin typeface="Century Gothic" pitchFamily="34" charset="0"/>
                      </a:endParaRP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01513117"/>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Identifica en qué recipiente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caben más o menos fichas.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Tiene noción del significado</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y aplicación de la capacidad.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Reconoce los</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tamaños y capacidades de los recipientes que se le muestran.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Conoce diferentes unidades de medida.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8615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73307"/>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junio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253243308"/>
              </p:ext>
            </p:extLst>
          </p:nvPr>
        </p:nvGraphicFramePr>
        <p:xfrm>
          <a:off x="450272" y="1210927"/>
          <a:ext cx="11301846" cy="1310901"/>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 </a:t>
                      </a:r>
                      <a:r>
                        <a:rPr lang="es-ES_tradnl" sz="1600" b="0" baseline="0" dirty="0" smtClean="0">
                          <a:effectLst/>
                          <a:latin typeface="Century Gothic" pitchFamily="34" charset="0"/>
                        </a:rPr>
                        <a:t>Lenguaje y Comunicación.</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Participación social.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dirty="0" smtClean="0">
                          <a:effectLst/>
                          <a:latin typeface="Century Gothic" panose="020B0502020202020204" pitchFamily="34" charset="0"/>
                        </a:rPr>
                        <a:t>:</a:t>
                      </a:r>
                      <a:r>
                        <a:rPr lang="es-MX" sz="1600" b="0" dirty="0" smtClean="0">
                          <a:effectLst/>
                          <a:latin typeface="Century Gothic" panose="020B0502020202020204" pitchFamily="34" charset="0"/>
                        </a:rPr>
                        <a:t> Uso de documentos que regulan</a:t>
                      </a:r>
                      <a:r>
                        <a:rPr lang="es-MX" sz="1600" b="0" baseline="0" dirty="0" smtClean="0">
                          <a:effectLst/>
                          <a:latin typeface="Century Gothic" panose="020B0502020202020204" pitchFamily="34" charset="0"/>
                        </a:rPr>
                        <a:t> la convivencia.</a:t>
                      </a:r>
                      <a:endParaRPr lang="es-MX"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 </a:t>
                      </a:r>
                      <a:r>
                        <a:rPr lang="es-MX" sz="1600" b="0" baseline="0" dirty="0" smtClean="0">
                          <a:latin typeface="Century Gothic" pitchFamily="34" charset="0"/>
                        </a:rPr>
                        <a:t>Escribe su nombre con diversos propósitos e identifica el de algunos compañeros.</a:t>
                      </a: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91039106"/>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Conoce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cuál es su nombre y qué letras lo forman.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Menciona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una palabra que rima con su nombre.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Identifica qué</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palabras de las que aparecen en la presentación, comienzan con la misma letra de su nombre.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Escribe su nombre y las palabras identificadas en su cuaderno. Señala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la letra con la que comienzan (inicial).</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5312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73307"/>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junio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487818990"/>
              </p:ext>
            </p:extLst>
          </p:nvPr>
        </p:nvGraphicFramePr>
        <p:xfrm>
          <a:off x="450272" y="1210927"/>
          <a:ext cx="11301846" cy="1049980"/>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 </a:t>
                      </a:r>
                      <a:r>
                        <a:rPr lang="es-ES_tradnl" sz="1600" b="0" baseline="0" dirty="0" smtClean="0">
                          <a:latin typeface="Century Gothic" pitchFamily="34" charset="0"/>
                        </a:rPr>
                        <a:t>Exploración y Comprensión del Mundo Natural y Social.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Mundo Natural.</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dirty="0" smtClean="0">
                          <a:effectLst/>
                          <a:latin typeface="Century Gothic" panose="020B0502020202020204" pitchFamily="34" charset="0"/>
                        </a:rPr>
                        <a:t>: </a:t>
                      </a:r>
                      <a:r>
                        <a:rPr lang="es-MX" sz="1600" b="0" baseline="0" dirty="0" smtClean="0">
                          <a:effectLst/>
                          <a:latin typeface="Century Gothic" panose="020B0502020202020204" pitchFamily="34" charset="0"/>
                        </a:rPr>
                        <a:t>Exploración de la naturaleza. </a:t>
                      </a:r>
                      <a:endParaRPr lang="es-MX" sz="1200" b="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 </a:t>
                      </a:r>
                      <a:r>
                        <a:rPr lang="es-ES_tradnl" sz="1600" b="1" baseline="0" dirty="0" smtClean="0">
                          <a:latin typeface="Century Gothic" pitchFamily="34" charset="0"/>
                        </a:rPr>
                        <a:t>: </a:t>
                      </a:r>
                      <a:r>
                        <a:rPr lang="es-MX" sz="1600" b="0" baseline="0" dirty="0" smtClean="0">
                          <a:latin typeface="Century Gothic" pitchFamily="34" charset="0"/>
                        </a:rPr>
                        <a:t>Describe y explica las características comunes que identifica entre seres vivos y elementos que observa en la naturaleza</a:t>
                      </a:r>
                      <a:r>
                        <a:rPr lang="es-MX" sz="1600" b="1" baseline="0" dirty="0" smtClean="0">
                          <a:latin typeface="Century Gothic" pitchFamily="34" charset="0"/>
                        </a:rPr>
                        <a:t>.</a:t>
                      </a:r>
                      <a:endParaRPr lang="es-ES_tradnl" sz="1600" b="1" baseline="0" dirty="0" smtClean="0">
                        <a:latin typeface="Century Gothic" pitchFamily="34" charset="0"/>
                      </a:endParaRP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89653590"/>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Participa en las adivinanzas de animales al escuchar sus características.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Explica lo que conoce sobre las mariposas,</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a grandes rasgos o descriptivamente.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Cuenta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con el material y realiza cada uno de los pasos en la elaboración de la mariposa.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Reflexiona acerca del</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proceso de electricidad.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05045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DEE819A-8F7F-40A3-BF48-DE0D721C2011}"/>
              </a:ext>
            </a:extLst>
          </p:cNvPr>
          <p:cNvSpPr txBox="1"/>
          <p:nvPr/>
        </p:nvSpPr>
        <p:spPr>
          <a:xfrm>
            <a:off x="2891643" y="242568"/>
            <a:ext cx="6408712" cy="584775"/>
          </a:xfrm>
          <a:prstGeom prst="rect">
            <a:avLst/>
          </a:prstGeom>
          <a:noFill/>
        </p:spPr>
        <p:txBody>
          <a:bodyPr wrap="square" rtlCol="0">
            <a:spAutoFit/>
          </a:bodyPr>
          <a:lstStyle/>
          <a:p>
            <a:pPr algn="ctr"/>
            <a:r>
              <a:rPr lang="es-MX" sz="3200" b="1" dirty="0">
                <a:solidFill>
                  <a:srgbClr val="FF7C80"/>
                </a:solidFill>
                <a:latin typeface="Kristen ITC" panose="03050502040202030202" pitchFamily="66" charset="0"/>
                <a:cs typeface="Arial" panose="020B0604020202020204" pitchFamily="34" charset="0"/>
              </a:rPr>
              <a:t>Adecuaciones curriculares </a:t>
            </a:r>
          </a:p>
        </p:txBody>
      </p:sp>
      <p:graphicFrame>
        <p:nvGraphicFramePr>
          <p:cNvPr id="3" name="Tabla 3">
            <a:extLst>
              <a:ext uri="{FF2B5EF4-FFF2-40B4-BE49-F238E27FC236}">
                <a16:creationId xmlns:a16="http://schemas.microsoft.com/office/drawing/2014/main" id="{61D01DCC-4CEB-4D96-8509-F619AE896E09}"/>
              </a:ext>
            </a:extLst>
          </p:cNvPr>
          <p:cNvGraphicFramePr>
            <a:graphicFrameLocks noGrp="1"/>
          </p:cNvGraphicFramePr>
          <p:nvPr>
            <p:extLst/>
          </p:nvPr>
        </p:nvGraphicFramePr>
        <p:xfrm>
          <a:off x="1703512" y="1183978"/>
          <a:ext cx="8784976" cy="2028998"/>
        </p:xfrm>
        <a:graphic>
          <a:graphicData uri="http://schemas.openxmlformats.org/drawingml/2006/table">
            <a:tbl>
              <a:tblPr firstRow="1" bandRow="1">
                <a:tableStyleId>{5940675A-B579-460E-94D1-54222C63F5DA}</a:tableStyleId>
              </a:tblPr>
              <a:tblGrid>
                <a:gridCol w="8784976">
                  <a:extLst>
                    <a:ext uri="{9D8B030D-6E8A-4147-A177-3AD203B41FA5}">
                      <a16:colId xmlns:a16="http://schemas.microsoft.com/office/drawing/2014/main" val="1054610576"/>
                    </a:ext>
                  </a:extLst>
                </a:gridCol>
              </a:tblGrid>
              <a:tr h="2028998">
                <a:tc>
                  <a:txBody>
                    <a:bodyPr/>
                    <a:lstStyle/>
                    <a:p>
                      <a:pPr>
                        <a:lnSpc>
                          <a:spcPct val="150000"/>
                        </a:lnSpc>
                      </a:pPr>
                      <a:endParaRPr lang="es-MX" sz="1600" b="0" dirty="0">
                        <a:latin typeface="Century Gothic" panose="020B0502020202020204" pitchFamily="34" charset="0"/>
                      </a:endParaRPr>
                    </a:p>
                  </a:txBody>
                  <a:tcPr/>
                </a:tc>
                <a:extLst>
                  <a:ext uri="{0D108BD9-81ED-4DB2-BD59-A6C34878D82A}">
                    <a16:rowId xmlns:a16="http://schemas.microsoft.com/office/drawing/2014/main" val="2398319175"/>
                  </a:ext>
                </a:extLst>
              </a:tr>
            </a:tbl>
          </a:graphicData>
        </a:graphic>
      </p:graphicFrame>
      <p:sp>
        <p:nvSpPr>
          <p:cNvPr id="4" name="Rectángulo 4">
            <a:extLst>
              <a:ext uri="{FF2B5EF4-FFF2-40B4-BE49-F238E27FC236}">
                <a16:creationId xmlns:a16="http://schemas.microsoft.com/office/drawing/2014/main" id="{AD4AC11A-E2E6-4926-A471-55C6D0359406}"/>
              </a:ext>
            </a:extLst>
          </p:cNvPr>
          <p:cNvSpPr/>
          <p:nvPr/>
        </p:nvSpPr>
        <p:spPr>
          <a:xfrm>
            <a:off x="4002421" y="3341474"/>
            <a:ext cx="4187158" cy="707886"/>
          </a:xfrm>
          <a:prstGeom prst="rect">
            <a:avLst/>
          </a:prstGeom>
        </p:spPr>
        <p:txBody>
          <a:bodyPr wrap="square">
            <a:spAutoFit/>
          </a:bodyPr>
          <a:lstStyle/>
          <a:p>
            <a:pPr algn="ctr"/>
            <a:r>
              <a:rPr lang="es-MX" sz="4000" b="1" dirty="0">
                <a:solidFill>
                  <a:srgbClr val="FF7C80"/>
                </a:solidFill>
                <a:latin typeface="Kristen ITC" panose="03050502040202030202" pitchFamily="66" charset="0"/>
                <a:cs typeface="Arial" panose="020B0604020202020204" pitchFamily="34" charset="0"/>
              </a:rPr>
              <a:t>Observaciones</a:t>
            </a:r>
          </a:p>
        </p:txBody>
      </p:sp>
      <p:graphicFrame>
        <p:nvGraphicFramePr>
          <p:cNvPr id="5" name="Tabla 5">
            <a:extLst>
              <a:ext uri="{FF2B5EF4-FFF2-40B4-BE49-F238E27FC236}">
                <a16:creationId xmlns:a16="http://schemas.microsoft.com/office/drawing/2014/main" id="{6FC14578-1028-4EF0-B3D2-81770758C83B}"/>
              </a:ext>
            </a:extLst>
          </p:cNvPr>
          <p:cNvGraphicFramePr>
            <a:graphicFrameLocks noGrp="1"/>
          </p:cNvGraphicFramePr>
          <p:nvPr>
            <p:extLst/>
          </p:nvPr>
        </p:nvGraphicFramePr>
        <p:xfrm>
          <a:off x="1703513" y="4264804"/>
          <a:ext cx="8784975" cy="2332548"/>
        </p:xfrm>
        <a:graphic>
          <a:graphicData uri="http://schemas.openxmlformats.org/drawingml/2006/table">
            <a:tbl>
              <a:tblPr firstRow="1" bandRow="1">
                <a:tableStyleId>{616DA210-FB5B-4158-B5E0-FEB733F419BA}</a:tableStyleId>
              </a:tblPr>
              <a:tblGrid>
                <a:gridCol w="8784975">
                  <a:extLst>
                    <a:ext uri="{9D8B030D-6E8A-4147-A177-3AD203B41FA5}">
                      <a16:colId xmlns:a16="http://schemas.microsoft.com/office/drawing/2014/main" val="3740964839"/>
                    </a:ext>
                  </a:extLst>
                </a:gridCol>
              </a:tblGrid>
              <a:tr h="2332548">
                <a:tc>
                  <a:txBody>
                    <a:bodyPr/>
                    <a:lstStyle/>
                    <a:p>
                      <a:endParaRPr lang="es-MX" dirty="0"/>
                    </a:p>
                  </a:txBody>
                  <a:tcPr/>
                </a:tc>
                <a:extLst>
                  <a:ext uri="{0D108BD9-81ED-4DB2-BD59-A6C34878D82A}">
                    <a16:rowId xmlns:a16="http://schemas.microsoft.com/office/drawing/2014/main" val="1591732535"/>
                  </a:ext>
                </a:extLst>
              </a:tr>
            </a:tbl>
          </a:graphicData>
        </a:graphic>
      </p:graphicFrame>
    </p:spTree>
    <p:extLst>
      <p:ext uri="{BB962C8B-B14F-4D97-AF65-F5344CB8AC3E}">
        <p14:creationId xmlns:p14="http://schemas.microsoft.com/office/powerpoint/2010/main" val="2695819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07702" y="138405"/>
            <a:ext cx="4104523" cy="769441"/>
          </a:xfrm>
          <a:prstGeom prst="rect">
            <a:avLst/>
          </a:prstGeom>
          <a:noFill/>
        </p:spPr>
        <p:txBody>
          <a:bodyPr wrap="square" rtlCol="0">
            <a:spAutoFit/>
          </a:bodyPr>
          <a:lstStyle/>
          <a:p>
            <a:pPr algn="ctr"/>
            <a:r>
              <a:rPr lang="es-MX" sz="4400" b="1" dirty="0">
                <a:solidFill>
                  <a:srgbClr val="B91755"/>
                </a:solidFill>
                <a:latin typeface="Kristen ITC" panose="03050502040202030202" pitchFamily="66" charset="0"/>
              </a:rPr>
              <a:t>Firmas</a:t>
            </a:r>
          </a:p>
        </p:txBody>
      </p:sp>
      <p:sp>
        <p:nvSpPr>
          <p:cNvPr id="3" name="CuadroTexto 2">
            <a:extLst>
              <a:ext uri="{FF2B5EF4-FFF2-40B4-BE49-F238E27FC236}">
                <a16:creationId xmlns:a16="http://schemas.microsoft.com/office/drawing/2014/main" id="{0DA5D24B-C89F-45B2-8E89-1AB46D76BC6C}"/>
              </a:ext>
            </a:extLst>
          </p:cNvPr>
          <p:cNvSpPr txBox="1"/>
          <p:nvPr/>
        </p:nvSpPr>
        <p:spPr>
          <a:xfrm>
            <a:off x="3791744" y="3573017"/>
            <a:ext cx="5040560" cy="646331"/>
          </a:xfrm>
          <a:prstGeom prst="rect">
            <a:avLst/>
          </a:prstGeom>
          <a:noFill/>
        </p:spPr>
        <p:txBody>
          <a:bodyPr wrap="square" rtlCol="0">
            <a:spAutoFit/>
          </a:bodyPr>
          <a:lstStyle/>
          <a:p>
            <a:r>
              <a:rPr lang="es-MX" dirty="0"/>
              <a:t>_____________________________________</a:t>
            </a:r>
          </a:p>
          <a:p>
            <a:pPr algn="ctr"/>
            <a:r>
              <a:rPr lang="es-MX" dirty="0"/>
              <a:t>Firma del docente de la Escuela Normal    </a:t>
            </a:r>
          </a:p>
        </p:txBody>
      </p:sp>
      <p:sp>
        <p:nvSpPr>
          <p:cNvPr id="4" name="CuadroTexto 3">
            <a:extLst>
              <a:ext uri="{FF2B5EF4-FFF2-40B4-BE49-F238E27FC236}">
                <a16:creationId xmlns:a16="http://schemas.microsoft.com/office/drawing/2014/main" id="{EAF6D011-A36A-4FCD-B822-74F556A680D1}"/>
              </a:ext>
            </a:extLst>
          </p:cNvPr>
          <p:cNvSpPr txBox="1"/>
          <p:nvPr/>
        </p:nvSpPr>
        <p:spPr>
          <a:xfrm>
            <a:off x="1631504" y="5198469"/>
            <a:ext cx="4320480" cy="646331"/>
          </a:xfrm>
          <a:prstGeom prst="rect">
            <a:avLst/>
          </a:prstGeom>
          <a:noFill/>
        </p:spPr>
        <p:txBody>
          <a:bodyPr wrap="square" rtlCol="0">
            <a:spAutoFit/>
          </a:bodyPr>
          <a:lstStyle/>
          <a:p>
            <a:r>
              <a:rPr lang="es-MX" dirty="0"/>
              <a:t>___________________________________</a:t>
            </a:r>
          </a:p>
          <a:p>
            <a:pPr algn="ctr"/>
            <a:r>
              <a:rPr lang="es-MX" dirty="0"/>
              <a:t>Firma del estudiante Normalista</a:t>
            </a:r>
          </a:p>
        </p:txBody>
      </p:sp>
      <p:sp>
        <p:nvSpPr>
          <p:cNvPr id="5" name="CuadroTexto 4">
            <a:extLst>
              <a:ext uri="{FF2B5EF4-FFF2-40B4-BE49-F238E27FC236}">
                <a16:creationId xmlns:a16="http://schemas.microsoft.com/office/drawing/2014/main" id="{36C749E3-D13E-4F52-9CB0-6189FEF9FC34}"/>
              </a:ext>
            </a:extLst>
          </p:cNvPr>
          <p:cNvSpPr txBox="1"/>
          <p:nvPr/>
        </p:nvSpPr>
        <p:spPr>
          <a:xfrm>
            <a:off x="6166340" y="5198470"/>
            <a:ext cx="4500534" cy="646331"/>
          </a:xfrm>
          <a:prstGeom prst="rect">
            <a:avLst/>
          </a:prstGeom>
          <a:noFill/>
        </p:spPr>
        <p:txBody>
          <a:bodyPr wrap="square" rtlCol="0">
            <a:spAutoFit/>
          </a:bodyPr>
          <a:lstStyle/>
          <a:p>
            <a:r>
              <a:rPr lang="es-MX" dirty="0"/>
              <a:t>__________________________________</a:t>
            </a:r>
          </a:p>
          <a:p>
            <a:pPr algn="ctr"/>
            <a:r>
              <a:rPr lang="es-MX" dirty="0"/>
              <a:t>Firma del profesor titular  </a:t>
            </a:r>
          </a:p>
        </p:txBody>
      </p:sp>
      <p:pic>
        <p:nvPicPr>
          <p:cNvPr id="6" name="Imagen 5">
            <a:extLst>
              <a:ext uri="{FF2B5EF4-FFF2-40B4-BE49-F238E27FC236}">
                <a16:creationId xmlns:a16="http://schemas.microsoft.com/office/drawing/2014/main" id="{08D2063B-B777-471C-8A77-BA24D8F1486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10" b="97571" l="424" r="100000">
                        <a14:foregroundMark x1="88559" y1="36842" x2="88559" y2="36842"/>
                        <a14:foregroundMark x1="88559" y1="36842" x2="88559" y2="36842"/>
                        <a14:foregroundMark x1="88559" y1="36842" x2="88559" y2="36842"/>
                        <a14:foregroundMark x1="91525" y1="44939" x2="91525" y2="44939"/>
                        <a14:foregroundMark x1="91525" y1="44939" x2="91525" y2="44939"/>
                        <a14:foregroundMark x1="91525" y1="44939" x2="91525" y2="44939"/>
                        <a14:foregroundMark x1="91525" y1="44939" x2="91525" y2="44939"/>
                        <a14:foregroundMark x1="82627" y1="39676" x2="82627" y2="39676"/>
                        <a14:foregroundMark x1="82627" y1="39676" x2="82627" y2="39676"/>
                        <a14:foregroundMark x1="85593" y1="34818" x2="85593" y2="34818"/>
                        <a14:foregroundMark x1="85593" y1="34818" x2="85593" y2="34818"/>
                        <a14:foregroundMark x1="95339" y1="36235" x2="95339" y2="36235"/>
                        <a14:foregroundMark x1="95339" y1="36235" x2="95339" y2="36235"/>
                      </a14:backgroundRemoval>
                    </a14:imgEffect>
                  </a14:imgLayer>
                </a14:imgProps>
              </a:ext>
            </a:extLst>
          </a:blip>
          <a:stretch>
            <a:fillRect/>
          </a:stretch>
        </p:blipFill>
        <p:spPr>
          <a:xfrm>
            <a:off x="9936654" y="408568"/>
            <a:ext cx="2016224" cy="4219482"/>
          </a:xfrm>
          <a:prstGeom prst="rect">
            <a:avLst/>
          </a:prstGeom>
        </p:spPr>
      </p:pic>
    </p:spTree>
    <p:extLst>
      <p:ext uri="{BB962C8B-B14F-4D97-AF65-F5344CB8AC3E}">
        <p14:creationId xmlns:p14="http://schemas.microsoft.com/office/powerpoint/2010/main" val="1880942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00531" y="145082"/>
            <a:ext cx="5725606" cy="523220"/>
          </a:xfrm>
          <a:prstGeom prst="rect">
            <a:avLst/>
          </a:prstGeom>
        </p:spPr>
        <p:txBody>
          <a:bodyPr wrap="none">
            <a:spAutoFit/>
          </a:bodyPr>
          <a:lstStyle/>
          <a:p>
            <a:r>
              <a:rPr lang="es-MX" sz="2800" dirty="0">
                <a:latin typeface="Forte" pitchFamily="66" charset="0"/>
              </a:rPr>
              <a:t>Propósito de la jornada de práctica </a:t>
            </a:r>
          </a:p>
        </p:txBody>
      </p:sp>
      <p:sp>
        <p:nvSpPr>
          <p:cNvPr id="3" name="CuadroTexto 2"/>
          <p:cNvSpPr txBox="1"/>
          <p:nvPr/>
        </p:nvSpPr>
        <p:spPr>
          <a:xfrm>
            <a:off x="135075" y="668302"/>
            <a:ext cx="11966868" cy="2400657"/>
          </a:xfrm>
          <a:prstGeom prst="rect">
            <a:avLst/>
          </a:prstGeom>
          <a:noFill/>
        </p:spPr>
        <p:txBody>
          <a:bodyPr wrap="square" rtlCol="0">
            <a:spAutoFit/>
          </a:bodyPr>
          <a:lstStyle/>
          <a:p>
            <a:pPr algn="just">
              <a:lnSpc>
                <a:spcPct val="150000"/>
              </a:lnSpc>
            </a:pPr>
            <a:r>
              <a:rPr lang="es-MX" sz="2000" dirty="0" smtClean="0">
                <a:latin typeface="Century Gothic" panose="020B0502020202020204" pitchFamily="34" charset="0"/>
              </a:rPr>
              <a:t>Ejecutar </a:t>
            </a:r>
            <a:r>
              <a:rPr lang="es-MX" sz="2000" dirty="0">
                <a:latin typeface="Century Gothic" panose="020B0502020202020204" pitchFamily="34" charset="0"/>
              </a:rPr>
              <a:t>una intervención pedagógica que </a:t>
            </a:r>
            <a:r>
              <a:rPr lang="es-MX" sz="2000" dirty="0" smtClean="0">
                <a:latin typeface="Century Gothic" panose="020B0502020202020204" pitchFamily="34" charset="0"/>
              </a:rPr>
              <a:t>brinde </a:t>
            </a:r>
            <a:r>
              <a:rPr lang="es-MX" sz="2000" dirty="0">
                <a:latin typeface="Century Gothic" panose="020B0502020202020204" pitchFamily="34" charset="0"/>
              </a:rPr>
              <a:t>apertura </a:t>
            </a:r>
            <a:r>
              <a:rPr lang="es-MX" sz="2000" dirty="0" smtClean="0">
                <a:latin typeface="Century Gothic" panose="020B0502020202020204" pitchFamily="34" charset="0"/>
              </a:rPr>
              <a:t>hacia el manejo de las </a:t>
            </a:r>
            <a:r>
              <a:rPr lang="es-MX" sz="2000" dirty="0">
                <a:latin typeface="Century Gothic" panose="020B0502020202020204" pitchFamily="34" charset="0"/>
              </a:rPr>
              <a:t>herramientas tecnológicas de forma adecuada para implementar actividades innovadoras, </a:t>
            </a:r>
            <a:r>
              <a:rPr lang="es-MX" sz="2000" dirty="0" smtClean="0">
                <a:latin typeface="Century Gothic" panose="020B0502020202020204" pitchFamily="34" charset="0"/>
              </a:rPr>
              <a:t>así como desarrollar  la evaluación , con el fin de </a:t>
            </a:r>
            <a:r>
              <a:rPr lang="es-MX" sz="2000" dirty="0">
                <a:latin typeface="Century Gothic" panose="020B0502020202020204" pitchFamily="34" charset="0"/>
              </a:rPr>
              <a:t>satisfacer las demandas de aprendizaje de los alumnos ante la situación que se vive </a:t>
            </a:r>
            <a:r>
              <a:rPr lang="es-MX" sz="2000" dirty="0" smtClean="0">
                <a:latin typeface="Century Gothic" panose="020B0502020202020204" pitchFamily="34" charset="0"/>
              </a:rPr>
              <a:t>actualmente, al tiempo que se consolidan las competencias del perfil de egreso de la Educación Normal.</a:t>
            </a:r>
            <a:endParaRPr lang="es-MX" sz="2000" dirty="0">
              <a:latin typeface="Century Gothic" panose="020B0502020202020204" pitchFamily="34" charset="0"/>
            </a:endParaRP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3180" b="99682" l="562" r="98652">
                        <a14:foregroundMark x1="43371" y1="48331" x2="50449" y2="56916"/>
                        <a14:foregroundMark x1="41461" y1="58029" x2="47865" y2="51192"/>
                        <a14:foregroundMark x1="46854" y1="48331" x2="45843" y2="59618"/>
                        <a14:foregroundMark x1="45618" y1="59936" x2="45169" y2="61367"/>
                        <a14:foregroundMark x1="9101" y1="35930" x2="10787" y2="48808"/>
                        <a14:foregroundMark x1="6742" y1="47218" x2="14944" y2="40223"/>
                        <a14:foregroundMark x1="4270" y1="39269" x2="7079" y2="46582"/>
                        <a14:foregroundMark x1="12360" y1="46264" x2="16854" y2="61049"/>
                        <a14:foregroundMark x1="78989" y1="91415" x2="93933" y2="92528"/>
                        <a14:foregroundMark x1="78989" y1="93482" x2="88989" y2="94754"/>
                      </a14:backgroundRemoval>
                    </a14:imgEffect>
                  </a14:imgLayer>
                </a14:imgProps>
              </a:ext>
            </a:extLst>
          </a:blip>
          <a:stretch>
            <a:fillRect/>
          </a:stretch>
        </p:blipFill>
        <p:spPr>
          <a:xfrm>
            <a:off x="2732809" y="3068958"/>
            <a:ext cx="5590309" cy="3518877"/>
          </a:xfrm>
          <a:prstGeom prst="rect">
            <a:avLst/>
          </a:prstGeom>
        </p:spPr>
      </p:pic>
    </p:spTree>
    <p:extLst>
      <p:ext uri="{BB962C8B-B14F-4D97-AF65-F5344CB8AC3E}">
        <p14:creationId xmlns:p14="http://schemas.microsoft.com/office/powerpoint/2010/main" val="799289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ágenes de Fondo Escuela | Vectores, fotos de stock y PSD gratui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724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503712" y="1628800"/>
            <a:ext cx="5544616" cy="1077218"/>
          </a:xfrm>
          <a:prstGeom prst="rect">
            <a:avLst/>
          </a:prstGeom>
          <a:noFill/>
        </p:spPr>
        <p:txBody>
          <a:bodyPr wrap="square" rtlCol="0">
            <a:spAutoFit/>
          </a:bodyPr>
          <a:lstStyle/>
          <a:p>
            <a:pPr algn="ctr"/>
            <a:r>
              <a:rPr lang="es-ES_tradnl" sz="3200" dirty="0">
                <a:latin typeface="Century Gothic" pitchFamily="34" charset="0"/>
              </a:rPr>
              <a:t>Jardín de Niños María  L. Pérez de Arreola</a:t>
            </a:r>
            <a:endParaRPr lang="es-ES" sz="3200" dirty="0">
              <a:latin typeface="Century Gothic" pitchFamily="34" charset="0"/>
            </a:endParaRPr>
          </a:p>
        </p:txBody>
      </p:sp>
      <p:sp>
        <p:nvSpPr>
          <p:cNvPr id="3" name="2 CuadroTexto"/>
          <p:cNvSpPr txBox="1"/>
          <p:nvPr/>
        </p:nvSpPr>
        <p:spPr>
          <a:xfrm>
            <a:off x="4807193" y="2731995"/>
            <a:ext cx="3377039" cy="461665"/>
          </a:xfrm>
          <a:prstGeom prst="rect">
            <a:avLst/>
          </a:prstGeom>
          <a:noFill/>
        </p:spPr>
        <p:txBody>
          <a:bodyPr wrap="square" rtlCol="0">
            <a:spAutoFit/>
          </a:bodyPr>
          <a:lstStyle/>
          <a:p>
            <a:pPr algn="ctr"/>
            <a:r>
              <a:rPr lang="es-ES_tradnl" sz="2400" b="1" dirty="0">
                <a:solidFill>
                  <a:srgbClr val="002060"/>
                </a:solidFill>
                <a:latin typeface="Century Gothic" pitchFamily="34" charset="0"/>
              </a:rPr>
              <a:t>Grupo de 2º C y 3° B</a:t>
            </a:r>
            <a:endParaRPr lang="es-ES" sz="2400" b="1" dirty="0">
              <a:solidFill>
                <a:srgbClr val="002060"/>
              </a:solidFill>
              <a:latin typeface="Century Gothic" pitchFamily="34" charset="0"/>
            </a:endParaRPr>
          </a:p>
        </p:txBody>
      </p:sp>
      <p:sp>
        <p:nvSpPr>
          <p:cNvPr id="4" name="3 CuadroTexto"/>
          <p:cNvSpPr txBox="1"/>
          <p:nvPr/>
        </p:nvSpPr>
        <p:spPr>
          <a:xfrm>
            <a:off x="3520696" y="3221949"/>
            <a:ext cx="5544616" cy="1323439"/>
          </a:xfrm>
          <a:prstGeom prst="rect">
            <a:avLst/>
          </a:prstGeom>
          <a:noFill/>
        </p:spPr>
        <p:txBody>
          <a:bodyPr wrap="square" rtlCol="0">
            <a:spAutoFit/>
          </a:bodyPr>
          <a:lstStyle/>
          <a:p>
            <a:pPr algn="ctr"/>
            <a:r>
              <a:rPr lang="es-ES_tradnl" sz="2000" b="1" dirty="0">
                <a:solidFill>
                  <a:srgbClr val="7030A0"/>
                </a:solidFill>
                <a:latin typeface="Century Gothic" pitchFamily="34" charset="0"/>
              </a:rPr>
              <a:t>Educadora titular: Tamara  J. Castillón Meza</a:t>
            </a:r>
          </a:p>
          <a:p>
            <a:pPr algn="ctr"/>
            <a:r>
              <a:rPr lang="es-ES_tradnl" sz="2000" b="1" dirty="0">
                <a:solidFill>
                  <a:srgbClr val="7030A0"/>
                </a:solidFill>
                <a:latin typeface="Century Gothic" pitchFamily="34" charset="0"/>
              </a:rPr>
              <a:t>Educadora practicante: Jimena G. Charles  Hernández</a:t>
            </a:r>
          </a:p>
        </p:txBody>
      </p:sp>
    </p:spTree>
    <p:extLst>
      <p:ext uri="{BB962C8B-B14F-4D97-AF65-F5344CB8AC3E}">
        <p14:creationId xmlns:p14="http://schemas.microsoft.com/office/powerpoint/2010/main" val="233400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82731" y="0"/>
            <a:ext cx="8104909" cy="584775"/>
          </a:xfrm>
          <a:prstGeom prst="rect">
            <a:avLst/>
          </a:prstGeom>
        </p:spPr>
        <p:txBody>
          <a:bodyPr wrap="square">
            <a:spAutoFit/>
          </a:bodyPr>
          <a:lstStyle/>
          <a:p>
            <a:pPr algn="ctr"/>
            <a:r>
              <a:rPr lang="es-ES" sz="3200" b="1" spc="30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Aprendizajes Esperados semana </a:t>
            </a:r>
            <a:r>
              <a:rPr lang="es-ES" sz="3200" b="1" spc="30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38 </a:t>
            </a:r>
            <a:endParaRPr lang="es-ES" sz="3200" b="1" spc="3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pic>
        <p:nvPicPr>
          <p:cNvPr id="6" name="Imagen 5"/>
          <p:cNvPicPr>
            <a:picLocks noChangeAspect="1"/>
          </p:cNvPicPr>
          <p:nvPr/>
        </p:nvPicPr>
        <p:blipFill rotWithShape="1">
          <a:blip r:embed="rId2"/>
          <a:srcRect l="28403" t="25341" r="11008" b="7839"/>
          <a:stretch/>
        </p:blipFill>
        <p:spPr>
          <a:xfrm>
            <a:off x="124691" y="800099"/>
            <a:ext cx="6005945" cy="5870865"/>
          </a:xfrm>
          <a:prstGeom prst="rect">
            <a:avLst/>
          </a:prstGeom>
        </p:spPr>
      </p:pic>
      <p:pic>
        <p:nvPicPr>
          <p:cNvPr id="7" name="Imagen 6"/>
          <p:cNvPicPr>
            <a:picLocks noChangeAspect="1"/>
          </p:cNvPicPr>
          <p:nvPr/>
        </p:nvPicPr>
        <p:blipFill rotWithShape="1">
          <a:blip r:embed="rId3"/>
          <a:srcRect l="28873" t="24849" r="11193" b="5974"/>
          <a:stretch/>
        </p:blipFill>
        <p:spPr>
          <a:xfrm>
            <a:off x="6130636" y="800098"/>
            <a:ext cx="6005945" cy="5870865"/>
          </a:xfrm>
          <a:prstGeom prst="rect">
            <a:avLst/>
          </a:prstGeom>
        </p:spPr>
      </p:pic>
    </p:spTree>
    <p:extLst>
      <p:ext uri="{BB962C8B-B14F-4D97-AF65-F5344CB8AC3E}">
        <p14:creationId xmlns:p14="http://schemas.microsoft.com/office/powerpoint/2010/main" val="2753972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36069" y="0"/>
            <a:ext cx="3443064" cy="707886"/>
          </a:xfrm>
          <a:prstGeom prst="rect">
            <a:avLst/>
          </a:prstGeom>
          <a:noFill/>
        </p:spPr>
        <p:txBody>
          <a:bodyPr wrap="square" rtlCol="0">
            <a:spAutoFit/>
          </a:bodyPr>
          <a:lstStyle/>
          <a:p>
            <a:pPr algn="ctr"/>
            <a:r>
              <a:rPr lang="es-MX" sz="4000" b="1" dirty="0" smtClean="0">
                <a:solidFill>
                  <a:srgbClr val="7030A0"/>
                </a:solidFill>
                <a:latin typeface="Kristen ITC" panose="03050502040202030202" pitchFamily="66" charset="0"/>
              </a:rPr>
              <a:t>Cronograma</a:t>
            </a:r>
            <a:endParaRPr lang="es-MX" sz="4000" b="1" dirty="0">
              <a:solidFill>
                <a:srgbClr val="7030A0"/>
              </a:solidFill>
              <a:latin typeface="Kristen ITC" panose="03050502040202030202" pitchFamily="66" charset="0"/>
            </a:endParaRPr>
          </a:p>
        </p:txBody>
      </p:sp>
      <p:sp>
        <p:nvSpPr>
          <p:cNvPr id="4" name="Rectángulo 3"/>
          <p:cNvSpPr/>
          <p:nvPr/>
        </p:nvSpPr>
        <p:spPr>
          <a:xfrm>
            <a:off x="3907631" y="494299"/>
            <a:ext cx="4699941" cy="1077218"/>
          </a:xfrm>
          <a:prstGeom prst="rect">
            <a:avLst/>
          </a:prstGeom>
          <a:noFill/>
        </p:spPr>
        <p:txBody>
          <a:bodyPr wrap="none" lIns="91440" tIns="45720" rIns="91440" bIns="45720">
            <a:spAutoFit/>
          </a:bodyPr>
          <a:lstStyle/>
          <a:p>
            <a:pPr algn="ctr"/>
            <a:r>
              <a:rPr lang="es-ES" sz="3600" b="1" cap="none" spc="0"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Forte" panose="03060902040502070203" pitchFamily="66" charset="0"/>
              </a:rPr>
              <a:t>Aprende en casa </a:t>
            </a:r>
          </a:p>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J.N. María L. Pérez de Arreola</a:t>
            </a:r>
            <a:endParaRPr lang="es-ES" sz="28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5" name="CuadroTexto 4"/>
          <p:cNvSpPr txBox="1"/>
          <p:nvPr/>
        </p:nvSpPr>
        <p:spPr>
          <a:xfrm>
            <a:off x="4536069" y="1496805"/>
            <a:ext cx="2899064" cy="646331"/>
          </a:xfrm>
          <a:prstGeom prst="rect">
            <a:avLst/>
          </a:prstGeom>
          <a:noFill/>
        </p:spPr>
        <p:txBody>
          <a:bodyPr wrap="square" rtlCol="0">
            <a:spAutoFit/>
          </a:bodyPr>
          <a:lstStyle/>
          <a:p>
            <a:r>
              <a:rPr lang="es-MX" dirty="0" smtClean="0">
                <a:latin typeface="Agency FB" panose="020B0503020202020204" pitchFamily="34" charset="0"/>
              </a:rPr>
              <a:t>Maestra titular: Tamara Castillón</a:t>
            </a:r>
          </a:p>
          <a:p>
            <a:r>
              <a:rPr lang="es-MX" dirty="0" smtClean="0">
                <a:latin typeface="Agency FB" panose="020B0503020202020204" pitchFamily="34" charset="0"/>
              </a:rPr>
              <a:t>Maestra practicante: Jimena  Charles </a:t>
            </a:r>
            <a:endParaRPr lang="es-MX" dirty="0">
              <a:latin typeface="Agency FB" panose="020B0503020202020204" pitchFamily="34" charset="0"/>
            </a:endParaRPr>
          </a:p>
        </p:txBody>
      </p:sp>
      <p:sp>
        <p:nvSpPr>
          <p:cNvPr id="6" name="Rectángulo 5"/>
          <p:cNvSpPr/>
          <p:nvPr/>
        </p:nvSpPr>
        <p:spPr>
          <a:xfrm>
            <a:off x="3428175" y="2098826"/>
            <a:ext cx="5303824" cy="523220"/>
          </a:xfrm>
          <a:prstGeom prst="rect">
            <a:avLst/>
          </a:prstGeom>
        </p:spPr>
        <p:txBody>
          <a:bodyPr wrap="none">
            <a:spAutoFit/>
          </a:bodyPr>
          <a:lstStyle/>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Semana del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14</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al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18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de junio 2021</a:t>
            </a:r>
            <a:endParaRPr lang="es-E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297986534"/>
              </p:ext>
            </p:extLst>
          </p:nvPr>
        </p:nvGraphicFramePr>
        <p:xfrm>
          <a:off x="2016081" y="2626777"/>
          <a:ext cx="8128000" cy="28397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377767013"/>
                    </a:ext>
                  </a:extLst>
                </a:gridCol>
                <a:gridCol w="1625600">
                  <a:extLst>
                    <a:ext uri="{9D8B030D-6E8A-4147-A177-3AD203B41FA5}">
                      <a16:colId xmlns:a16="http://schemas.microsoft.com/office/drawing/2014/main" val="4045085372"/>
                    </a:ext>
                  </a:extLst>
                </a:gridCol>
                <a:gridCol w="1625600">
                  <a:extLst>
                    <a:ext uri="{9D8B030D-6E8A-4147-A177-3AD203B41FA5}">
                      <a16:colId xmlns:a16="http://schemas.microsoft.com/office/drawing/2014/main" val="3673447934"/>
                    </a:ext>
                  </a:extLst>
                </a:gridCol>
                <a:gridCol w="1625600">
                  <a:extLst>
                    <a:ext uri="{9D8B030D-6E8A-4147-A177-3AD203B41FA5}">
                      <a16:colId xmlns:a16="http://schemas.microsoft.com/office/drawing/2014/main" val="411280497"/>
                    </a:ext>
                  </a:extLst>
                </a:gridCol>
                <a:gridCol w="1625600">
                  <a:extLst>
                    <a:ext uri="{9D8B030D-6E8A-4147-A177-3AD203B41FA5}">
                      <a16:colId xmlns:a16="http://schemas.microsoft.com/office/drawing/2014/main" val="526068214"/>
                    </a:ext>
                  </a:extLst>
                </a:gridCol>
              </a:tblGrid>
              <a:tr h="370840">
                <a:tc>
                  <a:txBody>
                    <a:bodyPr/>
                    <a:lstStyle/>
                    <a:p>
                      <a:pPr algn="ctr"/>
                      <a:r>
                        <a:rPr lang="es-MX" dirty="0" smtClean="0">
                          <a:latin typeface="Century Gothic" panose="020B0502020202020204" pitchFamily="34" charset="0"/>
                        </a:rPr>
                        <a:t>LUNES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MARTES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MIÉRCOLES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JUEVES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VIERNES</a:t>
                      </a:r>
                      <a:endParaRPr lang="es-MX" dirty="0">
                        <a:latin typeface="Century Gothic" panose="020B0502020202020204" pitchFamily="34" charset="0"/>
                      </a:endParaRPr>
                    </a:p>
                  </a:txBody>
                  <a:tcPr/>
                </a:tc>
                <a:extLst>
                  <a:ext uri="{0D108BD9-81ED-4DB2-BD59-A6C34878D82A}">
                    <a16:rowId xmlns:a16="http://schemas.microsoft.com/office/drawing/2014/main" val="34789148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Aprende en casa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8:00 A. 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1" baseline="0" dirty="0" smtClean="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baseline="0" dirty="0" smtClean="0">
                          <a:latin typeface="Century Gothic" panose="020B0502020202020204" pitchFamily="34" charset="0"/>
                        </a:rPr>
                        <a:t>Indicaciones vía </a:t>
                      </a:r>
                      <a:r>
                        <a:rPr lang="es-MX" sz="1600" b="1" baseline="0" dirty="0" smtClean="0">
                          <a:latin typeface="Century Gothic" panose="020B0502020202020204" pitchFamily="34" charset="0"/>
                        </a:rPr>
                        <a:t>WhatsApp. VÍDEO</a:t>
                      </a:r>
                      <a:endParaRPr lang="es-MX" sz="1600" b="1" baseline="0" dirty="0" smtClean="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6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05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sz="1100"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8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 M</a:t>
                      </a:r>
                    </a:p>
                    <a:p>
                      <a:pPr algn="ctr"/>
                      <a:r>
                        <a:rPr lang="es-MX" sz="1600" baseline="0" dirty="0" smtClean="0">
                          <a:latin typeface="Century Gothic" panose="020B0502020202020204" pitchFamily="34" charset="0"/>
                        </a:rPr>
                        <a:t>Zoom </a:t>
                      </a:r>
                    </a:p>
                    <a:p>
                      <a:pPr algn="ctr"/>
                      <a:endParaRPr lang="es-MX" sz="1800" baseline="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endParaRPr lang="es-MX" sz="1800" baseline="0" dirty="0" smtClean="0">
                        <a:latin typeface="Century Gothic" panose="020B0502020202020204" pitchFamily="34" charset="0"/>
                      </a:endParaRPr>
                    </a:p>
                    <a:p>
                      <a:pPr algn="ctr"/>
                      <a:endParaRPr lang="es-MX" sz="1600" dirty="0">
                        <a:latin typeface="Century Gothic" panose="020B0502020202020204" pitchFamily="34" charset="0"/>
                      </a:endParaRPr>
                    </a:p>
                  </a:txBody>
                  <a:tcPr/>
                </a:tc>
                <a:extLst>
                  <a:ext uri="{0D108BD9-81ED-4DB2-BD59-A6C34878D82A}">
                    <a16:rowId xmlns:a16="http://schemas.microsoft.com/office/drawing/2014/main" val="3909173337"/>
                  </a:ext>
                </a:extLst>
              </a:tr>
            </a:tbl>
          </a:graphicData>
        </a:graphic>
      </p:graphicFrame>
      <p:sp>
        <p:nvSpPr>
          <p:cNvPr id="13" name="Rectángulo 12"/>
          <p:cNvSpPr/>
          <p:nvPr/>
        </p:nvSpPr>
        <p:spPr>
          <a:xfrm>
            <a:off x="9644724" y="6027331"/>
            <a:ext cx="1477520" cy="523220"/>
          </a:xfrm>
          <a:prstGeom prst="rect">
            <a:avLst/>
          </a:prstGeom>
        </p:spPr>
        <p:txBody>
          <a:bodyPr wrap="none">
            <a:spAutoFit/>
          </a:bodyPr>
          <a:lstStyle/>
          <a:p>
            <a:pPr algn="ctr"/>
            <a:r>
              <a:rPr lang="es-ES" sz="28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2º grado</a:t>
            </a:r>
            <a:endPar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14" name="CuadroTexto 13"/>
          <p:cNvSpPr txBox="1"/>
          <p:nvPr/>
        </p:nvSpPr>
        <p:spPr>
          <a:xfrm>
            <a:off x="1569857" y="6108290"/>
            <a:ext cx="7857039" cy="646331"/>
          </a:xfrm>
          <a:prstGeom prst="rect">
            <a:avLst/>
          </a:prstGeom>
          <a:noFill/>
        </p:spPr>
        <p:txBody>
          <a:bodyPr wrap="square" rtlCol="0">
            <a:spAutoFit/>
          </a:bodyPr>
          <a:lstStyle/>
          <a:p>
            <a:pPr algn="ctr"/>
            <a:r>
              <a:rPr lang="es-MX" dirty="0" smtClean="0">
                <a:latin typeface="Century Gothic" panose="020B0502020202020204" pitchFamily="34" charset="0"/>
              </a:rPr>
              <a:t>Constantemente se encargan tareas para reforzar los aprendizajes vistos en las clases virtuales. </a:t>
            </a:r>
            <a:endParaRPr lang="es-MX" dirty="0">
              <a:latin typeface="Century Gothic" panose="020B0502020202020204" pitchFamily="34" charset="0"/>
            </a:endParaRPr>
          </a:p>
        </p:txBody>
      </p:sp>
      <p:sp>
        <p:nvSpPr>
          <p:cNvPr id="8" name="Rectángulo 7"/>
          <p:cNvSpPr/>
          <p:nvPr/>
        </p:nvSpPr>
        <p:spPr>
          <a:xfrm>
            <a:off x="8375995" y="2993100"/>
            <a:ext cx="1859050" cy="738664"/>
          </a:xfrm>
          <a:prstGeom prst="rect">
            <a:avLst/>
          </a:prstGeom>
        </p:spPr>
        <p:txBody>
          <a:bodyPr wrap="square">
            <a:spAutoFit/>
          </a:bodyPr>
          <a:lstStyle/>
          <a:p>
            <a:pPr algn="ctr"/>
            <a:r>
              <a:rPr lang="es-MX" sz="1400" dirty="0">
                <a:latin typeface="Century Gothic" panose="020B0502020202020204" pitchFamily="34" charset="0"/>
              </a:rPr>
              <a:t>Aprende en casa TV </a:t>
            </a:r>
          </a:p>
          <a:p>
            <a:pPr algn="ctr"/>
            <a:r>
              <a:rPr lang="es-MX" sz="1400" dirty="0">
                <a:latin typeface="Century Gothic" panose="020B0502020202020204" pitchFamily="34" charset="0"/>
              </a:rPr>
              <a:t>8:00 </a:t>
            </a:r>
            <a:r>
              <a:rPr lang="es-MX" sz="1400" dirty="0" smtClean="0">
                <a:latin typeface="Century Gothic" panose="020B0502020202020204" pitchFamily="34" charset="0"/>
              </a:rPr>
              <a:t>A.M.</a:t>
            </a:r>
            <a:endParaRPr lang="es-MX" sz="1400" dirty="0">
              <a:latin typeface="Century Gothic" panose="020B0502020202020204" pitchFamily="34" charset="0"/>
            </a:endParaRPr>
          </a:p>
        </p:txBody>
      </p:sp>
      <p:sp>
        <p:nvSpPr>
          <p:cNvPr id="15" name="CuadroTexto 14"/>
          <p:cNvSpPr txBox="1"/>
          <p:nvPr/>
        </p:nvSpPr>
        <p:spPr>
          <a:xfrm>
            <a:off x="8411159" y="3909526"/>
            <a:ext cx="1860518" cy="1384995"/>
          </a:xfrm>
          <a:prstGeom prst="rect">
            <a:avLst/>
          </a:prstGeom>
          <a:noFill/>
        </p:spPr>
        <p:txBody>
          <a:bodyPr wrap="square" rtlCol="0">
            <a:spAutoFit/>
          </a:bodyPr>
          <a:lstStyle/>
          <a:p>
            <a:pPr algn="ctr"/>
            <a:r>
              <a:rPr lang="es-MX" sz="1400" dirty="0" smtClean="0">
                <a:latin typeface="Century Gothic" panose="020B0502020202020204" pitchFamily="34" charset="0"/>
              </a:rPr>
              <a:t>Cargar puntualmente las evidencias de cuadernillo en la plataforma de Facebook. </a:t>
            </a:r>
            <a:endParaRPr lang="es-MX" sz="1400" dirty="0">
              <a:latin typeface="Century Gothic" panose="020B0502020202020204" pitchFamily="34" charset="0"/>
            </a:endParaRPr>
          </a:p>
        </p:txBody>
      </p:sp>
      <p:pic>
        <p:nvPicPr>
          <p:cNvPr id="21"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7259067" y="5180294"/>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5641444"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4">
            <a:extLst>
              <a:ext uri="{BEBA8EAE-BF5A-486C-A8C5-ECC9F3942E4B}">
                <a14:imgProps xmlns:a14="http://schemas.microsoft.com/office/drawing/2010/main">
                  <a14:imgLayer r:embed="rId5">
                    <a14:imgEffect>
                      <a14:backgroundRemoval t="741" b="97284" l="18254" r="81905"/>
                    </a14:imgEffect>
                  </a14:imgLayer>
                </a14:imgProps>
              </a:ext>
            </a:extLst>
          </a:blip>
          <a:srcRect l="17157" t="438" r="18081" b="707"/>
          <a:stretch/>
        </p:blipFill>
        <p:spPr>
          <a:xfrm>
            <a:off x="2412626" y="5154373"/>
            <a:ext cx="870453" cy="854161"/>
          </a:xfrm>
          <a:prstGeom prst="rect">
            <a:avLst/>
          </a:prstGeom>
        </p:spPr>
      </p:pic>
      <p:pic>
        <p:nvPicPr>
          <p:cNvPr id="17"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3907631" y="5180293"/>
            <a:ext cx="1024496" cy="8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95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36069" y="0"/>
            <a:ext cx="3443064" cy="707886"/>
          </a:xfrm>
          <a:prstGeom prst="rect">
            <a:avLst/>
          </a:prstGeom>
          <a:noFill/>
        </p:spPr>
        <p:txBody>
          <a:bodyPr wrap="square" rtlCol="0">
            <a:spAutoFit/>
          </a:bodyPr>
          <a:lstStyle/>
          <a:p>
            <a:pPr algn="ctr"/>
            <a:r>
              <a:rPr lang="es-MX" sz="4000" b="1" dirty="0" smtClean="0">
                <a:solidFill>
                  <a:srgbClr val="7030A0"/>
                </a:solidFill>
                <a:latin typeface="Kristen ITC" panose="03050502040202030202" pitchFamily="66" charset="0"/>
              </a:rPr>
              <a:t>Cronograma</a:t>
            </a:r>
            <a:endParaRPr lang="es-MX" sz="4000" b="1" dirty="0">
              <a:solidFill>
                <a:srgbClr val="7030A0"/>
              </a:solidFill>
              <a:latin typeface="Kristen ITC" panose="03050502040202030202" pitchFamily="66" charset="0"/>
            </a:endParaRPr>
          </a:p>
        </p:txBody>
      </p:sp>
      <p:sp>
        <p:nvSpPr>
          <p:cNvPr id="4" name="Rectángulo 3"/>
          <p:cNvSpPr/>
          <p:nvPr/>
        </p:nvSpPr>
        <p:spPr>
          <a:xfrm>
            <a:off x="3907631" y="494299"/>
            <a:ext cx="4699941" cy="1077218"/>
          </a:xfrm>
          <a:prstGeom prst="rect">
            <a:avLst/>
          </a:prstGeom>
          <a:noFill/>
        </p:spPr>
        <p:txBody>
          <a:bodyPr wrap="none" lIns="91440" tIns="45720" rIns="91440" bIns="45720">
            <a:spAutoFit/>
          </a:bodyPr>
          <a:lstStyle/>
          <a:p>
            <a:pPr algn="ctr"/>
            <a:r>
              <a:rPr lang="es-ES" sz="3600" b="1" cap="none" spc="0"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Forte" panose="03060902040502070203" pitchFamily="66" charset="0"/>
              </a:rPr>
              <a:t>Aprende en casa </a:t>
            </a:r>
          </a:p>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J.N. María L. Pérez de Arreola</a:t>
            </a:r>
            <a:endParaRPr lang="es-ES" sz="28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5" name="CuadroTexto 4"/>
          <p:cNvSpPr txBox="1"/>
          <p:nvPr/>
        </p:nvSpPr>
        <p:spPr>
          <a:xfrm>
            <a:off x="4536069" y="1496805"/>
            <a:ext cx="2899064" cy="646331"/>
          </a:xfrm>
          <a:prstGeom prst="rect">
            <a:avLst/>
          </a:prstGeom>
          <a:noFill/>
        </p:spPr>
        <p:txBody>
          <a:bodyPr wrap="square" rtlCol="0">
            <a:spAutoFit/>
          </a:bodyPr>
          <a:lstStyle/>
          <a:p>
            <a:r>
              <a:rPr lang="es-MX" dirty="0" smtClean="0">
                <a:latin typeface="Agency FB" panose="020B0503020202020204" pitchFamily="34" charset="0"/>
              </a:rPr>
              <a:t>Maestra titular: Tamara Castillón</a:t>
            </a:r>
          </a:p>
          <a:p>
            <a:r>
              <a:rPr lang="es-MX" dirty="0" smtClean="0">
                <a:latin typeface="Agency FB" panose="020B0503020202020204" pitchFamily="34" charset="0"/>
              </a:rPr>
              <a:t>Maestra practicante: Jimena  Charles </a:t>
            </a:r>
            <a:endParaRPr lang="es-MX" dirty="0">
              <a:latin typeface="Agency FB" panose="020B0503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544169915"/>
              </p:ext>
            </p:extLst>
          </p:nvPr>
        </p:nvGraphicFramePr>
        <p:xfrm>
          <a:off x="2016081" y="2626777"/>
          <a:ext cx="8128000" cy="28397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377767013"/>
                    </a:ext>
                  </a:extLst>
                </a:gridCol>
                <a:gridCol w="1625600">
                  <a:extLst>
                    <a:ext uri="{9D8B030D-6E8A-4147-A177-3AD203B41FA5}">
                      <a16:colId xmlns:a16="http://schemas.microsoft.com/office/drawing/2014/main" val="4045085372"/>
                    </a:ext>
                  </a:extLst>
                </a:gridCol>
                <a:gridCol w="1625600">
                  <a:extLst>
                    <a:ext uri="{9D8B030D-6E8A-4147-A177-3AD203B41FA5}">
                      <a16:colId xmlns:a16="http://schemas.microsoft.com/office/drawing/2014/main" val="3673447934"/>
                    </a:ext>
                  </a:extLst>
                </a:gridCol>
                <a:gridCol w="1625600">
                  <a:extLst>
                    <a:ext uri="{9D8B030D-6E8A-4147-A177-3AD203B41FA5}">
                      <a16:colId xmlns:a16="http://schemas.microsoft.com/office/drawing/2014/main" val="411280497"/>
                    </a:ext>
                  </a:extLst>
                </a:gridCol>
                <a:gridCol w="1625600">
                  <a:extLst>
                    <a:ext uri="{9D8B030D-6E8A-4147-A177-3AD203B41FA5}">
                      <a16:colId xmlns:a16="http://schemas.microsoft.com/office/drawing/2014/main" val="526068214"/>
                    </a:ext>
                  </a:extLst>
                </a:gridCol>
              </a:tblGrid>
              <a:tr h="370840">
                <a:tc>
                  <a:txBody>
                    <a:bodyPr/>
                    <a:lstStyle/>
                    <a:p>
                      <a:pPr algn="ctr"/>
                      <a:r>
                        <a:rPr lang="es-MX" dirty="0" smtClean="0">
                          <a:latin typeface="Century Gothic" panose="020B0502020202020204" pitchFamily="34" charset="0"/>
                        </a:rPr>
                        <a:t>LUNES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MARTES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MIÉRCOLES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JUEVES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VIERNES</a:t>
                      </a:r>
                      <a:endParaRPr lang="es-MX" dirty="0">
                        <a:latin typeface="Century Gothic" panose="020B0502020202020204" pitchFamily="34" charset="0"/>
                      </a:endParaRPr>
                    </a:p>
                  </a:txBody>
                  <a:tcPr/>
                </a:tc>
                <a:extLst>
                  <a:ext uri="{0D108BD9-81ED-4DB2-BD59-A6C34878D82A}">
                    <a16:rowId xmlns:a16="http://schemas.microsoft.com/office/drawing/2014/main" val="34789148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Aprende en casa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8:00 A. 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aseline="0" dirty="0" smtClean="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baseline="0" dirty="0" smtClean="0">
                          <a:latin typeface="Century Gothic" panose="020B0502020202020204" pitchFamily="34" charset="0"/>
                        </a:rPr>
                        <a:t>Indicaciones vía </a:t>
                      </a:r>
                      <a:r>
                        <a:rPr lang="es-MX" sz="1600" b="1" baseline="0" dirty="0" smtClean="0">
                          <a:latin typeface="Century Gothic" panose="020B0502020202020204" pitchFamily="34" charset="0"/>
                        </a:rPr>
                        <a:t>WhatsApp.</a:t>
                      </a:r>
                      <a:endParaRPr lang="es-MX" sz="1600" b="1" baseline="0" dirty="0" smtClean="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baseline="0" dirty="0" smtClean="0">
                          <a:latin typeface="Century Gothic" panose="020B0502020202020204" pitchFamily="34" charset="0"/>
                        </a:rPr>
                        <a:t>VÍDEO</a:t>
                      </a:r>
                      <a:endParaRPr lang="es-MX" sz="1600" b="1" baseline="0" dirty="0" smtClean="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6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0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sz="1600"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8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 M</a:t>
                      </a:r>
                    </a:p>
                    <a:p>
                      <a:pPr algn="ctr"/>
                      <a:r>
                        <a:rPr lang="es-MX" sz="1600" baseline="0" dirty="0" smtClean="0">
                          <a:latin typeface="Century Gothic" panose="020B0502020202020204" pitchFamily="34" charset="0"/>
                        </a:rPr>
                        <a:t>Zoom </a:t>
                      </a:r>
                    </a:p>
                    <a:p>
                      <a:pPr algn="ctr"/>
                      <a:endParaRPr lang="es-MX" sz="1800" baseline="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endParaRPr lang="es-MX" sz="1800" baseline="0" dirty="0" smtClean="0">
                        <a:latin typeface="Century Gothic" panose="020B0502020202020204" pitchFamily="34" charset="0"/>
                      </a:endParaRPr>
                    </a:p>
                    <a:p>
                      <a:pPr algn="ctr"/>
                      <a:endParaRPr lang="es-MX" sz="1600" dirty="0">
                        <a:latin typeface="Century Gothic" panose="020B0502020202020204" pitchFamily="34" charset="0"/>
                      </a:endParaRPr>
                    </a:p>
                  </a:txBody>
                  <a:tcPr/>
                </a:tc>
                <a:extLst>
                  <a:ext uri="{0D108BD9-81ED-4DB2-BD59-A6C34878D82A}">
                    <a16:rowId xmlns:a16="http://schemas.microsoft.com/office/drawing/2014/main" val="3909173337"/>
                  </a:ext>
                </a:extLst>
              </a:tr>
            </a:tbl>
          </a:graphicData>
        </a:graphic>
      </p:graphicFrame>
      <p:sp>
        <p:nvSpPr>
          <p:cNvPr id="13" name="Rectángulo 12"/>
          <p:cNvSpPr/>
          <p:nvPr/>
        </p:nvSpPr>
        <p:spPr>
          <a:xfrm>
            <a:off x="9630297" y="6027331"/>
            <a:ext cx="1506374" cy="523220"/>
          </a:xfrm>
          <a:prstGeom prst="rect">
            <a:avLst/>
          </a:prstGeom>
        </p:spPr>
        <p:txBody>
          <a:bodyPr wrap="none">
            <a:spAutoFit/>
          </a:bodyPr>
          <a:lstStyle/>
          <a:p>
            <a:pPr algn="ctr"/>
            <a:r>
              <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3</a:t>
            </a:r>
            <a:r>
              <a:rPr lang="es-ES" sz="28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º grado</a:t>
            </a:r>
            <a:endPar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14" name="CuadroTexto 13"/>
          <p:cNvSpPr txBox="1"/>
          <p:nvPr/>
        </p:nvSpPr>
        <p:spPr>
          <a:xfrm>
            <a:off x="1569857" y="6108290"/>
            <a:ext cx="7857039" cy="646331"/>
          </a:xfrm>
          <a:prstGeom prst="rect">
            <a:avLst/>
          </a:prstGeom>
          <a:noFill/>
        </p:spPr>
        <p:txBody>
          <a:bodyPr wrap="square" rtlCol="0">
            <a:spAutoFit/>
          </a:bodyPr>
          <a:lstStyle/>
          <a:p>
            <a:pPr algn="ctr"/>
            <a:r>
              <a:rPr lang="es-MX" dirty="0" smtClean="0">
                <a:latin typeface="Century Gothic" panose="020B0502020202020204" pitchFamily="34" charset="0"/>
              </a:rPr>
              <a:t>Constantemente se encargan tareas para reforzar los aprendizajes vistos en las clases virtuales. </a:t>
            </a:r>
            <a:endParaRPr lang="es-MX" dirty="0">
              <a:latin typeface="Century Gothic" panose="020B0502020202020204" pitchFamily="34" charset="0"/>
            </a:endParaRPr>
          </a:p>
        </p:txBody>
      </p:sp>
      <p:sp>
        <p:nvSpPr>
          <p:cNvPr id="8" name="Rectángulo 7"/>
          <p:cNvSpPr/>
          <p:nvPr/>
        </p:nvSpPr>
        <p:spPr>
          <a:xfrm>
            <a:off x="8375995" y="2993100"/>
            <a:ext cx="1859050" cy="738664"/>
          </a:xfrm>
          <a:prstGeom prst="rect">
            <a:avLst/>
          </a:prstGeom>
        </p:spPr>
        <p:txBody>
          <a:bodyPr wrap="square">
            <a:spAutoFit/>
          </a:bodyPr>
          <a:lstStyle/>
          <a:p>
            <a:pPr algn="ctr"/>
            <a:r>
              <a:rPr lang="es-MX" sz="1400" dirty="0">
                <a:latin typeface="Century Gothic" panose="020B0502020202020204" pitchFamily="34" charset="0"/>
              </a:rPr>
              <a:t>Aprende en casa TV </a:t>
            </a:r>
          </a:p>
          <a:p>
            <a:pPr algn="ctr"/>
            <a:r>
              <a:rPr lang="es-MX" sz="1400" dirty="0">
                <a:latin typeface="Century Gothic" panose="020B0502020202020204" pitchFamily="34" charset="0"/>
              </a:rPr>
              <a:t>8:00 </a:t>
            </a:r>
            <a:r>
              <a:rPr lang="es-MX" sz="1400" dirty="0" smtClean="0">
                <a:latin typeface="Century Gothic" panose="020B0502020202020204" pitchFamily="34" charset="0"/>
              </a:rPr>
              <a:t>A.M.</a:t>
            </a:r>
            <a:endParaRPr lang="es-MX" sz="1400" dirty="0">
              <a:latin typeface="Century Gothic" panose="020B0502020202020204" pitchFamily="34" charset="0"/>
            </a:endParaRPr>
          </a:p>
        </p:txBody>
      </p:sp>
      <p:sp>
        <p:nvSpPr>
          <p:cNvPr id="15" name="CuadroTexto 14"/>
          <p:cNvSpPr txBox="1"/>
          <p:nvPr/>
        </p:nvSpPr>
        <p:spPr>
          <a:xfrm>
            <a:off x="8411159" y="3909526"/>
            <a:ext cx="1860518" cy="1384995"/>
          </a:xfrm>
          <a:prstGeom prst="rect">
            <a:avLst/>
          </a:prstGeom>
          <a:noFill/>
        </p:spPr>
        <p:txBody>
          <a:bodyPr wrap="square" rtlCol="0">
            <a:spAutoFit/>
          </a:bodyPr>
          <a:lstStyle/>
          <a:p>
            <a:pPr algn="ctr"/>
            <a:r>
              <a:rPr lang="es-MX" sz="1400" dirty="0" smtClean="0">
                <a:latin typeface="Century Gothic" panose="020B0502020202020204" pitchFamily="34" charset="0"/>
              </a:rPr>
              <a:t>Cargar puntualmente las evidencias de cuadernillo en la plataforma de Facebook. </a:t>
            </a:r>
            <a:endParaRPr lang="es-MX" sz="1400" dirty="0">
              <a:latin typeface="Century Gothic" panose="020B0502020202020204" pitchFamily="34" charset="0"/>
            </a:endParaRPr>
          </a:p>
        </p:txBody>
      </p:sp>
      <p:pic>
        <p:nvPicPr>
          <p:cNvPr id="21"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7239441" y="5155244"/>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5567832" y="5154374"/>
            <a:ext cx="1024496" cy="8414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3428175" y="2098826"/>
            <a:ext cx="5303824" cy="523220"/>
          </a:xfrm>
          <a:prstGeom prst="rect">
            <a:avLst/>
          </a:prstGeom>
        </p:spPr>
        <p:txBody>
          <a:bodyPr wrap="none">
            <a:spAutoFit/>
          </a:bodyPr>
          <a:lstStyle/>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Semana del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14</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al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18 </a:t>
            </a: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de junio 2021</a:t>
            </a:r>
            <a:endParaRPr lang="es-E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pic>
        <p:nvPicPr>
          <p:cNvPr id="3" name="Imagen 2"/>
          <p:cNvPicPr>
            <a:picLocks noChangeAspect="1"/>
          </p:cNvPicPr>
          <p:nvPr/>
        </p:nvPicPr>
        <p:blipFill rotWithShape="1">
          <a:blip r:embed="rId4">
            <a:extLst>
              <a:ext uri="{BEBA8EAE-BF5A-486C-A8C5-ECC9F3942E4B}">
                <a14:imgProps xmlns:a14="http://schemas.microsoft.com/office/drawing/2010/main">
                  <a14:imgLayer r:embed="rId5">
                    <a14:imgEffect>
                      <a14:backgroundRemoval t="741" b="97284" l="18254" r="81905"/>
                    </a14:imgEffect>
                  </a14:imgLayer>
                </a14:imgProps>
              </a:ext>
            </a:extLst>
          </a:blip>
          <a:srcRect l="17157" t="438" r="18081" b="707"/>
          <a:stretch/>
        </p:blipFill>
        <p:spPr>
          <a:xfrm>
            <a:off x="2412626" y="5154373"/>
            <a:ext cx="870453" cy="854161"/>
          </a:xfrm>
          <a:prstGeom prst="rect">
            <a:avLst/>
          </a:prstGeom>
        </p:spPr>
      </p:pic>
      <p:pic>
        <p:nvPicPr>
          <p:cNvPr id="17"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4023821" y="5154373"/>
            <a:ext cx="1024496" cy="8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22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mio De Estudiante De Escuela Primaria Poster Material De Antecedentes,  Descarga De Psd De Premio De Estudiante De Escuela Primaria, Premio De  Estudiante De Primaria, Fondo De Niños Imagen de fondo p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254827" y="1620594"/>
            <a:ext cx="8229600" cy="2031325"/>
          </a:xfrm>
          <a:prstGeom prst="rect">
            <a:avLst/>
          </a:prstGeom>
          <a:noFill/>
        </p:spPr>
        <p:txBody>
          <a:bodyPr wrap="square" rtlCol="0">
            <a:spAutoFit/>
          </a:bodyPr>
          <a:lstStyle/>
          <a:p>
            <a:pPr algn="ctr"/>
            <a:r>
              <a:rPr lang="es-ES_tradnl" sz="5400" b="1" dirty="0">
                <a:solidFill>
                  <a:schemeClr val="accent4"/>
                </a:solidFill>
                <a:latin typeface="Lucida Handwriting" pitchFamily="66" charset="0"/>
              </a:rPr>
              <a:t>SEMANA </a:t>
            </a:r>
            <a:r>
              <a:rPr lang="es-ES_tradnl" sz="5400" b="1" dirty="0">
                <a:solidFill>
                  <a:srgbClr val="92D050"/>
                </a:solidFill>
                <a:latin typeface="Lucida Handwriting" pitchFamily="66" charset="0"/>
              </a:rPr>
              <a:t>DEL </a:t>
            </a:r>
          </a:p>
          <a:p>
            <a:pPr algn="ctr"/>
            <a:r>
              <a:rPr lang="es-ES_tradnl" sz="5400" b="1" dirty="0" smtClean="0">
                <a:solidFill>
                  <a:srgbClr val="00B0F0"/>
                </a:solidFill>
                <a:latin typeface="Lucida Handwriting" pitchFamily="66" charset="0"/>
              </a:rPr>
              <a:t>14</a:t>
            </a:r>
            <a:r>
              <a:rPr lang="es-ES_tradnl" sz="5400" b="1" dirty="0" smtClean="0">
                <a:solidFill>
                  <a:srgbClr val="FF9999"/>
                </a:solidFill>
                <a:latin typeface="Lucida Handwriting" pitchFamily="66" charset="0"/>
              </a:rPr>
              <a:t> </a:t>
            </a:r>
            <a:r>
              <a:rPr lang="es-ES_tradnl" sz="5400" b="1" dirty="0" smtClean="0">
                <a:solidFill>
                  <a:srgbClr val="FF9999"/>
                </a:solidFill>
                <a:latin typeface="Lucida Handwriting" pitchFamily="66" charset="0"/>
              </a:rPr>
              <a:t>al </a:t>
            </a:r>
            <a:r>
              <a:rPr lang="es-ES_tradnl" sz="5400" b="1" dirty="0" smtClean="0">
                <a:solidFill>
                  <a:srgbClr val="00B0F0"/>
                </a:solidFill>
                <a:latin typeface="Lucida Handwriting" pitchFamily="66" charset="0"/>
              </a:rPr>
              <a:t>18 </a:t>
            </a:r>
            <a:r>
              <a:rPr lang="es-ES_tradnl" sz="5400" b="1" dirty="0" smtClean="0">
                <a:solidFill>
                  <a:schemeClr val="accent2"/>
                </a:solidFill>
                <a:latin typeface="Lucida Handwriting" pitchFamily="66" charset="0"/>
              </a:rPr>
              <a:t>de </a:t>
            </a:r>
            <a:r>
              <a:rPr lang="es-ES_tradnl" sz="5400" b="1" dirty="0" smtClean="0">
                <a:solidFill>
                  <a:schemeClr val="accent3"/>
                </a:solidFill>
                <a:latin typeface="Lucida Handwriting" pitchFamily="66" charset="0"/>
              </a:rPr>
              <a:t>junio</a:t>
            </a:r>
            <a:endParaRPr lang="es-ES_tradnl" sz="5400" b="1" dirty="0">
              <a:solidFill>
                <a:schemeClr val="accent3"/>
              </a:solidFill>
              <a:latin typeface="Lucida Handwriting" pitchFamily="66" charset="0"/>
            </a:endParaRPr>
          </a:p>
          <a:p>
            <a:endParaRPr lang="es-ES" b="1" dirty="0">
              <a:latin typeface="Broadway" pitchFamily="82" charset="0"/>
            </a:endParaRPr>
          </a:p>
        </p:txBody>
      </p:sp>
    </p:spTree>
    <p:extLst>
      <p:ext uri="{BB962C8B-B14F-4D97-AF65-F5344CB8AC3E}">
        <p14:creationId xmlns:p14="http://schemas.microsoft.com/office/powerpoint/2010/main" val="1588855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2 CuadroTexto"/>
          <p:cNvSpPr txBox="1"/>
          <p:nvPr/>
        </p:nvSpPr>
        <p:spPr>
          <a:xfrm>
            <a:off x="2802080" y="151636"/>
            <a:ext cx="6279573" cy="584775"/>
          </a:xfrm>
          <a:prstGeom prst="rect">
            <a:avLst/>
          </a:prstGeom>
          <a:noFill/>
        </p:spPr>
        <p:txBody>
          <a:bodyPr wrap="square" rtlCol="0">
            <a:spAutoFit/>
          </a:bodyPr>
          <a:lstStyle/>
          <a:p>
            <a:pPr algn="ctr"/>
            <a:r>
              <a:rPr lang="es-ES_tradnl" sz="3200" b="1" dirty="0" smtClean="0">
                <a:latin typeface="Century Gothic" pitchFamily="34" charset="0"/>
              </a:rPr>
              <a:t>LUNES </a:t>
            </a:r>
            <a:r>
              <a:rPr lang="es-ES_tradnl" sz="3200" b="1" dirty="0" smtClean="0">
                <a:latin typeface="Century Gothic" pitchFamily="34" charset="0"/>
              </a:rPr>
              <a:t>14</a:t>
            </a:r>
            <a:r>
              <a:rPr lang="es-ES_tradnl" sz="3200" b="1" dirty="0" smtClean="0">
                <a:latin typeface="Century Gothic" pitchFamily="34" charset="0"/>
              </a:rPr>
              <a:t> </a:t>
            </a:r>
            <a:r>
              <a:rPr lang="es-ES_tradnl" sz="3200" b="1" dirty="0" smtClean="0">
                <a:latin typeface="Century Gothic" pitchFamily="34" charset="0"/>
              </a:rPr>
              <a:t>DE JUNIO DE 2021</a:t>
            </a:r>
            <a:endParaRPr lang="es-ES" sz="3200" b="1" dirty="0">
              <a:latin typeface="Century Gothic" pitchFamily="34" charset="0"/>
            </a:endParaRPr>
          </a:p>
        </p:txBody>
      </p:sp>
      <p:sp>
        <p:nvSpPr>
          <p:cNvPr id="5" name="CuadroTexto 4"/>
          <p:cNvSpPr txBox="1"/>
          <p:nvPr/>
        </p:nvSpPr>
        <p:spPr>
          <a:xfrm>
            <a:off x="2053936" y="896396"/>
            <a:ext cx="8084128" cy="2308324"/>
          </a:xfrm>
          <a:prstGeom prst="rect">
            <a:avLst/>
          </a:prstGeom>
          <a:noFill/>
        </p:spPr>
        <p:txBody>
          <a:bodyPr wrap="square" rtlCol="0">
            <a:spAutoFit/>
          </a:bodyPr>
          <a:lstStyle/>
          <a:p>
            <a:pPr algn="ctr">
              <a:lnSpc>
                <a:spcPct val="150000"/>
              </a:lnSpc>
            </a:pPr>
            <a:r>
              <a:rPr lang="es-MX" sz="3200" dirty="0" smtClean="0">
                <a:latin typeface="Century Gothic" panose="020B0502020202020204" pitchFamily="34" charset="0"/>
              </a:rPr>
              <a:t>Envío de vídeo a través de WhatsApp: </a:t>
            </a:r>
          </a:p>
          <a:p>
            <a:pPr algn="ctr">
              <a:lnSpc>
                <a:spcPct val="150000"/>
              </a:lnSpc>
            </a:pPr>
            <a:r>
              <a:rPr lang="es-MX" sz="3200" dirty="0" smtClean="0">
                <a:latin typeface="Century Gothic" panose="020B0502020202020204" pitchFamily="34" charset="0"/>
              </a:rPr>
              <a:t>Los niños que no respetan las reglas: APRENDIENDO A SER HÉROES</a:t>
            </a:r>
            <a:endParaRPr lang="es-MX" sz="3200" dirty="0">
              <a:latin typeface="Century Gothic" panose="020B0502020202020204" pitchFamily="34" charset="0"/>
            </a:endParaRPr>
          </a:p>
        </p:txBody>
      </p:sp>
      <p:sp>
        <p:nvSpPr>
          <p:cNvPr id="6" name="Rectángulo 5"/>
          <p:cNvSpPr/>
          <p:nvPr/>
        </p:nvSpPr>
        <p:spPr>
          <a:xfrm>
            <a:off x="1652155" y="5873849"/>
            <a:ext cx="9549245" cy="784189"/>
          </a:xfrm>
          <a:prstGeom prst="rect">
            <a:avLst/>
          </a:prstGeom>
        </p:spPr>
        <p:txBody>
          <a:bodyPr wrap="square">
            <a:spAutoFit/>
          </a:bodyPr>
          <a:lstStyle/>
          <a:p>
            <a:pPr>
              <a:lnSpc>
                <a:spcPct val="150000"/>
              </a:lnSpc>
            </a:pPr>
            <a:r>
              <a:rPr lang="es-MX" sz="1600" dirty="0" smtClean="0">
                <a:latin typeface="Century Gothic" panose="020B0502020202020204" pitchFamily="34" charset="0"/>
              </a:rPr>
              <a:t>Para favorecer el aprendizaje esperado: Habla sobre sus conductas y las de sus compañeros, explica las consecuencias de sus actos y reflexiona ante situaciones de desacuerdo. </a:t>
            </a:r>
            <a:endParaRPr lang="es-MX" sz="1600" dirty="0">
              <a:latin typeface="Century Gothic" panose="020B0502020202020204" pitchFamily="34" charset="0"/>
            </a:endParaRPr>
          </a:p>
        </p:txBody>
      </p:sp>
      <p:pic>
        <p:nvPicPr>
          <p:cNvPr id="7" name="Imagen 6"/>
          <p:cNvPicPr>
            <a:picLocks noChangeAspect="1"/>
          </p:cNvPicPr>
          <p:nvPr/>
        </p:nvPicPr>
        <p:blipFill>
          <a:blip r:embed="rId3">
            <a:extLst>
              <a:ext uri="{BEBA8EAE-BF5A-486C-A8C5-ECC9F3942E4B}">
                <a14:imgProps xmlns:a14="http://schemas.microsoft.com/office/drawing/2010/main">
                  <a14:imgLayer r:embed="rId4">
                    <a14:imgEffect>
                      <a14:backgroundRemoval t="5914" b="98387" l="2206" r="98162"/>
                    </a14:imgEffect>
                  </a14:imgLayer>
                </a14:imgProps>
              </a:ext>
            </a:extLst>
          </a:blip>
          <a:stretch>
            <a:fillRect/>
          </a:stretch>
        </p:blipFill>
        <p:spPr>
          <a:xfrm>
            <a:off x="3590061" y="3037793"/>
            <a:ext cx="5491591" cy="2836056"/>
          </a:xfrm>
          <a:prstGeom prst="rect">
            <a:avLst/>
          </a:prstGeom>
        </p:spPr>
      </p:pic>
    </p:spTree>
    <p:extLst>
      <p:ext uri="{BB962C8B-B14F-4D97-AF65-F5344CB8AC3E}">
        <p14:creationId xmlns:p14="http://schemas.microsoft.com/office/powerpoint/2010/main" val="289811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MARTES </a:t>
            </a:r>
            <a:r>
              <a:rPr lang="es-ES_tradnl" b="1" dirty="0" smtClean="0">
                <a:latin typeface="Century Gothic" pitchFamily="34" charset="0"/>
              </a:rPr>
              <a:t>15</a:t>
            </a:r>
            <a:r>
              <a:rPr lang="es-ES_tradnl" b="1" dirty="0" smtClean="0">
                <a:latin typeface="Century Gothic" pitchFamily="34" charset="0"/>
              </a:rPr>
              <a:t> </a:t>
            </a:r>
            <a:r>
              <a:rPr lang="es-ES_tradnl" b="1" dirty="0" smtClean="0">
                <a:latin typeface="Century Gothic" pitchFamily="34" charset="0"/>
              </a:rPr>
              <a:t>DE JUNIO DE 2021</a:t>
            </a:r>
            <a:endParaRPr lang="es-ES" b="1" dirty="0">
              <a:latin typeface="Century Gothic" pitchFamily="34" charset="0"/>
            </a:endParaRPr>
          </a:p>
        </p:txBody>
      </p:sp>
      <p:sp>
        <p:nvSpPr>
          <p:cNvPr id="4" name="6 CuadroTexto"/>
          <p:cNvSpPr txBox="1"/>
          <p:nvPr/>
        </p:nvSpPr>
        <p:spPr>
          <a:xfrm>
            <a:off x="6917789" y="0"/>
            <a:ext cx="5274212" cy="861774"/>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p>
          <a:p>
            <a:r>
              <a:rPr lang="es-ES_tradnl" sz="1600" dirty="0" smtClean="0">
                <a:latin typeface="Century Gothic" pitchFamily="34" charset="0"/>
              </a:rPr>
              <a:t>Recipientes de diferente capacidad, vaso grande, vaso pequeño, fichas. </a:t>
            </a:r>
            <a:endParaRPr lang="es-ES_tradnl" sz="1600" dirty="0">
              <a:latin typeface="Century Gothic" pitchFamily="34" charset="0"/>
            </a:endParaRPr>
          </a:p>
        </p:txBody>
      </p:sp>
      <p:graphicFrame>
        <p:nvGraphicFramePr>
          <p:cNvPr id="5" name="3 Tabla"/>
          <p:cNvGraphicFramePr>
            <a:graphicFrameLocks noGrp="1"/>
          </p:cNvGraphicFramePr>
          <p:nvPr>
            <p:extLst>
              <p:ext uri="{D42A27DB-BD31-4B8C-83A1-F6EECF244321}">
                <p14:modId xmlns:p14="http://schemas.microsoft.com/office/powerpoint/2010/main" val="1015407680"/>
              </p:ext>
            </p:extLst>
          </p:nvPr>
        </p:nvGraphicFramePr>
        <p:xfrm>
          <a:off x="1274618" y="1012740"/>
          <a:ext cx="9956800" cy="1432560"/>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t>
                      </a:r>
                      <a:r>
                        <a:rPr lang="es-ES_tradnl" sz="1800" baseline="0" dirty="0" smtClean="0"/>
                        <a:t>Pócimas mágicas</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Pensamiento matemático. </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dirty="0" smtClean="0">
                          <a:latin typeface="Century Gothic" panose="020B0502020202020204" pitchFamily="34" charset="0"/>
                        </a:rPr>
                        <a:t>Usa unidades no convencionales para medir la capacidad con distintos propósitos. </a:t>
                      </a:r>
                      <a:endParaRPr lang="es-MX" sz="1600" b="0" baseline="0" dirty="0" smtClean="0">
                        <a:latin typeface="Century Gothic" pitchFamily="34" charset="0"/>
                      </a:endParaRP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MX" sz="1600" dirty="0" smtClean="0">
                          <a:latin typeface="Century Gothic" panose="020B0502020202020204" pitchFamily="34" charset="0"/>
                        </a:rPr>
                        <a:t>Determina la capacidad de un recipiente.</a:t>
                      </a:r>
                      <a:endParaRPr lang="es-ES" sz="16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666148983"/>
              </p:ext>
            </p:extLst>
          </p:nvPr>
        </p:nvGraphicFramePr>
        <p:xfrm>
          <a:off x="1514329" y="2591479"/>
          <a:ext cx="9311123" cy="393192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Responde: ¿Ustedes toman alguna bebida en un vaso grande o en un vaso pequeño?, ¿Conocen qué cantidades podemos encontrar en las botellas de agua o refresco?, ¿Qué creen que es más pesado, un bote de 2 litros o una botella de medio litro?</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baseline="0" dirty="0" smtClean="0">
                          <a:latin typeface="Century Gothic" pitchFamily="34" charset="0"/>
                        </a:rPr>
                        <a:t>Desarrollo</a:t>
                      </a:r>
                      <a:r>
                        <a:rPr lang="es-ES_tradnl" b="1" baseline="0" dirty="0" smtClean="0">
                          <a:latin typeface="Century Gothic" pitchFamily="34" charset="0"/>
                        </a:rPr>
                        <a:t>:</a:t>
                      </a:r>
                    </a:p>
                    <a:p>
                      <a:r>
                        <a:rPr lang="es-ES_tradnl" b="0" baseline="0" dirty="0" smtClean="0">
                          <a:latin typeface="Century Gothic" pitchFamily="34" charset="0"/>
                        </a:rPr>
                        <a:t>Observa con atención los diferentes recipientes que se le muestran, identifica en dónde cabe más y en dónde cabe menos.</a:t>
                      </a:r>
                    </a:p>
                    <a:p>
                      <a:r>
                        <a:rPr lang="es-ES_tradnl" b="0" baseline="0" dirty="0" smtClean="0">
                          <a:latin typeface="Century Gothic" pitchFamily="34" charset="0"/>
                        </a:rPr>
                        <a:t>Explica porqué considera sus respuestas. </a:t>
                      </a:r>
                    </a:p>
                    <a:p>
                      <a:r>
                        <a:rPr lang="es-ES_tradnl" b="0" baseline="0" dirty="0" smtClean="0">
                          <a:latin typeface="Century Gothic" pitchFamily="34" charset="0"/>
                        </a:rPr>
                        <a:t>Rellena los vasos (pequeño y grande) con fichas. </a:t>
                      </a:r>
                    </a:p>
                    <a:p>
                      <a:r>
                        <a:rPr lang="es-ES_tradnl" b="1" baseline="0" dirty="0" smtClean="0">
                          <a:latin typeface="Century Gothic" pitchFamily="34" charset="0"/>
                        </a:rPr>
                        <a:t>Cierre</a:t>
                      </a:r>
                      <a:r>
                        <a:rPr lang="es-ES_tradnl" b="1" baseline="0" dirty="0" smtClean="0">
                          <a:latin typeface="Century Gothic"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Cuenta cuántas fichas son posibles depositar en el vaso pequeño y en el vaso grande, determina en cuál cabe más y en cuál menos, registra sus respuestas en el cuaderno. </a:t>
                      </a:r>
                      <a:endParaRPr lang="es-ES_tradnl" b="0"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096179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1423</Words>
  <Application>Microsoft Office PowerPoint</Application>
  <PresentationFormat>Panorámica</PresentationFormat>
  <Paragraphs>207</Paragraphs>
  <Slides>16</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16</vt:i4>
      </vt:variant>
    </vt:vector>
  </HeadingPairs>
  <TitlesOfParts>
    <vt:vector size="28" baseType="lpstr">
      <vt:lpstr>Agency FB</vt:lpstr>
      <vt:lpstr>Arial</vt:lpstr>
      <vt:lpstr>Broadway</vt:lpstr>
      <vt:lpstr>Calibri</vt:lpstr>
      <vt:lpstr>Calibri Light</vt:lpstr>
      <vt:lpstr>Century Gothic</vt:lpstr>
      <vt:lpstr>Forte</vt:lpstr>
      <vt:lpstr>Kristen ITC</vt:lpstr>
      <vt:lpstr>Lucida Handwriting</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WIN8</dc:creator>
  <cp:lastModifiedBy>WIN8</cp:lastModifiedBy>
  <cp:revision>10</cp:revision>
  <dcterms:created xsi:type="dcterms:W3CDTF">2021-06-10T02:11:35Z</dcterms:created>
  <dcterms:modified xsi:type="dcterms:W3CDTF">2021-06-10T05:17:04Z</dcterms:modified>
</cp:coreProperties>
</file>