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1" r:id="rId3"/>
    <p:sldId id="406" r:id="rId4"/>
    <p:sldId id="414" r:id="rId5"/>
    <p:sldId id="416" r:id="rId6"/>
    <p:sldId id="419" r:id="rId7"/>
    <p:sldId id="417" r:id="rId8"/>
    <p:sldId id="339" r:id="rId9"/>
    <p:sldId id="413" r:id="rId10"/>
    <p:sldId id="404" r:id="rId11"/>
  </p:sldIdLst>
  <p:sldSz cx="1008062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>
        <p:scale>
          <a:sx n="66" d="100"/>
          <a:sy n="66" d="100"/>
        </p:scale>
        <p:origin x="141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96173"/>
            <a:ext cx="8568531" cy="275734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159854"/>
            <a:ext cx="7560469" cy="191217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630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719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21669"/>
            <a:ext cx="2173635" cy="67118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21669"/>
            <a:ext cx="6394896" cy="67118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765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040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974512"/>
            <a:ext cx="8694539" cy="3294515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300194"/>
            <a:ext cx="8694539" cy="173250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40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108344"/>
            <a:ext cx="4284266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108344"/>
            <a:ext cx="4284266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490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21671"/>
            <a:ext cx="8694539" cy="1530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941510"/>
            <a:ext cx="4264576" cy="95150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893014"/>
            <a:ext cx="4264576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941510"/>
            <a:ext cx="4285579" cy="95150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893014"/>
            <a:ext cx="4285579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882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460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55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28002"/>
            <a:ext cx="3251264" cy="1848009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140341"/>
            <a:ext cx="5103316" cy="5628360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76011"/>
            <a:ext cx="3251264" cy="4401855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26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28002"/>
            <a:ext cx="3251264" cy="1848009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140341"/>
            <a:ext cx="5103316" cy="5628360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76011"/>
            <a:ext cx="3251264" cy="4401855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7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21671"/>
            <a:ext cx="869453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108344"/>
            <a:ext cx="869453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340703"/>
            <a:ext cx="226814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F256-10BE-4170-8D3A-839662453A2A}" type="datetimeFigureOut">
              <a:rPr lang="es-MX" smtClean="0"/>
              <a:t>11/06/2021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340703"/>
            <a:ext cx="340221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340703"/>
            <a:ext cx="226814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DA5A-DD17-4CAE-A0CE-B374CE521D8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51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633F2FC-1B65-4B84-AE8F-1C61672D6336}"/>
              </a:ext>
            </a:extLst>
          </p:cNvPr>
          <p:cNvSpPr/>
          <p:nvPr/>
        </p:nvSpPr>
        <p:spPr>
          <a:xfrm>
            <a:off x="797593" y="579596"/>
            <a:ext cx="8545813" cy="673087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65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646C6F7-DFD7-4DB6-96FE-5D0876FE8230}"/>
              </a:ext>
            </a:extLst>
          </p:cNvPr>
          <p:cNvSpPr/>
          <p:nvPr/>
        </p:nvSpPr>
        <p:spPr>
          <a:xfrm>
            <a:off x="864779" y="991142"/>
            <a:ext cx="8377947" cy="610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ESCUELA NORMAL DE EDUCACIÓN PREESCOLAR DEL ESTADO </a:t>
            </a: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anose="020B0502020202020204" pitchFamily="34" charset="0"/>
                <a:cs typeface="Arial" pitchFamily="34" charset="0"/>
              </a:rPr>
              <a:t>NOMBRE DE LA INSTITUCION DE PRACTICA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 : Jardín de niños « Ramón G. Bofil »  </a:t>
            </a:r>
            <a:br>
              <a:rPr lang="es-MX" sz="1718" dirty="0">
                <a:latin typeface="Century Gothic" pitchFamily="34" charset="0"/>
                <a:cs typeface="Arial" pitchFamily="34" charset="0"/>
              </a:rPr>
            </a:br>
            <a:r>
              <a:rPr lang="es-MX" sz="1718" b="1" dirty="0">
                <a:latin typeface="Century Gothic" pitchFamily="34" charset="0"/>
                <a:cs typeface="Arial" pitchFamily="34" charset="0"/>
              </a:rPr>
              <a:t>NOMBRE DE LA EDUCADORA TITULAR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</a:t>
            </a:r>
            <a:r>
              <a:rPr lang="es-MX" sz="1718" dirty="0">
                <a:latin typeface="Century Gothic" panose="020B0502020202020204" pitchFamily="34" charset="0"/>
              </a:rPr>
              <a:t>Erika Gabriela Ruiz Guevara </a:t>
            </a:r>
            <a:br>
              <a:rPr lang="es-MX" sz="1718" dirty="0">
                <a:latin typeface="Century Gothic" pitchFamily="34" charset="0"/>
                <a:cs typeface="Arial" pitchFamily="34" charset="0"/>
              </a:rPr>
            </a:br>
            <a:r>
              <a:rPr lang="es-MX" sz="1718" b="1" dirty="0">
                <a:latin typeface="Century Gothic" pitchFamily="34" charset="0"/>
                <a:cs typeface="Arial" pitchFamily="34" charset="0"/>
              </a:rPr>
              <a:t>GRADO EN EL QUE REALIZA LAS PRACTICAS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 «2° y 3° B»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TOTAL DE NIÑOS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33 		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NIÑOS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21   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NIÑAS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13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SEGUNDO: 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21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		NIÑOS 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10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		NIÑAS: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11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TERCERO:  	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12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	 	NIÑOS: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10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		NIÑAS: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2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  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NOMBRE DE LA ALUMNA PRACTICANTE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Belén Zapata Castillo 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GRADO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4	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 SECCION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B		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 NUMERO DE LISTA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:26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PERIODO DE PRACTICA: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14 al 18 de junio de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1630CD-08BA-4F67-A058-83DE8207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430" y="1440450"/>
            <a:ext cx="2967767" cy="2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CB56A47-FB4A-48E9-A05F-917D2396B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96252"/>
              </p:ext>
            </p:extLst>
          </p:nvPr>
        </p:nvGraphicFramePr>
        <p:xfrm>
          <a:off x="671919" y="2692821"/>
          <a:ext cx="8736785" cy="4403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642">
                  <a:extLst>
                    <a:ext uri="{9D8B030D-6E8A-4147-A177-3AD203B41FA5}">
                      <a16:colId xmlns:a16="http://schemas.microsoft.com/office/drawing/2014/main" val="3915541843"/>
                    </a:ext>
                  </a:extLst>
                </a:gridCol>
                <a:gridCol w="503048">
                  <a:extLst>
                    <a:ext uri="{9D8B030D-6E8A-4147-A177-3AD203B41FA5}">
                      <a16:colId xmlns:a16="http://schemas.microsoft.com/office/drawing/2014/main" val="1150020850"/>
                    </a:ext>
                  </a:extLst>
                </a:gridCol>
                <a:gridCol w="2403621">
                  <a:extLst>
                    <a:ext uri="{9D8B030D-6E8A-4147-A177-3AD203B41FA5}">
                      <a16:colId xmlns:a16="http://schemas.microsoft.com/office/drawing/2014/main" val="4021281584"/>
                    </a:ext>
                  </a:extLst>
                </a:gridCol>
                <a:gridCol w="2553525">
                  <a:extLst>
                    <a:ext uri="{9D8B030D-6E8A-4147-A177-3AD203B41FA5}">
                      <a16:colId xmlns:a16="http://schemas.microsoft.com/office/drawing/2014/main" val="3620065328"/>
                    </a:ext>
                  </a:extLst>
                </a:gridCol>
                <a:gridCol w="433797">
                  <a:extLst>
                    <a:ext uri="{9D8B030D-6E8A-4147-A177-3AD203B41FA5}">
                      <a16:colId xmlns:a16="http://schemas.microsoft.com/office/drawing/2014/main" val="2846473213"/>
                    </a:ext>
                  </a:extLst>
                </a:gridCol>
                <a:gridCol w="437150">
                  <a:extLst>
                    <a:ext uri="{9D8B030D-6E8A-4147-A177-3AD203B41FA5}">
                      <a16:colId xmlns:a16="http://schemas.microsoft.com/office/drawing/2014/main" val="2383427529"/>
                    </a:ext>
                  </a:extLst>
                </a:gridCol>
                <a:gridCol w="452225">
                  <a:extLst>
                    <a:ext uri="{9D8B030D-6E8A-4147-A177-3AD203B41FA5}">
                      <a16:colId xmlns:a16="http://schemas.microsoft.com/office/drawing/2014/main" val="473970400"/>
                    </a:ext>
                  </a:extLst>
                </a:gridCol>
                <a:gridCol w="1561777">
                  <a:extLst>
                    <a:ext uri="{9D8B030D-6E8A-4147-A177-3AD203B41FA5}">
                      <a16:colId xmlns:a16="http://schemas.microsoft.com/office/drawing/2014/main" val="1921009033"/>
                    </a:ext>
                  </a:extLst>
                </a:gridCol>
              </a:tblGrid>
              <a:tr h="168050"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dirty="0">
                          <a:latin typeface="Berlin Sans FB" panose="020E0602020502020306" pitchFamily="34" charset="0"/>
                        </a:rPr>
                        <a:t>Niveles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>
                          <a:effectLst/>
                          <a:latin typeface="Berlin Sans FB" panose="020E0602020502020306" pitchFamily="34" charset="0"/>
                        </a:rPr>
                        <a:t>Nivel I sobre saliente</a:t>
                      </a:r>
                      <a:endParaRPr lang="es-MX" sz="8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29" marR="42329" marT="21164" marB="2116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>
                          <a:effectLst/>
                          <a:latin typeface="Berlin Sans FB" panose="020E0602020502020306" pitchFamily="34" charset="0"/>
                        </a:rPr>
                        <a:t>Nivel II básico</a:t>
                      </a:r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rgbClr val="FFCC8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sz="800" dirty="0">
                          <a:effectLst/>
                          <a:latin typeface="Berlin Sans FB" panose="020E0602020502020306" pitchFamily="34" charset="0"/>
                        </a:rPr>
                        <a:t>Nivel III insuficiente</a:t>
                      </a:r>
                      <a:endParaRPr lang="es-MX" sz="2200" dirty="0"/>
                    </a:p>
                  </a:txBody>
                  <a:tcPr marL="42329" marR="42329" marT="21164" marB="21164">
                    <a:solidFill>
                      <a:srgbClr val="FFFF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DCC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62504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pPr algn="ctr"/>
                      <a:endParaRPr lang="es-MX" sz="7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600" dirty="0">
                          <a:latin typeface="Berlin Sans FB" panose="020E0602020502020306" pitchFamily="34" charset="0"/>
                        </a:rPr>
                        <a:t>No.</a:t>
                      </a:r>
                    </a:p>
                  </a:txBody>
                  <a:tcPr marL="42329" marR="42329" marT="21164" marB="21164">
                    <a:solidFill>
                      <a:srgbClr val="F5CEE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s-MX" sz="9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900" dirty="0">
                          <a:latin typeface="Berlin Sans FB" panose="020E0602020502020306" pitchFamily="34" charset="0"/>
                        </a:rPr>
                        <a:t>Nombre</a:t>
                      </a:r>
                    </a:p>
                  </a:txBody>
                  <a:tcPr marL="42329" marR="42329" marT="21164" marB="21164">
                    <a:solidFill>
                      <a:srgbClr val="FFDC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DC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MX" sz="9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900" dirty="0">
                          <a:latin typeface="Berlin Sans FB" panose="020E0602020502020306" pitchFamily="34" charset="0"/>
                        </a:rPr>
                        <a:t>Actividad </a:t>
                      </a:r>
                    </a:p>
                  </a:txBody>
                  <a:tcPr marL="42329" marR="42329" marT="21164" marB="21164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Berlin Sans FB" panose="020E0602020502020306" pitchFamily="34" charset="0"/>
                        </a:rPr>
                        <a:t>Nivel </a:t>
                      </a:r>
                      <a:endParaRPr lang="es-MX" sz="1600" dirty="0"/>
                    </a:p>
                  </a:txBody>
                  <a:tcPr marL="42329" marR="42329" marT="21164" marB="21164">
                    <a:solidFill>
                      <a:srgbClr val="E7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MX" sz="9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900" dirty="0">
                          <a:latin typeface="Berlin Sans FB" panose="020E0602020502020306" pitchFamily="34" charset="0"/>
                        </a:rPr>
                        <a:t>Observaciones</a:t>
                      </a:r>
                    </a:p>
                  </a:txBody>
                  <a:tcPr marL="42329" marR="42329" marT="21164" marB="21164">
                    <a:solidFill>
                      <a:srgbClr val="DCC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24288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Berlin Sans FB" panose="020E0602020502020306" pitchFamily="34" charset="0"/>
                        </a:rPr>
                        <a:t>NI</a:t>
                      </a:r>
                    </a:p>
                  </a:txBody>
                  <a:tcPr marL="42329" marR="42329" marT="21164" marB="21164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Berlin Sans FB" panose="020E0602020502020306" pitchFamily="34" charset="0"/>
                        </a:rPr>
                        <a:t>NII</a:t>
                      </a:r>
                    </a:p>
                  </a:txBody>
                  <a:tcPr marL="42329" marR="42329" marT="21164" marB="21164">
                    <a:solidFill>
                      <a:srgbClr val="FFCC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latin typeface="Berlin Sans FB" panose="020E0602020502020306" pitchFamily="34" charset="0"/>
                        </a:rPr>
                        <a:t>NIII</a:t>
                      </a:r>
                    </a:p>
                  </a:txBody>
                  <a:tcPr marL="42329" marR="42329" marT="21164" marB="21164">
                    <a:solidFill>
                      <a:srgbClr val="FFFF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731509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1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60544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153995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2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725576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369954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3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984863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902757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4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374099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545672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5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4854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648750"/>
                  </a:ext>
                </a:extLst>
              </a:tr>
              <a:tr h="329694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6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1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332837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32896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7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91772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24040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8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304993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29394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9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81592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61128"/>
                  </a:ext>
                </a:extLst>
              </a:tr>
              <a:tr h="186010">
                <a:tc rowSpan="2">
                  <a:txBody>
                    <a:bodyPr/>
                    <a:lstStyle/>
                    <a:p>
                      <a:r>
                        <a:rPr lang="es-MX" sz="800" dirty="0">
                          <a:latin typeface="Berlin Sans FB" panose="020E0602020502020306" pitchFamily="34" charset="0"/>
                        </a:rPr>
                        <a:t>10</a:t>
                      </a: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78303"/>
                  </a:ext>
                </a:extLst>
              </a:tr>
              <a:tr h="1860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42329" marR="42329" marT="21164" marB="211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8671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6BCCC03-068B-4BA1-8070-B34AC04D6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60419"/>
              </p:ext>
            </p:extLst>
          </p:nvPr>
        </p:nvGraphicFramePr>
        <p:xfrm>
          <a:off x="857520" y="7266472"/>
          <a:ext cx="8344357" cy="4082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16211">
                  <a:extLst>
                    <a:ext uri="{9D8B030D-6E8A-4147-A177-3AD203B41FA5}">
                      <a16:colId xmlns:a16="http://schemas.microsoft.com/office/drawing/2014/main" val="916628757"/>
                    </a:ext>
                  </a:extLst>
                </a:gridCol>
                <a:gridCol w="2199922">
                  <a:extLst>
                    <a:ext uri="{9D8B030D-6E8A-4147-A177-3AD203B41FA5}">
                      <a16:colId xmlns:a16="http://schemas.microsoft.com/office/drawing/2014/main" val="1263366857"/>
                    </a:ext>
                  </a:extLst>
                </a:gridCol>
                <a:gridCol w="2928224">
                  <a:extLst>
                    <a:ext uri="{9D8B030D-6E8A-4147-A177-3AD203B41FA5}">
                      <a16:colId xmlns:a16="http://schemas.microsoft.com/office/drawing/2014/main" val="1580326100"/>
                    </a:ext>
                  </a:extLst>
                </a:gridCol>
              </a:tblGrid>
              <a:tr h="131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erlin Sans FB" panose="020E0602020502020306" pitchFamily="34" charset="0"/>
                        </a:rPr>
                        <a:t>Nivel I sobre saliente</a:t>
                      </a:r>
                      <a:endParaRPr lang="es-MX" sz="9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78" marR="1867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effectLst/>
                          <a:latin typeface="Berlin Sans FB" panose="020E0602020502020306" pitchFamily="34" charset="0"/>
                        </a:rPr>
                        <a:t>Nivel II básico</a:t>
                      </a:r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18678" marR="18678" marT="0" marB="0">
                    <a:solidFill>
                      <a:srgbClr val="FFCC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>
                          <a:effectLst/>
                          <a:latin typeface="Berlin Sans FB" panose="020E0602020502020306" pitchFamily="34" charset="0"/>
                        </a:rPr>
                        <a:t>Nivel III insuficiente</a:t>
                      </a:r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18678" marR="18678" marT="0" marB="0">
                    <a:solidFill>
                      <a:srgbClr val="FF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16132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effectLst/>
                          <a:latin typeface="Berlin Sans FB" panose="020E0602020502020306" pitchFamily="34" charset="0"/>
                        </a:rPr>
                        <a:t>Realiza  las actividades de acuerdo con las instrucciones dadas</a:t>
                      </a:r>
                      <a:endParaRPr lang="es-MX" sz="9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78" marR="18678" marT="0" marB="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effectLst/>
                          <a:latin typeface="Berlin Sans FB" panose="020E0602020502020306" pitchFamily="34" charset="0"/>
                        </a:rPr>
                        <a:t>Realiza las actividades, pero requiere apoyo </a:t>
                      </a:r>
                      <a:endParaRPr lang="es-MX" sz="9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78" marR="18678" marT="0" marB="0"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effectLst/>
                          <a:latin typeface="Berlin Sans FB" panose="020E0602020502020306" pitchFamily="34" charset="0"/>
                        </a:rPr>
                        <a:t>Muestra escaso avance para el logro del aprendizaje</a:t>
                      </a:r>
                      <a:endParaRPr lang="es-MX" sz="900" dirty="0">
                        <a:latin typeface="Berlin Sans FB" panose="020E0602020502020306" pitchFamily="34" charset="0"/>
                      </a:endParaRPr>
                    </a:p>
                  </a:txBody>
                  <a:tcPr marL="18678" marR="18678" marT="0" marB="0"/>
                </a:tc>
                <a:extLst>
                  <a:ext uri="{0D108BD9-81ED-4DB2-BD59-A6C34878D82A}">
                    <a16:rowId xmlns:a16="http://schemas.microsoft.com/office/drawing/2014/main" val="4178234836"/>
                  </a:ext>
                </a:extLst>
              </a:tr>
            </a:tbl>
          </a:graphicData>
        </a:graphic>
      </p:graphicFrame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6145D1A-ACA7-4597-8A63-1D2AF9663ACF}"/>
              </a:ext>
            </a:extLst>
          </p:cNvPr>
          <p:cNvSpPr/>
          <p:nvPr/>
        </p:nvSpPr>
        <p:spPr>
          <a:xfrm>
            <a:off x="7293453" y="259818"/>
            <a:ext cx="2186501" cy="3233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B68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34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5A5DA6-8531-4B19-8065-C323F3A261AB}"/>
              </a:ext>
            </a:extLst>
          </p:cNvPr>
          <p:cNvSpPr/>
          <p:nvPr/>
        </p:nvSpPr>
        <p:spPr>
          <a:xfrm>
            <a:off x="7326051" y="320620"/>
            <a:ext cx="1985606" cy="22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34" dirty="0">
                <a:latin typeface="Berlin Sans FB" panose="020E0602020502020306" pitchFamily="34" charset="0"/>
              </a:rPr>
              <a:t>Fecha: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676DADC-4AF7-4251-8577-1C268AD0D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7" t="5831" r="43748" b="21707"/>
          <a:stretch/>
        </p:blipFill>
        <p:spPr>
          <a:xfrm>
            <a:off x="3330363" y="92785"/>
            <a:ext cx="1017750" cy="651061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04B3DB9-A010-4FAF-8F71-81FED2F91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55795"/>
              </p:ext>
            </p:extLst>
          </p:nvPr>
        </p:nvGraphicFramePr>
        <p:xfrm>
          <a:off x="308556" y="1731758"/>
          <a:ext cx="9442286" cy="8176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20854">
                  <a:extLst>
                    <a:ext uri="{9D8B030D-6E8A-4147-A177-3AD203B41FA5}">
                      <a16:colId xmlns:a16="http://schemas.microsoft.com/office/drawing/2014/main" val="4127072051"/>
                    </a:ext>
                  </a:extLst>
                </a:gridCol>
                <a:gridCol w="4521432">
                  <a:extLst>
                    <a:ext uri="{9D8B030D-6E8A-4147-A177-3AD203B41FA5}">
                      <a16:colId xmlns:a16="http://schemas.microsoft.com/office/drawing/2014/main" val="3464665095"/>
                    </a:ext>
                  </a:extLst>
                </a:gridCol>
              </a:tblGrid>
              <a:tr h="216045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 Campo formativo/área de desarrollo: pensamiento matemático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65460" marR="654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1058"/>
                  </a:ext>
                </a:extLst>
              </a:tr>
              <a:tr h="235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Organizador curricular 1: Análisis de datos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Berlin Sans FB" panose="020E0602020502020306" pitchFamily="34" charset="0"/>
                        </a:rPr>
                        <a:t>Recolección y representación de datos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9306"/>
                  </a:ext>
                </a:extLst>
              </a:tr>
              <a:tr h="281067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Berlin Sans FB" panose="020E0602020502020306" pitchFamily="34" charset="0"/>
                        </a:rPr>
                        <a:t>Contesta preguntas en las que necesite recabar datos; los organiza a través de tablas y pictogramas que interpreta para contestar las preguntas planteadas.</a:t>
                      </a:r>
                    </a:p>
                  </a:txBody>
                  <a:tcPr marL="65460" marR="6546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82247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AC5E7C52-0B87-479B-A288-00340EAA4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02059"/>
              </p:ext>
            </p:extLst>
          </p:nvPr>
        </p:nvGraphicFramePr>
        <p:xfrm>
          <a:off x="319169" y="787293"/>
          <a:ext cx="9442286" cy="801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1501">
                  <a:extLst>
                    <a:ext uri="{9D8B030D-6E8A-4147-A177-3AD203B41FA5}">
                      <a16:colId xmlns:a16="http://schemas.microsoft.com/office/drawing/2014/main" val="4127072051"/>
                    </a:ext>
                  </a:extLst>
                </a:gridCol>
                <a:gridCol w="5120785">
                  <a:extLst>
                    <a:ext uri="{9D8B030D-6E8A-4147-A177-3AD203B41FA5}">
                      <a16:colId xmlns:a16="http://schemas.microsoft.com/office/drawing/2014/main" val="3464665095"/>
                    </a:ext>
                  </a:extLst>
                </a:gridCol>
              </a:tblGrid>
              <a:tr h="251177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 Campo formativo/área de desarrollo: Lenguaje y comunicación 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65460" marR="6546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1058"/>
                  </a:ext>
                </a:extLst>
              </a:tr>
              <a:tr h="29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Organizador curricular 1: participación social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Berlin Sans FB" panose="020E0602020502020306" pitchFamily="34" charset="0"/>
                        </a:rPr>
                        <a:t>Uso de documentos que regulan la convivencia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9306"/>
                  </a:ext>
                </a:extLst>
              </a:tr>
              <a:tr h="258964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Berlin Sans FB" panose="020E0602020502020306" pitchFamily="34" charset="0"/>
                        </a:rPr>
                        <a:t>Escribe su nombre con diversos propósitos e identifica el de algunos compañeros. </a:t>
                      </a:r>
                    </a:p>
                  </a:txBody>
                  <a:tcPr marL="65460" marR="6546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8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3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/>
          <a:srcRect b="5858"/>
          <a:stretch/>
        </p:blipFill>
        <p:spPr>
          <a:xfrm>
            <a:off x="15499" y="0"/>
            <a:ext cx="10049966" cy="790587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35356" y="1267359"/>
            <a:ext cx="9179255" cy="6292948"/>
          </a:xfrm>
          <a:prstGeom prst="rect">
            <a:avLst/>
          </a:prstGeom>
          <a:solidFill>
            <a:schemeClr val="bg1">
              <a:alpha val="82000"/>
            </a:schemeClr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37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6016" t="13699" r="14435" b="27414"/>
          <a:stretch/>
        </p:blipFill>
        <p:spPr>
          <a:xfrm>
            <a:off x="435356" y="234841"/>
            <a:ext cx="9423308" cy="1504507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ACAEBD2-C861-42C2-90CB-B28FDED2D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80788"/>
              </p:ext>
            </p:extLst>
          </p:nvPr>
        </p:nvGraphicFramePr>
        <p:xfrm>
          <a:off x="725903" y="2583174"/>
          <a:ext cx="8586253" cy="4664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202">
                  <a:extLst>
                    <a:ext uri="{9D8B030D-6E8A-4147-A177-3AD203B41FA5}">
                      <a16:colId xmlns:a16="http://schemas.microsoft.com/office/drawing/2014/main" val="173267817"/>
                    </a:ext>
                  </a:extLst>
                </a:gridCol>
                <a:gridCol w="1717330">
                  <a:extLst>
                    <a:ext uri="{9D8B030D-6E8A-4147-A177-3AD203B41FA5}">
                      <a16:colId xmlns:a16="http://schemas.microsoft.com/office/drawing/2014/main" val="3220880944"/>
                    </a:ext>
                  </a:extLst>
                </a:gridCol>
                <a:gridCol w="1439638">
                  <a:extLst>
                    <a:ext uri="{9D8B030D-6E8A-4147-A177-3AD203B41FA5}">
                      <a16:colId xmlns:a16="http://schemas.microsoft.com/office/drawing/2014/main" val="954308814"/>
                    </a:ext>
                  </a:extLst>
                </a:gridCol>
                <a:gridCol w="1439638">
                  <a:extLst>
                    <a:ext uri="{9D8B030D-6E8A-4147-A177-3AD203B41FA5}">
                      <a16:colId xmlns:a16="http://schemas.microsoft.com/office/drawing/2014/main" val="2897588046"/>
                    </a:ext>
                  </a:extLst>
                </a:gridCol>
              </a:tblGrid>
              <a:tr h="304180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Hora </a:t>
                      </a: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Berlin Sans FB" panose="020E0602020502020306" pitchFamily="34" charset="0"/>
                        </a:rPr>
                        <a:t>Lunes 14</a:t>
                      </a: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Berlin Sans FB" panose="020E0602020502020306" pitchFamily="34" charset="0"/>
                        </a:rPr>
                        <a:t>Martes 15</a:t>
                      </a: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Berlin Sans FB" panose="020E0602020502020306" pitchFamily="34" charset="0"/>
                        </a:rPr>
                        <a:t>Miércoles 16</a:t>
                      </a: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Berlin Sans FB" panose="020E0602020502020306" pitchFamily="34" charset="0"/>
                        </a:rPr>
                        <a:t>Jueves 17</a:t>
                      </a: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>
                          <a:latin typeface="Berlin Sans FB" panose="020E0602020502020306" pitchFamily="34" charset="0"/>
                        </a:rPr>
                        <a:t>Viernes 18</a:t>
                      </a: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64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8:00-9:00</a:t>
                      </a:r>
                    </a:p>
                  </a:txBody>
                  <a:tcPr marL="72165" marR="72165" marT="36082" marB="36082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Aprende en casa T.V</a:t>
                      </a:r>
                    </a:p>
                  </a:txBody>
                  <a:tcPr marL="72165" marR="72165" marT="36082" marB="36082">
                    <a:solidFill>
                      <a:srgbClr val="8CD3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2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9:15 - 9:30</a:t>
                      </a: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Rutina </a:t>
                      </a:r>
                    </a:p>
                  </a:txBody>
                  <a:tcPr marL="72165" marR="72165" marT="36082" marB="36082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Educación física </a:t>
                      </a:r>
                    </a:p>
                  </a:txBody>
                  <a:tcPr marL="72165" marR="72165" marT="36082" marB="36082">
                    <a:solidFill>
                      <a:srgbClr val="73C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Rutina </a:t>
                      </a:r>
                    </a:p>
                  </a:txBody>
                  <a:tcPr marL="72165" marR="72165" marT="36082" marB="36082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64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9:30 - 9:50</a:t>
                      </a:r>
                    </a:p>
                  </a:txBody>
                  <a:tcPr marL="72165" marR="72165" marT="36082" marB="36082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Desayuno </a:t>
                      </a:r>
                    </a:p>
                  </a:txBody>
                  <a:tcPr marL="72165" marR="72165" marT="36082" marB="36082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83657"/>
                  </a:ext>
                </a:extLst>
              </a:tr>
              <a:tr h="1247031">
                <a:tc>
                  <a:txBody>
                    <a:bodyPr/>
                    <a:lstStyle/>
                    <a:p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10:00 - 10:40</a:t>
                      </a:r>
                    </a:p>
                  </a:txBody>
                  <a:tcPr marL="72165" marR="72165" marT="36082" marB="36082"/>
                </a:tc>
                <a:tc rowSpan="2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u="none">
                          <a:latin typeface="Berlin Sans FB" panose="020E0602020502020306" pitchFamily="34" charset="0"/>
                        </a:rPr>
                        <a:t>En mi familia</a:t>
                      </a:r>
                      <a:endParaRPr lang="es-MX" sz="1800" b="0" u="none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u="none">
                          <a:latin typeface="Berlin Sans FB" panose="020E0602020502020306" pitchFamily="34" charset="0"/>
                        </a:rPr>
                        <a:t>Mi nombre</a:t>
                      </a:r>
                      <a:endParaRPr lang="es-MX" sz="1800" b="0" u="none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u="sng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u="sng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u="sng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u="sng" dirty="0">
                          <a:latin typeface="Berlin Sans FB" panose="020E0602020502020306" pitchFamily="34" charset="0"/>
                        </a:rPr>
                        <a:t>Clase virtual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u="sng" dirty="0">
                          <a:latin typeface="Berlin Sans FB" panose="020E0602020502020306" pitchFamily="34" charset="0"/>
                        </a:rPr>
                        <a:t>11:00 am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Meet y sala de Facebook</a:t>
                      </a:r>
                      <a:endParaRPr lang="es-MX" sz="1800" b="0" u="none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 </a:t>
                      </a:r>
                      <a:endParaRPr lang="es-MX" sz="1800" b="0" u="none" dirty="0">
                        <a:latin typeface="Berlin Sans FB" panose="020E0602020502020306" pitchFamily="34" charset="0"/>
                      </a:endParaRPr>
                    </a:p>
                  </a:txBody>
                  <a:tcPr marL="87279" marR="87279" marT="43640" marB="43640"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u="none">
                          <a:latin typeface="Berlin Sans FB" panose="020E0602020502020306" pitchFamily="34" charset="0"/>
                        </a:rPr>
                        <a:t>Descubro mi nombre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u="sng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u="sng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u="sng" dirty="0">
                          <a:latin typeface="Berlin Sans FB" panose="020E0602020502020306" pitchFamily="34" charset="0"/>
                        </a:rPr>
                        <a:t>Clase virtual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u="sng" dirty="0">
                          <a:latin typeface="Berlin Sans FB" panose="020E0602020502020306" pitchFamily="34" charset="0"/>
                        </a:rPr>
                        <a:t>11:00 am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Meet y sala de Facebook</a:t>
                      </a:r>
                      <a:endParaRPr lang="es-MX" sz="1800" b="0" u="none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 </a:t>
                      </a:r>
                    </a:p>
                  </a:txBody>
                  <a:tcPr marL="72165" marR="72165" marT="36082" marB="3608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>
                          <a:latin typeface="Berlin Sans FB" panose="020E0602020502020306" pitchFamily="34" charset="0"/>
                        </a:rPr>
                        <a:t>¿Cuántos hay?</a:t>
                      </a: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Berlin Sans FB" panose="020E0602020502020306" pitchFamily="34" charset="0"/>
                        </a:rPr>
                        <a:t>Mi obra de arte</a:t>
                      </a: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3544">
                <a:tc>
                  <a:txBody>
                    <a:bodyPr/>
                    <a:lstStyle/>
                    <a:p>
                      <a:r>
                        <a:rPr lang="es-MX" sz="1800" b="0" dirty="0">
                          <a:latin typeface="Berlin Sans FB" panose="020E0602020502020306" pitchFamily="34" charset="0"/>
                        </a:rPr>
                        <a:t>10:50 - 11:30</a:t>
                      </a:r>
                    </a:p>
                  </a:txBody>
                  <a:tcPr marL="72165" marR="72165" marT="36082" marB="36082"/>
                </a:tc>
                <a:tc v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u="none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rgbClr val="FBE5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178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A913627-7B3B-4E40-B4AD-531CFF0D2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7" y="1569898"/>
            <a:ext cx="1006536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6AAE59B-9014-49CB-B566-7653E27D7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91429"/>
              </p:ext>
            </p:extLst>
          </p:nvPr>
        </p:nvGraphicFramePr>
        <p:xfrm>
          <a:off x="280290" y="513589"/>
          <a:ext cx="9520046" cy="7123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8910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2104136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650928">
                <a:tc gridSpan="3"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rgbClr val="E89CE8"/>
                          </a:solidFill>
                          <a:latin typeface="Berlin Sans FB" panose="020E0602020502020306" pitchFamily="34" charset="0"/>
                        </a:rPr>
                        <a:t>En mi familia</a:t>
                      </a:r>
                    </a:p>
                  </a:txBody>
                  <a:tcPr marL="72165" marR="72165" marT="36082" marB="36082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43840">
                <a:tc rowSpan="4">
                  <a:txBody>
                    <a:bodyPr/>
                    <a:lstStyle/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Responde cuestionamientos: ¿Cuál es tu fruta favorita?, ¿Cuál es la fruta favorita de tu familia?, ¿Cómo podrías saber cual fruta es la que les gusta?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Pregunta a tu familia cual fruta de las que se muestran en la tabla de la ficha de trabajo le gusta mas y marca el recuadro. 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Responde las preguntas de la ficha de trabajo: ¿Cuál es la fruta que mas les gustó a tu familia?, ¿Cuántos de ellos prefirieron la sandía?, ¿Cuál es la fruta que menos les gustó?</a:t>
                      </a:r>
                    </a:p>
                    <a:p>
                      <a:pPr algn="l"/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Solicita ayuda al adulto que te acompaña para que te grabe explicando tu dibujo de como fue tu fin de semana.</a:t>
                      </a:r>
                    </a:p>
                    <a:p>
                      <a:pPr algn="l"/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Lunes 14 de junio</a:t>
                      </a:r>
                    </a:p>
                  </a:txBody>
                  <a:tcPr marL="72165" marR="72165" marT="36082" marB="3608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2000" dirty="0">
                          <a:latin typeface="Berlin Sans FB" panose="020E0602020502020306" pitchFamily="34" charset="0"/>
                        </a:rPr>
                        <a:t>Contesta preguntas en las que necesite recabar datos; los organiza a través de tablas y pictogramas que interpreta para contestar las preguntas planteadas.</a:t>
                      </a:r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5275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Campo de formación académica: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7153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-Ficha de trabajo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-Teléfono celular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8634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-Audio o video del alumno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60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6AAE59B-9014-49CB-B566-7653E27D7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8695"/>
              </p:ext>
            </p:extLst>
          </p:nvPr>
        </p:nvGraphicFramePr>
        <p:xfrm>
          <a:off x="280290" y="513589"/>
          <a:ext cx="9520046" cy="6638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8910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2104136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650928">
                <a:tc gridSpan="3"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rgbClr val="E89CE8"/>
                          </a:solidFill>
                          <a:latin typeface="Berlin Sans FB" panose="020E0602020502020306" pitchFamily="34" charset="0"/>
                        </a:rPr>
                        <a:t>Mi nombre</a:t>
                      </a:r>
                    </a:p>
                  </a:txBody>
                  <a:tcPr marL="72165" marR="72165" marT="36082" marB="36082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43840">
                <a:tc rowSpan="4">
                  <a:txBody>
                    <a:bodyPr/>
                    <a:lstStyle/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Solicita ayuda al adulto que te acompaña para que descargue e imprima la plantilla con tu nombre de una carpeta en drive.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Comenta cual es tu nombre y escríbelo en el primer recuadro de la plantilla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Realiza las actividades de la plantilla que te ayudarán a escribir tu nombre.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Puedes pedir ayuda para que forren la plantilla con contac y la puedas volver a usar.</a:t>
                      </a:r>
                    </a:p>
                    <a:p>
                      <a:pPr algn="l"/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Solicita ayuda al adulto que te acompaña para que te grabe compartiendo las letras que tiene tu nombre</a:t>
                      </a:r>
                    </a:p>
                    <a:p>
                      <a:pPr algn="l"/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Martes 15 de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junio</a:t>
                      </a:r>
                    </a:p>
                  </a:txBody>
                  <a:tcPr marL="72165" marR="72165" marT="36082" marB="3608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Aprendizaje esperado: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Berlin Sans FB" panose="020E0602020502020306" pitchFamily="34" charset="0"/>
                        </a:rPr>
                        <a:t> Escribe su nombre con diversos propósitos e identifica el de algunos compañeros.</a:t>
                      </a:r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5275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Campo de formación académica: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7153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-Teléfono celular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-Plantilla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-Lápiz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8634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-Audio o video del alumno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03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6AAE59B-9014-49CB-B566-7653E27D7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10444"/>
              </p:ext>
            </p:extLst>
          </p:nvPr>
        </p:nvGraphicFramePr>
        <p:xfrm>
          <a:off x="332684" y="638299"/>
          <a:ext cx="9415255" cy="6945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63640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425915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725700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650928">
                <a:tc gridSpan="3"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rgbClr val="E89CE8"/>
                          </a:solidFill>
                          <a:latin typeface="Berlin Sans FB" panose="020E0602020502020306" pitchFamily="34" charset="0"/>
                        </a:rPr>
                        <a:t>Descubro mi nombre </a:t>
                      </a:r>
                    </a:p>
                  </a:txBody>
                  <a:tcPr marL="72165" marR="72165" marT="36082" marB="36082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43840">
                <a:tc rowSpan="4">
                  <a:txBody>
                    <a:bodyPr/>
                    <a:lstStyle/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Responde cuestionamientos: ¿con que letra inicia tu nombre?, ¿cuántas letras tiene?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Solicita ayuda al adulto que te acompaña para que escriba en la ficha de trabajo tu nombre con una crayola blanca.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Pinta con acuarela el primer cuadro y responde que letra crees que sigue, ve descubriendo las letras que conforman tu nombre. 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Escribe tu nombre en el recuadro de la parte de abajo. </a:t>
                      </a:r>
                    </a:p>
                    <a:p>
                      <a:pPr algn="l"/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Solicita ayuda al adulto que te acompaña para que te grabe diciendo las letras de tu nombre </a:t>
                      </a:r>
                    </a:p>
                    <a:p>
                      <a:pPr algn="l"/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Miercoles 16 de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junio</a:t>
                      </a:r>
                    </a:p>
                  </a:txBody>
                  <a:tcPr marL="72165" marR="72165" marT="36082" marB="3608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Aprendizaje esperado: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Berlin Sans FB" panose="020E0602020502020306" pitchFamily="34" charset="0"/>
                        </a:rPr>
                        <a:t> Escribe su nombre con diversos propósitos e identifica el de algunos compañeros.</a:t>
                      </a:r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3444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Campo de formación académica: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4078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-Ficha de trabajo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-Teléfono celular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-Crayola blanca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-Acuarelas o pintura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-Lápiz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8634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-Audio o video del alumno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9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6AAE59B-9014-49CB-B566-7653E27D7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73948"/>
              </p:ext>
            </p:extLst>
          </p:nvPr>
        </p:nvGraphicFramePr>
        <p:xfrm>
          <a:off x="280290" y="513589"/>
          <a:ext cx="9520046" cy="6638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8910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2104136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650928">
                <a:tc gridSpan="3"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rgbClr val="E89CE8"/>
                          </a:solidFill>
                          <a:latin typeface="Berlin Sans FB" panose="020E0602020502020306" pitchFamily="34" charset="0"/>
                        </a:rPr>
                        <a:t>¿Cuántos hay?</a:t>
                      </a:r>
                    </a:p>
                  </a:txBody>
                  <a:tcPr marL="72165" marR="72165" marT="36082" marB="36082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43840">
                <a:tc rowSpan="4">
                  <a:txBody>
                    <a:bodyPr/>
                    <a:lstStyle/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Responde cuestionamientos: ¿Cuántos cerditos hay?, ¿Cuántos patos hay? ¿Cómo podríamos saber de cual animal hay mas y menos?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Observa la imagen que se enviará al grupo de WhatsApp, comenta los animales que ves. 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Registra en la tabla de la ficha de trabajo los animales que hay en la imagen.</a:t>
                      </a:r>
                    </a:p>
                    <a:p>
                      <a:pPr algn="l"/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Solicita ayuda al adulto que te acompaña para que te grabe compartiendo los animales que hay y lo que registraste.</a:t>
                      </a:r>
                    </a:p>
                    <a:p>
                      <a:pPr algn="l"/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Jueves 17 de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junio</a:t>
                      </a:r>
                    </a:p>
                  </a:txBody>
                  <a:tcPr marL="72165" marR="72165" marT="36082" marB="3608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2000" dirty="0">
                          <a:latin typeface="Berlin Sans FB" panose="020E0602020502020306" pitchFamily="34" charset="0"/>
                        </a:rPr>
                        <a:t>Contesta preguntas en las que necesite recabar datos; los organiza a través de tablas y pictogramas que interpreta para contestar las preguntas planteadas.</a:t>
                      </a:r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5275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Campo de formación académica: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7153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-Ficha de trabajo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-Teléfono celular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-Imagen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8634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-Audio o video del alumno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74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6AAE59B-9014-49CB-B566-7653E27D7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651311"/>
              </p:ext>
            </p:extLst>
          </p:nvPr>
        </p:nvGraphicFramePr>
        <p:xfrm>
          <a:off x="280290" y="513589"/>
          <a:ext cx="9520046" cy="6588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4632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758698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756716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650928">
                <a:tc gridSpan="3"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rgbClr val="E89CE8"/>
                          </a:solidFill>
                          <a:latin typeface="Berlin Sans FB" panose="020E0602020502020306" pitchFamily="34" charset="0"/>
                        </a:rPr>
                        <a:t>Mi obra de arte</a:t>
                      </a:r>
                    </a:p>
                  </a:txBody>
                  <a:tcPr marL="72165" marR="72165" marT="36082" marB="36082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43840">
                <a:tc rowSpan="4">
                  <a:txBody>
                    <a:bodyPr/>
                    <a:lstStyle/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Inicio: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Observa la tabla e interpreta la información.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Escucha que vamos a hacer pintura, los materiales y las cantidades que se utilizarán.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Sigue los pasos para hacer pintura, organiza los materiales y cantidades en una tabla. 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Usa la pintura para crear una obra de arte y fírmalo escribiendo tu nombre  </a:t>
                      </a:r>
                    </a:p>
                    <a:p>
                      <a:pPr algn="l"/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l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Cierre:</a:t>
                      </a:r>
                    </a:p>
                    <a:p>
                      <a:pPr algn="l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Responde cuestionamientos: ¿Qué material utilizaste mas?, ¿Qué material utilizaste menos?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Solicita ayuda al adulto que te acompaña para que te grabe explicando como hiciste la pintura y compartiendo tu obra de arte </a:t>
                      </a:r>
                    </a:p>
                    <a:p>
                      <a:pPr algn="l"/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Viernes 18 de junio</a:t>
                      </a:r>
                    </a:p>
                  </a:txBody>
                  <a:tcPr marL="72165" marR="72165" marT="36082" marB="3608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2000" dirty="0">
                          <a:latin typeface="Berlin Sans FB" panose="020E0602020502020306" pitchFamily="34" charset="0"/>
                        </a:rPr>
                        <a:t>Contesta preguntas en las que necesite recabar datos; los organiza a través de tablas y pictogramas que interpreta para contestar las preguntas planteadas.</a:t>
                      </a:r>
                      <a:endParaRPr lang="es-MX" sz="2000" b="0" dirty="0">
                        <a:solidFill>
                          <a:srgbClr val="CC99FF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8743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Campo de formación académica: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7153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-Ficha de trabajo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-Teléfono celular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-Colorante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-Agua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-Vaso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8634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solidFill>
                            <a:srgbClr val="CC99FF"/>
                          </a:solidFill>
                          <a:latin typeface="Berlin Sans FB" panose="020E0602020502020306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-Audio o video del alumno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74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CD91ED-7DD4-4726-91D5-0950B175C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6679"/>
              </p:ext>
            </p:extLst>
          </p:nvPr>
        </p:nvGraphicFramePr>
        <p:xfrm>
          <a:off x="1076544" y="3682282"/>
          <a:ext cx="7939272" cy="17487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272">
                  <a:extLst>
                    <a:ext uri="{9D8B030D-6E8A-4147-A177-3AD203B41FA5}">
                      <a16:colId xmlns:a16="http://schemas.microsoft.com/office/drawing/2014/main" val="855956509"/>
                    </a:ext>
                  </a:extLst>
                </a:gridCol>
              </a:tblGrid>
              <a:tr h="386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Berlin Sans FB" panose="020E0602020502020306" pitchFamily="34" charset="0"/>
                        </a:rPr>
                        <a:t>Indicadores: (se redactan en base al aprendizaje esperado)</a:t>
                      </a:r>
                      <a:endParaRPr lang="es-MX" sz="14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22371"/>
                  </a:ext>
                </a:extLst>
              </a:tr>
              <a:tr h="460936">
                <a:tc>
                  <a:txBody>
                    <a:bodyPr/>
                    <a:lstStyle/>
                    <a:p>
                      <a:pPr marL="285750" marR="0" lvl="0" indent="-28575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Conoce como organizar información 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48113"/>
                  </a:ext>
                </a:extLst>
              </a:tr>
              <a:tr h="48208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 información en tablas y pictogramas 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61088"/>
                  </a:ext>
                </a:extLst>
              </a:tr>
              <a:tr h="419003">
                <a:tc>
                  <a:txBody>
                    <a:bodyPr/>
                    <a:lstStyle/>
                    <a:p>
                      <a:pPr marL="342900" marR="0" lvl="0" indent="-34290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 tablas para contestar preguntas 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5624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542BA43-02C0-44B9-81D1-B20B278C5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94659"/>
              </p:ext>
            </p:extLst>
          </p:nvPr>
        </p:nvGraphicFramePr>
        <p:xfrm>
          <a:off x="1076544" y="5795575"/>
          <a:ext cx="7939272" cy="9874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272">
                  <a:extLst>
                    <a:ext uri="{9D8B030D-6E8A-4147-A177-3AD203B41FA5}">
                      <a16:colId xmlns:a16="http://schemas.microsoft.com/office/drawing/2014/main" val="3797232304"/>
                    </a:ext>
                  </a:extLst>
                </a:gridCol>
              </a:tblGrid>
              <a:tr h="957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Berlin Sans FB" panose="020E0602020502020306" pitchFamily="34" charset="0"/>
                        </a:rPr>
                        <a:t>Describe el proceso del alumno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357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8099FF1-A578-48E6-88D7-12A3606E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3" y="897629"/>
            <a:ext cx="8624375" cy="10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79" tIns="43640" rIns="87279" bIns="436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72795"/>
            <a:r>
              <a:rPr lang="es-MX" altLang="es-MX" sz="1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lang="es-MX" altLang="es-MX" sz="1600" dirty="0">
              <a:latin typeface="Berlin Sans FB" panose="020E0602020502020306" pitchFamily="34" charset="0"/>
            </a:endParaRPr>
          </a:p>
          <a:p>
            <a:pPr defTabSz="872795"/>
            <a:endParaRPr lang="es-MX" altLang="es-MX" sz="16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72795"/>
            <a:r>
              <a:rPr lang="es-MX" altLang="es-MX" sz="1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_______________________________			Fecha: __________________</a:t>
            </a:r>
            <a:endParaRPr lang="es-MX" altLang="es-MX" sz="1600" dirty="0">
              <a:latin typeface="Berlin Sans FB" panose="020E0602020502020306" pitchFamily="34" charset="0"/>
            </a:endParaRPr>
          </a:p>
          <a:p>
            <a:pPr defTabSz="872795"/>
            <a:endParaRPr lang="es-MX" altLang="es-MX" sz="1336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14D60A-02F8-4B7D-9036-EE892C005F2F}"/>
              </a:ext>
            </a:extLst>
          </p:cNvPr>
          <p:cNvSpPr/>
          <p:nvPr/>
        </p:nvSpPr>
        <p:spPr>
          <a:xfrm>
            <a:off x="727074" y="867507"/>
            <a:ext cx="8624375" cy="6383036"/>
          </a:xfrm>
          <a:prstGeom prst="rect">
            <a:avLst/>
          </a:prstGeom>
          <a:noFill/>
          <a:ln w="57150">
            <a:solidFill>
              <a:srgbClr val="B3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36" dirty="0">
              <a:latin typeface="Berlin Sans FB" panose="020E0602020502020306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674C7DB-267D-4FB5-8C84-F075EE2CB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25642"/>
              </p:ext>
            </p:extLst>
          </p:nvPr>
        </p:nvGraphicFramePr>
        <p:xfrm>
          <a:off x="863545" y="1982524"/>
          <a:ext cx="8351431" cy="13351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2354">
                  <a:extLst>
                    <a:ext uri="{9D8B030D-6E8A-4147-A177-3AD203B41FA5}">
                      <a16:colId xmlns:a16="http://schemas.microsoft.com/office/drawing/2014/main" val="4127072051"/>
                    </a:ext>
                  </a:extLst>
                </a:gridCol>
                <a:gridCol w="3999077">
                  <a:extLst>
                    <a:ext uri="{9D8B030D-6E8A-4147-A177-3AD203B41FA5}">
                      <a16:colId xmlns:a16="http://schemas.microsoft.com/office/drawing/2014/main" val="3464665095"/>
                    </a:ext>
                  </a:extLst>
                </a:gridCol>
              </a:tblGrid>
              <a:tr h="467728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effectLst/>
                          <a:latin typeface="Berlin Sans FB" panose="020E0602020502020306" pitchFamily="34" charset="0"/>
                        </a:rPr>
                        <a:t> Campo formativo/área de desarrollo: pensamiento matemático</a:t>
                      </a:r>
                      <a:endParaRPr lang="es-MX" sz="1400" dirty="0">
                        <a:latin typeface="Berlin Sans FB" panose="020E0602020502020306" pitchFamily="34" charset="0"/>
                      </a:endParaRPr>
                    </a:p>
                  </a:txBody>
                  <a:tcPr marL="65460" marR="654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1058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Berlin Sans FB" panose="020E0602020502020306" pitchFamily="34" charset="0"/>
                        </a:rPr>
                        <a:t>Organizador curricular 1: Análisis de datos </a:t>
                      </a:r>
                      <a:endParaRPr lang="es-MX" sz="14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effectLst/>
                          <a:latin typeface="Berlin Sans FB" panose="020E0602020502020306" pitchFamily="34" charset="0"/>
                        </a:rPr>
                        <a:t>Organizador curricular 2: </a:t>
                      </a:r>
                      <a:r>
                        <a:rPr lang="es-MX" sz="1400" dirty="0">
                          <a:latin typeface="Berlin Sans FB" panose="020E0602020502020306" pitchFamily="34" charset="0"/>
                        </a:rPr>
                        <a:t>Recolección y representación de datos </a:t>
                      </a:r>
                      <a:endParaRPr lang="es-MX" sz="14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9306"/>
                  </a:ext>
                </a:extLst>
              </a:tr>
              <a:tr h="440717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effectLst/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400" dirty="0">
                          <a:latin typeface="Berlin Sans FB" panose="020E0602020502020306" pitchFamily="34" charset="0"/>
                        </a:rPr>
                        <a:t>Contesta preguntas en las que necesite recabar datos; los organiza a través de tablas y pictogramas que interpreta para contestar las preguntas planteadas.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8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18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CD91ED-7DD4-4726-91D5-0950B175C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44087"/>
              </p:ext>
            </p:extLst>
          </p:nvPr>
        </p:nvGraphicFramePr>
        <p:xfrm>
          <a:off x="1069625" y="3407790"/>
          <a:ext cx="7939272" cy="23649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272">
                  <a:extLst>
                    <a:ext uri="{9D8B030D-6E8A-4147-A177-3AD203B41FA5}">
                      <a16:colId xmlns:a16="http://schemas.microsoft.com/office/drawing/2014/main" val="855956509"/>
                    </a:ext>
                  </a:extLst>
                </a:gridCol>
              </a:tblGrid>
              <a:tr h="297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Indicadores: (se redactan en base al aprendizaje esperado)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22371"/>
                  </a:ext>
                </a:extLst>
              </a:tr>
              <a:tr h="354333">
                <a:tc>
                  <a:txBody>
                    <a:bodyPr/>
                    <a:lstStyle/>
                    <a:p>
                      <a:pPr marL="285750" marR="0" lvl="0" indent="-28575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las letras de su nombre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48113"/>
                  </a:ext>
                </a:extLst>
              </a:tr>
              <a:tr h="37059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el orden en el que van las letras de su nombre 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61088"/>
                  </a:ext>
                </a:extLst>
              </a:tr>
              <a:tr h="322098">
                <a:tc>
                  <a:txBody>
                    <a:bodyPr/>
                    <a:lstStyle/>
                    <a:p>
                      <a:pPr marL="342900" marR="0" lvl="0" indent="-34290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Conoce su nombre completo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56242"/>
                  </a:ext>
                </a:extLst>
              </a:tr>
              <a:tr h="322098">
                <a:tc>
                  <a:txBody>
                    <a:bodyPr/>
                    <a:lstStyle/>
                    <a:p>
                      <a:pPr marL="342900" marR="0" lvl="0" indent="-34290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su nombre </a:t>
                      </a:r>
                    </a:p>
                    <a:p>
                      <a:pPr marL="342900" marR="0" lvl="0" indent="-34290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76739"/>
                  </a:ext>
                </a:extLst>
              </a:tr>
              <a:tr h="322098">
                <a:tc>
                  <a:txBody>
                    <a:bodyPr/>
                    <a:lstStyle/>
                    <a:p>
                      <a:pPr marL="342900" marR="0" lvl="0" indent="-34290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la importancia de su nombre 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51689"/>
                  </a:ext>
                </a:extLst>
              </a:tr>
              <a:tr h="322098">
                <a:tc>
                  <a:txBody>
                    <a:bodyPr/>
                    <a:lstStyle/>
                    <a:p>
                      <a:pPr marL="342900" marR="0" lvl="0" indent="-34290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el nombre de algunos de sus compañeros 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2686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542BA43-02C0-44B9-81D1-B20B278C584D}"/>
              </a:ext>
            </a:extLst>
          </p:cNvPr>
          <p:cNvGraphicFramePr>
            <a:graphicFrameLocks noGrp="1"/>
          </p:cNvGraphicFramePr>
          <p:nvPr/>
        </p:nvGraphicFramePr>
        <p:xfrm>
          <a:off x="993764" y="6181435"/>
          <a:ext cx="7939272" cy="9574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272">
                  <a:extLst>
                    <a:ext uri="{9D8B030D-6E8A-4147-A177-3AD203B41FA5}">
                      <a16:colId xmlns:a16="http://schemas.microsoft.com/office/drawing/2014/main" val="3797232304"/>
                    </a:ext>
                  </a:extLst>
                </a:gridCol>
              </a:tblGrid>
              <a:tr h="9574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357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8099FF1-A578-48E6-88D7-12A3606E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93" y="897629"/>
            <a:ext cx="8624375" cy="10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79" tIns="43640" rIns="87279" bIns="436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72795"/>
            <a:r>
              <a:rPr lang="es-MX" altLang="es-MX" sz="1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lang="es-MX" altLang="es-MX" sz="1600" dirty="0">
              <a:latin typeface="Berlin Sans FB" panose="020E0602020502020306" pitchFamily="34" charset="0"/>
            </a:endParaRPr>
          </a:p>
          <a:p>
            <a:pPr defTabSz="872795"/>
            <a:endParaRPr lang="es-MX" altLang="es-MX" sz="16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72795"/>
            <a:r>
              <a:rPr lang="es-MX" altLang="es-MX" sz="1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_______________________________			Fecha: __________________</a:t>
            </a:r>
            <a:endParaRPr lang="es-MX" altLang="es-MX" sz="1600" dirty="0">
              <a:latin typeface="Berlin Sans FB" panose="020E0602020502020306" pitchFamily="34" charset="0"/>
            </a:endParaRPr>
          </a:p>
          <a:p>
            <a:pPr defTabSz="872795"/>
            <a:endParaRPr lang="es-MX" altLang="es-MX" sz="1336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14D60A-02F8-4B7D-9036-EE892C005F2F}"/>
              </a:ext>
            </a:extLst>
          </p:cNvPr>
          <p:cNvSpPr/>
          <p:nvPr/>
        </p:nvSpPr>
        <p:spPr>
          <a:xfrm>
            <a:off x="727074" y="867507"/>
            <a:ext cx="8624375" cy="6383036"/>
          </a:xfrm>
          <a:prstGeom prst="rect">
            <a:avLst/>
          </a:prstGeom>
          <a:noFill/>
          <a:ln w="57150">
            <a:solidFill>
              <a:srgbClr val="B3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36" dirty="0">
              <a:latin typeface="Berlin Sans FB" panose="020E0602020502020306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196BF49-50E7-45DE-9F89-86E0065CF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47120"/>
              </p:ext>
            </p:extLst>
          </p:nvPr>
        </p:nvGraphicFramePr>
        <p:xfrm>
          <a:off x="870464" y="1906292"/>
          <a:ext cx="8351431" cy="1306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06361">
                  <a:extLst>
                    <a:ext uri="{9D8B030D-6E8A-4147-A177-3AD203B41FA5}">
                      <a16:colId xmlns:a16="http://schemas.microsoft.com/office/drawing/2014/main" val="4127072051"/>
                    </a:ext>
                  </a:extLst>
                </a:gridCol>
                <a:gridCol w="4145070">
                  <a:extLst>
                    <a:ext uri="{9D8B030D-6E8A-4147-A177-3AD203B41FA5}">
                      <a16:colId xmlns:a16="http://schemas.microsoft.com/office/drawing/2014/main" val="3464665095"/>
                    </a:ext>
                  </a:extLst>
                </a:gridCol>
              </a:tblGrid>
              <a:tr h="443423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 Campo formativo/área de desarrollo: Lenguaje y comunicación 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65460" marR="6546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1058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Organizador curricular 1: participación social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Berlin Sans FB" panose="020E0602020502020306" pitchFamily="34" charset="0"/>
                        </a:rPr>
                        <a:t>Uso de documentos que regulan la convivencia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9306"/>
                  </a:ext>
                </a:extLst>
              </a:tr>
              <a:tr h="462711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Berlin Sans FB" panose="020E0602020502020306" pitchFamily="34" charset="0"/>
                        </a:rPr>
                        <a:t>Escribe su nombre con diversos propósitos e identifica el de algunos compañeros. </a:t>
                      </a:r>
                    </a:p>
                  </a:txBody>
                  <a:tcPr marL="65460" marR="6546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8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125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1426</Words>
  <Application>Microsoft Office PowerPoint</Application>
  <PresentationFormat>Personalizado</PresentationFormat>
  <Paragraphs>245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Century Gothic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ZAPATA CASTILLO</dc:creator>
  <cp:lastModifiedBy>BELEN ZAPATA CASTILLO</cp:lastModifiedBy>
  <cp:revision>30</cp:revision>
  <dcterms:created xsi:type="dcterms:W3CDTF">2021-06-11T20:05:46Z</dcterms:created>
  <dcterms:modified xsi:type="dcterms:W3CDTF">2021-06-11T23:37:20Z</dcterms:modified>
</cp:coreProperties>
</file>