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59" r:id="rId4"/>
    <p:sldId id="260" r:id="rId5"/>
    <p:sldId id="261" r:id="rId6"/>
    <p:sldId id="272" r:id="rId7"/>
    <p:sldId id="262" r:id="rId8"/>
    <p:sldId id="263" r:id="rId9"/>
    <p:sldId id="264" r:id="rId10"/>
    <p:sldId id="265" r:id="rId11"/>
    <p:sldId id="273" r:id="rId12"/>
    <p:sldId id="274" r:id="rId13"/>
    <p:sldId id="266" r:id="rId14"/>
    <p:sldId id="276" r:id="rId15"/>
    <p:sldId id="277" r:id="rId16"/>
    <p:sldId id="278" r:id="rId17"/>
    <p:sldId id="279" r:id="rId18"/>
    <p:sldId id="267" r:id="rId19"/>
    <p:sldId id="268" r:id="rId20"/>
    <p:sldId id="269" r:id="rId21"/>
    <p:sldId id="280" r:id="rId22"/>
    <p:sldId id="270" r:id="rId23"/>
    <p:sldId id="281" r:id="rId24"/>
    <p:sldId id="271" r:id="rId25"/>
    <p:sldId id="282" r:id="rId2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diraapolomoo@gmail.com" initials="y" lastIdx="1" clrIdx="0">
    <p:extLst>
      <p:ext uri="{19B8F6BF-5375-455C-9EA6-DF929625EA0E}">
        <p15:presenceInfo xmlns:p15="http://schemas.microsoft.com/office/powerpoint/2012/main" userId="yadiraapolomoo@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5T14:52:16.421"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5T14:52:16.421"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_tradnl"/>
          </a:p>
        </p:txBody>
      </p:sp>
      <p:sp>
        <p:nvSpPr>
          <p:cNvPr id="4" name="Marcador de fecha 3"/>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96015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5216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419360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337249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87286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237655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336934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855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320441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107049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61CAEB0-C39A-4731-A089-27C6470C3C63}" type="datetimeFigureOut">
              <a:rPr lang="es-ES_tradnl" smtClean="0"/>
              <a:t>10/06/2021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95735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AEB0-C39A-4731-A089-27C6470C3C63}" type="datetimeFigureOut">
              <a:rPr lang="es-ES_tradnl" smtClean="0"/>
              <a:t>10/06/2021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09381-4BCC-4EF9-88FE-47DE332CA3FE}" type="slidenum">
              <a:rPr lang="es-ES_tradnl" smtClean="0"/>
              <a:t>‹Nº›</a:t>
            </a:fld>
            <a:endParaRPr lang="es-ES_tradnl"/>
          </a:p>
        </p:txBody>
      </p:sp>
    </p:spTree>
    <p:extLst>
      <p:ext uri="{BB962C8B-B14F-4D97-AF65-F5344CB8AC3E}">
        <p14:creationId xmlns:p14="http://schemas.microsoft.com/office/powerpoint/2010/main" val="380517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youtube.com/watch?v=cSwTjLMXtnw" TargetMode="External"/><Relationship Id="rId5" Type="http://schemas.openxmlformats.org/officeDocument/2006/relationships/hyperlink" Target="https://www.youtube.com/watch?v=ChN3lmgTGHY&amp;ab_channel=NationalGeographicEspa%C3%B1aNationalGeographicEspa%C3%B1aVerificada" TargetMode="External"/><Relationship Id="rId4" Type="http://schemas.openxmlformats.org/officeDocument/2006/relationships/hyperlink" Target="https://www.youtube.com/watch?v=MfWyzrkFkg8&amp;ab_channel=NationalGeographicNationalGeographicVerifica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stretch>
            <a:fillRect/>
          </a:stretch>
        </p:blipFill>
        <p:spPr>
          <a:xfrm>
            <a:off x="0" y="0"/>
            <a:ext cx="12192000" cy="6811956"/>
          </a:xfrm>
          <a:prstGeom prst="rect">
            <a:avLst/>
          </a:prstGeom>
        </p:spPr>
      </p:pic>
      <p:sp>
        <p:nvSpPr>
          <p:cNvPr id="5" name="Rectángulo 4"/>
          <p:cNvSpPr/>
          <p:nvPr/>
        </p:nvSpPr>
        <p:spPr>
          <a:xfrm>
            <a:off x="1582783" y="2340283"/>
            <a:ext cx="9026434" cy="2431435"/>
          </a:xfrm>
          <a:prstGeom prst="rect">
            <a:avLst/>
          </a:prstGeom>
        </p:spPr>
        <p:txBody>
          <a:bodyPr wrap="square">
            <a:spAutoFit/>
          </a:bodyPr>
          <a:lstStyle/>
          <a:p>
            <a:pPr algn="ctr"/>
            <a:r>
              <a:rPr lang="es-MX" sz="7200" u="sng" dirty="0" smtClean="0">
                <a:solidFill>
                  <a:srgbClr val="7030A0"/>
                </a:solidFill>
                <a:effectLst>
                  <a:outerShdw blurRad="38100" dist="38100" dir="2700000" algn="tl">
                    <a:srgbClr val="000000">
                      <a:alpha val="43137"/>
                    </a:srgbClr>
                  </a:outerShdw>
                </a:effectLst>
                <a:latin typeface="Century Gothic" panose="020B0502020202020204" pitchFamily="34" charset="0"/>
              </a:rPr>
              <a:t>Plan de trabajo </a:t>
            </a:r>
          </a:p>
          <a:p>
            <a:pPr algn="ctr"/>
            <a:r>
              <a:rPr lang="es-MX" sz="4000" b="1" dirty="0">
                <a:solidFill>
                  <a:srgbClr val="00B0F0"/>
                </a:solidFill>
                <a:latin typeface="Century Gothic" panose="020B0502020202020204" pitchFamily="34" charset="0"/>
              </a:rPr>
              <a:t>Semana del </a:t>
            </a:r>
            <a:r>
              <a:rPr lang="es-MX" sz="4000" b="1" dirty="0" smtClean="0">
                <a:solidFill>
                  <a:srgbClr val="00B0F0"/>
                </a:solidFill>
                <a:latin typeface="Century Gothic" panose="020B0502020202020204" pitchFamily="34" charset="0"/>
              </a:rPr>
              <a:t>14 al 18 </a:t>
            </a:r>
          </a:p>
          <a:p>
            <a:pPr algn="ctr"/>
            <a:r>
              <a:rPr lang="es-MX" sz="4000" b="1" dirty="0" smtClean="0">
                <a:solidFill>
                  <a:srgbClr val="00B0F0"/>
                </a:solidFill>
                <a:latin typeface="Century Gothic" panose="020B0502020202020204" pitchFamily="34" charset="0"/>
              </a:rPr>
              <a:t>de </a:t>
            </a:r>
            <a:r>
              <a:rPr lang="es-MX" sz="4000" b="1" dirty="0">
                <a:solidFill>
                  <a:srgbClr val="00B0F0"/>
                </a:solidFill>
                <a:latin typeface="Century Gothic" panose="020B0502020202020204" pitchFamily="34" charset="0"/>
              </a:rPr>
              <a:t>junio</a:t>
            </a:r>
            <a:endParaRPr lang="es-ES_tradnl" sz="4000" b="1"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34595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06826420"/>
              </p:ext>
            </p:extLst>
          </p:nvPr>
        </p:nvGraphicFramePr>
        <p:xfrm>
          <a:off x="0" y="1"/>
          <a:ext cx="12191999" cy="2247077"/>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701647">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a:t>
                      </a:r>
                      <a:r>
                        <a:rPr lang="es-MX" sz="1400" baseline="0" dirty="0" smtClean="0">
                          <a:latin typeface="Century Gothic" panose="020B0502020202020204" pitchFamily="34" charset="0"/>
                        </a:rPr>
                        <a:t>15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3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Pensamiento</a:t>
                      </a:r>
                      <a:r>
                        <a:rPr lang="es-MX" sz="1600" b="0" baseline="0" dirty="0" smtClean="0">
                          <a:latin typeface="Century Gothic" panose="020B0502020202020204" pitchFamily="34" charset="0"/>
                        </a:rPr>
                        <a:t>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5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Usa unidades no convencionales para medir la capacidad con distintos propósitos.</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56742">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Pócimas mágicas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Determina la capacidad de un recipiente.</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4685013" y="5943600"/>
            <a:ext cx="374866" cy="365760"/>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436209460"/>
              </p:ext>
            </p:extLst>
          </p:nvPr>
        </p:nvGraphicFramePr>
        <p:xfrm>
          <a:off x="1" y="2212816"/>
          <a:ext cx="12191999" cy="3942807"/>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25287">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0183">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ES" sz="1200" dirty="0" smtClean="0">
                          <a:latin typeface="Century Gothic" panose="020B0502020202020204" pitchFamily="34" charset="0"/>
                        </a:rPr>
                        <a:t>¿Quieres hacer pócimas mágicas? Para hacer esta actividad bien divertida consigue colorante y envases de diferentes tamaños (pueden tintar el agua con frutas o vegetales también). </a:t>
                      </a:r>
                    </a:p>
                    <a:p>
                      <a:pPr marL="285750" indent="-285750">
                        <a:buFont typeface="Wingdings" panose="05000000000000000000" pitchFamily="2" charset="2"/>
                        <a:buChar char="ü"/>
                      </a:pPr>
                      <a:r>
                        <a:rPr lang="es-ES" sz="1200" dirty="0" smtClean="0">
                          <a:latin typeface="Century Gothic" panose="020B0502020202020204" pitchFamily="34" charset="0"/>
                        </a:rPr>
                        <a:t>Tienes que ir echando todos los ingredientes en un envase de 1 litro, y cada ingrediente que eches ve notando cuánto se va llenando. Si tienes la oportunidad de marcar con un plumón de agua el recipiente mucho mejor.</a:t>
                      </a:r>
                    </a:p>
                    <a:p>
                      <a:pPr marL="285750" indent="-285750">
                        <a:buFont typeface="Wingdings" panose="05000000000000000000" pitchFamily="2" charset="2"/>
                        <a:buChar char="ü"/>
                      </a:pPr>
                      <a:r>
                        <a:rPr lang="es-ES" sz="1200" dirty="0" smtClean="0">
                          <a:latin typeface="Century Gothic" panose="020B0502020202020204" pitchFamily="34" charset="0"/>
                        </a:rPr>
                        <a:t> Al final fíjate qué tanto le falta para llenarse el recipiente. ¿Te diste cuenta que está en la mitad? ¿Qué pasa si le volvemos a echar todos los ingredientes con las mismas cantidades? </a:t>
                      </a:r>
                    </a:p>
                    <a:p>
                      <a:pPr marL="285750" indent="-285750">
                        <a:buFont typeface="Wingdings" panose="05000000000000000000" pitchFamily="2" charset="2"/>
                        <a:buChar char="ü"/>
                      </a:pPr>
                      <a:r>
                        <a:rPr lang="es-ES" sz="1200" dirty="0" smtClean="0">
                          <a:latin typeface="Century Gothic" panose="020B0502020202020204" pitchFamily="34" charset="0"/>
                        </a:rPr>
                        <a:t> Experimenta con las cantidades hasta llenar el envase de 1 litro.</a:t>
                      </a:r>
                      <a:endParaRPr lang="es-MX" sz="1200" dirty="0" smtClean="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b="1" baseline="0" dirty="0" smtClean="0">
                          <a:solidFill>
                            <a:srgbClr val="FF0000"/>
                          </a:solidFill>
                          <a:latin typeface="Century Gothic" panose="020B0502020202020204" pitchFamily="34" charset="0"/>
                        </a:rPr>
                        <a:t>Preparen el material para la clase virtual</a:t>
                      </a:r>
                      <a:endParaRPr lang="es-ES" b="1" baseline="0" dirty="0" smtClean="0">
                        <a:solidFill>
                          <a:srgbClr val="FF0000"/>
                        </a:solidFill>
                        <a:latin typeface="Century Gothic" panose="020B0502020202020204" pitchFamily="34" charset="0"/>
                      </a:endParaRPr>
                    </a:p>
                  </a:txBody>
                  <a:tcPr/>
                </a:tc>
                <a:tc>
                  <a:txBody>
                    <a:bodyPr/>
                    <a:lstStyle/>
                    <a:p>
                      <a:r>
                        <a:rPr lang="es-MX" baseline="0" dirty="0" smtClean="0">
                          <a:latin typeface="Century Gothic" panose="020B0502020202020204" pitchFamily="34" charset="0"/>
                        </a:rPr>
                        <a:t>Anexo </a:t>
                      </a:r>
                    </a:p>
                    <a:p>
                      <a:r>
                        <a:rPr lang="es-MX" baseline="0" dirty="0" smtClean="0">
                          <a:latin typeface="Century Gothic" panose="020B0502020202020204" pitchFamily="34" charset="0"/>
                        </a:rPr>
                        <a:t>Recipientes de diferentes tamaños </a:t>
                      </a:r>
                    </a:p>
                    <a:p>
                      <a:r>
                        <a:rPr lang="es-MX" baseline="0" dirty="0" smtClean="0">
                          <a:latin typeface="Century Gothic" panose="020B0502020202020204" pitchFamily="34" charset="0"/>
                        </a:rPr>
                        <a:t>Colorantes (opcional)</a:t>
                      </a:r>
                    </a:p>
                    <a:p>
                      <a:r>
                        <a:rPr lang="es-MX" baseline="0" dirty="0" smtClean="0">
                          <a:latin typeface="Century Gothic" panose="020B0502020202020204" pitchFamily="34" charset="0"/>
                        </a:rPr>
                        <a:t>Plumón</a:t>
                      </a:r>
                    </a:p>
                    <a:p>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9" name="Rectángulo redondeado 8"/>
          <p:cNvSpPr/>
          <p:nvPr/>
        </p:nvSpPr>
        <p:spPr>
          <a:xfrm>
            <a:off x="5995851" y="4145810"/>
            <a:ext cx="2338252" cy="143844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06937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617" t="14554" r="22056" b="7053"/>
          <a:stretch/>
        </p:blipFill>
        <p:spPr>
          <a:xfrm>
            <a:off x="0" y="-1"/>
            <a:ext cx="12192000" cy="6909633"/>
          </a:xfrm>
          <a:prstGeom prst="rect">
            <a:avLst/>
          </a:prstGeom>
        </p:spPr>
      </p:pic>
    </p:spTree>
    <p:extLst>
      <p:ext uri="{BB962C8B-B14F-4D97-AF65-F5344CB8AC3E}">
        <p14:creationId xmlns:p14="http://schemas.microsoft.com/office/powerpoint/2010/main" val="386512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516" t="14911" r="22056" b="6875"/>
          <a:stretch/>
        </p:blipFill>
        <p:spPr>
          <a:xfrm>
            <a:off x="-1" y="0"/>
            <a:ext cx="12192001" cy="6871837"/>
          </a:xfrm>
          <a:prstGeom prst="rect">
            <a:avLst/>
          </a:prstGeom>
        </p:spPr>
      </p:pic>
    </p:spTree>
    <p:extLst>
      <p:ext uri="{BB962C8B-B14F-4D97-AF65-F5344CB8AC3E}">
        <p14:creationId xmlns:p14="http://schemas.microsoft.com/office/powerpoint/2010/main" val="196050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239666730"/>
              </p:ext>
            </p:extLst>
          </p:nvPr>
        </p:nvGraphicFramePr>
        <p:xfrm>
          <a:off x="0" y="0"/>
          <a:ext cx="12191999" cy="2288305"/>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1719882468"/>
                    </a:ext>
                  </a:extLst>
                </a:gridCol>
              </a:tblGrid>
              <a:tr h="720734">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Miércoles </a:t>
                      </a:r>
                      <a:r>
                        <a:rPr lang="es-MX" sz="1400" baseline="0" dirty="0" smtClean="0">
                          <a:latin typeface="Century Gothic" panose="020B0502020202020204" pitchFamily="34" charset="0"/>
                        </a:rPr>
                        <a:t>16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3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Lenguaje y</a:t>
                      </a:r>
                      <a:r>
                        <a:rPr lang="es-MX" sz="1600" baseline="0" dirty="0" smtClean="0">
                          <a:latin typeface="Century Gothic" panose="020B0502020202020204" pitchFamily="34" charset="0"/>
                        </a:rPr>
                        <a:t> comunicación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1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Escribe su nombre con diversos propósitos e identifica el de algunos compañeros.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74607">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Palabras escondidas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Escribe palabras a partir de su nombre escrito. </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3713807" y="6397304"/>
            <a:ext cx="374866" cy="365760"/>
          </a:xfrm>
          <a:prstGeom prst="rect">
            <a:avLst/>
          </a:prstGeom>
        </p:spPr>
      </p:pic>
      <p:pic>
        <p:nvPicPr>
          <p:cNvPr id="6" name="Imagen 5"/>
          <p:cNvPicPr>
            <a:picLocks noChangeAspect="1"/>
          </p:cNvPicPr>
          <p:nvPr/>
        </p:nvPicPr>
        <p:blipFill rotWithShape="1">
          <a:blip r:embed="rId3"/>
          <a:srcRect l="5888" t="16430" r="7022" b="17332"/>
          <a:stretch/>
        </p:blipFill>
        <p:spPr>
          <a:xfrm>
            <a:off x="4088674" y="6028048"/>
            <a:ext cx="971006" cy="738512"/>
          </a:xfrm>
          <a:prstGeom prst="rect">
            <a:avLst/>
          </a:prstGeom>
        </p:spPr>
      </p:pic>
      <p:pic>
        <p:nvPicPr>
          <p:cNvPr id="7" name="Imagen 6"/>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450227092"/>
              </p:ext>
            </p:extLst>
          </p:nvPr>
        </p:nvGraphicFramePr>
        <p:xfrm>
          <a:off x="1" y="2332848"/>
          <a:ext cx="12191999" cy="3735383"/>
        </p:xfrm>
        <a:graphic>
          <a:graphicData uri="http://schemas.openxmlformats.org/drawingml/2006/table">
            <a:tbl>
              <a:tblPr firstRow="1" bandRow="1">
                <a:tableStyleId>{69012ECD-51FC-41F1-AA8D-1B2483CD663E}</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6170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914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400" dirty="0" smtClean="0">
                          <a:latin typeface="Century Gothic" panose="020B0502020202020204" pitchFamily="34" charset="0"/>
                        </a:rPr>
                        <a:t>Te voy a mandar una serie de palabras que comienzan con algunas letras del abecedario. Lo que tienes que hacer es recortarlas y reunirlas. Todas las que empiezan con la letra A las echarás a un sobre (o lo que tengan a la mano), todas las palabras que empiecen con la letra B en otro sobre, y así con cada letra. Al final, busca la letra con la que inicia tu nombre y vacía las palabras que están dentro. Ahora ya sabes qué palabras comienzan con la misma letra de tu nombre. </a:t>
                      </a:r>
                      <a:endParaRPr lang="es-MX" sz="1400" dirty="0" smtClean="0">
                        <a:latin typeface="Century Gothic" panose="020B0502020202020204" pitchFamily="34" charset="0"/>
                      </a:endParaRPr>
                    </a:p>
                  </a:txBody>
                  <a:tcPr/>
                </a:tc>
                <a:tc>
                  <a:txBody>
                    <a:bodyPr/>
                    <a:lstStyle/>
                    <a:p>
                      <a:r>
                        <a:rPr lang="es-ES" dirty="0" smtClean="0">
                          <a:latin typeface="Century Gothic" panose="020B0502020202020204" pitchFamily="34" charset="0"/>
                        </a:rPr>
                        <a:t>El material es un ejemplo de cómo hacer el material, por lo que es necesario añadir más palabras para algunas letras. No necesitan imprimir, pueden escribirlas ustedes mismos, solo teniendo cuidado en que sean todas letras minúsculas.</a:t>
                      </a:r>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Anexos</a:t>
                      </a:r>
                    </a:p>
                    <a:p>
                      <a:r>
                        <a:rPr lang="es-MX" dirty="0" smtClean="0">
                          <a:latin typeface="Century Gothic" panose="020B0502020202020204" pitchFamily="34" charset="0"/>
                        </a:rPr>
                        <a:t>Hojas</a:t>
                      </a:r>
                    </a:p>
                    <a:p>
                      <a:r>
                        <a:rPr lang="es-MX" dirty="0" smtClean="0">
                          <a:latin typeface="Century Gothic" panose="020B0502020202020204" pitchFamily="34" charset="0"/>
                        </a:rPr>
                        <a:t>Lápiz</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34100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16" t="15983" r="21654" b="4553"/>
          <a:stretch/>
        </p:blipFill>
        <p:spPr>
          <a:xfrm>
            <a:off x="0" y="0"/>
            <a:ext cx="12192000" cy="6858000"/>
          </a:xfrm>
          <a:prstGeom prst="rect">
            <a:avLst/>
          </a:prstGeom>
        </p:spPr>
      </p:pic>
    </p:spTree>
    <p:extLst>
      <p:ext uri="{BB962C8B-B14F-4D97-AF65-F5344CB8AC3E}">
        <p14:creationId xmlns:p14="http://schemas.microsoft.com/office/powerpoint/2010/main" val="92142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718" t="15803" r="22056" b="7054"/>
          <a:stretch/>
        </p:blipFill>
        <p:spPr>
          <a:xfrm>
            <a:off x="509451" y="269204"/>
            <a:ext cx="11264537" cy="6284087"/>
          </a:xfrm>
          <a:prstGeom prst="rect">
            <a:avLst/>
          </a:prstGeom>
        </p:spPr>
      </p:pic>
    </p:spTree>
    <p:extLst>
      <p:ext uri="{BB962C8B-B14F-4D97-AF65-F5344CB8AC3E}">
        <p14:creationId xmlns:p14="http://schemas.microsoft.com/office/powerpoint/2010/main" val="50718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219" t="19553" r="22056" b="28660"/>
          <a:stretch/>
        </p:blipFill>
        <p:spPr>
          <a:xfrm>
            <a:off x="985121" y="822961"/>
            <a:ext cx="10536320" cy="5408022"/>
          </a:xfrm>
          <a:prstGeom prst="rect">
            <a:avLst/>
          </a:prstGeom>
        </p:spPr>
      </p:pic>
    </p:spTree>
    <p:extLst>
      <p:ext uri="{BB962C8B-B14F-4D97-AF65-F5344CB8AC3E}">
        <p14:creationId xmlns:p14="http://schemas.microsoft.com/office/powerpoint/2010/main" val="166630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617" t="18304" r="22056" b="5089"/>
          <a:stretch/>
        </p:blipFill>
        <p:spPr>
          <a:xfrm>
            <a:off x="1201782" y="274319"/>
            <a:ext cx="9640390" cy="6439989"/>
          </a:xfrm>
          <a:prstGeom prst="rect">
            <a:avLst/>
          </a:prstGeom>
        </p:spPr>
      </p:pic>
    </p:spTree>
    <p:extLst>
      <p:ext uri="{BB962C8B-B14F-4D97-AF65-F5344CB8AC3E}">
        <p14:creationId xmlns:p14="http://schemas.microsoft.com/office/powerpoint/2010/main" val="3174209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477"/>
          <a:stretch/>
        </p:blipFill>
        <p:spPr>
          <a:xfrm>
            <a:off x="0" y="0"/>
            <a:ext cx="12192000" cy="6857999"/>
          </a:xfrm>
          <a:prstGeom prst="rect">
            <a:avLst/>
          </a:prstGeom>
        </p:spPr>
      </p:pic>
      <p:sp>
        <p:nvSpPr>
          <p:cNvPr id="3" name="CuadroTexto 2"/>
          <p:cNvSpPr txBox="1"/>
          <p:nvPr/>
        </p:nvSpPr>
        <p:spPr>
          <a:xfrm>
            <a:off x="6191794" y="1536173"/>
            <a:ext cx="4454433" cy="3785652"/>
          </a:xfrm>
          <a:prstGeom prst="rect">
            <a:avLst/>
          </a:prstGeom>
          <a:noFill/>
          <a:ln>
            <a:noFill/>
          </a:ln>
        </p:spPr>
        <p:txBody>
          <a:bodyPr wrap="square" rtlCol="0">
            <a:spAutoFit/>
          </a:bodyPr>
          <a:lstStyle/>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ACTIVIDADES PARA FAVORECER LA </a:t>
            </a: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RESILIENCIA</a:t>
            </a: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Y LAS </a:t>
            </a:r>
          </a:p>
          <a:p>
            <a:pPr algn="ct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EMOCIONES </a:t>
            </a:r>
            <a:endParaRPr lang="es-ES_tradnl" sz="40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71081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5400000">
            <a:off x="2673953" y="-2673955"/>
            <a:ext cx="6844094" cy="12192002"/>
          </a:xfrm>
          <a:prstGeom prst="rect">
            <a:avLst/>
          </a:prstGeom>
        </p:spPr>
      </p:pic>
      <p:sp>
        <p:nvSpPr>
          <p:cNvPr id="3" name="CuadroTexto 2"/>
          <p:cNvSpPr txBox="1"/>
          <p:nvPr/>
        </p:nvSpPr>
        <p:spPr>
          <a:xfrm>
            <a:off x="1576251" y="279837"/>
            <a:ext cx="9039498" cy="2677656"/>
          </a:xfrm>
          <a:prstGeom prst="rect">
            <a:avLst/>
          </a:prstGeom>
          <a:noFill/>
        </p:spPr>
        <p:txBody>
          <a:bodyPr wrap="square" rtlCol="0">
            <a:spAutoFit/>
          </a:bodyPr>
          <a:lstStyle/>
          <a:p>
            <a:pPr algn="ctr"/>
            <a:endParaRPr lang="es-MX" sz="3600" dirty="0">
              <a:latin typeface="Century Gothic" panose="020B0502020202020204" pitchFamily="34" charset="0"/>
            </a:endParaRPr>
          </a:p>
          <a:p>
            <a:pPr algn="ctr"/>
            <a:r>
              <a:rPr lang="es-MX" sz="3600" b="1" dirty="0" smtClean="0">
                <a:solidFill>
                  <a:srgbClr val="FF0000"/>
                </a:solidFill>
                <a:latin typeface="Century Gothic" panose="020B0502020202020204" pitchFamily="34" charset="0"/>
              </a:rPr>
              <a:t>RECETA DE LA FELICIDAD</a:t>
            </a:r>
            <a:endParaRPr lang="es-MX" sz="3600" b="1" dirty="0" smtClean="0">
              <a:solidFill>
                <a:srgbClr val="FF0000"/>
              </a:solidFill>
              <a:latin typeface="Century Gothic" panose="020B0502020202020204" pitchFamily="34" charset="0"/>
            </a:endParaRPr>
          </a:p>
          <a:p>
            <a:pPr algn="ctr"/>
            <a:r>
              <a:rPr lang="es-ES" sz="1600" b="1" dirty="0">
                <a:latin typeface="Century Gothic" panose="020B0502020202020204" pitchFamily="34" charset="0"/>
              </a:rPr>
              <a:t>En esta dinámica vamos a escribir cada uno nuestra receta para lograr la felicidad. </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smtClean="0">
                <a:latin typeface="Century Gothic" panose="020B0502020202020204" pitchFamily="34" charset="0"/>
              </a:rPr>
              <a:t>Debemos </a:t>
            </a:r>
            <a:r>
              <a:rPr lang="es-ES" sz="1600" b="1" dirty="0">
                <a:latin typeface="Century Gothic" panose="020B0502020202020204" pitchFamily="34" charset="0"/>
              </a:rPr>
              <a:t>primero pensar en que ingredientes necesita nuestra receta y luego le pondremos las cantidades de cada uno. </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smtClean="0">
                <a:latin typeface="Century Gothic" panose="020B0502020202020204" pitchFamily="34" charset="0"/>
              </a:rPr>
              <a:t>Una </a:t>
            </a:r>
            <a:r>
              <a:rPr lang="es-ES" sz="1600" b="1" dirty="0">
                <a:latin typeface="Century Gothic" panose="020B0502020202020204" pitchFamily="34" charset="0"/>
              </a:rPr>
              <a:t>vez estén hechas nuestras recetas podemos compartirlas y debatir con el resto. </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smtClean="0">
                <a:latin typeface="Century Gothic" panose="020B0502020202020204" pitchFamily="34" charset="0"/>
              </a:rPr>
              <a:t>Con </a:t>
            </a:r>
            <a:r>
              <a:rPr lang="es-ES" sz="1600" b="1" dirty="0">
                <a:latin typeface="Century Gothic" panose="020B0502020202020204" pitchFamily="34" charset="0"/>
              </a:rPr>
              <a:t>este pequeño juego propiciamos conocernos mejor a nosotros mismos y a los demás y descubrir cuáles son las cosas importantes para cada uno. </a:t>
            </a:r>
            <a:endParaRPr lang="es-ES_tradnl" sz="1600" b="1" dirty="0">
              <a:latin typeface="Century Gothic" panose="020B0502020202020204" pitchFamily="34" charset="0"/>
            </a:endParaRPr>
          </a:p>
        </p:txBody>
      </p:sp>
      <p:pic>
        <p:nvPicPr>
          <p:cNvPr id="7" name="Imagen 6"/>
          <p:cNvPicPr>
            <a:picLocks noChangeAspect="1"/>
          </p:cNvPicPr>
          <p:nvPr/>
        </p:nvPicPr>
        <p:blipFill rotWithShape="1">
          <a:blip r:embed="rId3"/>
          <a:srcRect l="12284" t="25268" r="39525" b="20089"/>
          <a:stretch/>
        </p:blipFill>
        <p:spPr>
          <a:xfrm>
            <a:off x="4103914" y="3237331"/>
            <a:ext cx="3984172" cy="2724625"/>
          </a:xfrm>
          <a:prstGeom prst="rect">
            <a:avLst/>
          </a:prstGeom>
        </p:spPr>
      </p:pic>
    </p:spTree>
    <p:extLst>
      <p:ext uri="{BB962C8B-B14F-4D97-AF65-F5344CB8AC3E}">
        <p14:creationId xmlns:p14="http://schemas.microsoft.com/office/powerpoint/2010/main" val="28994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4" name="Imagen 3"/>
          <p:cNvPicPr>
            <a:picLocks noChangeAspect="1"/>
          </p:cNvPicPr>
          <p:nvPr/>
        </p:nvPicPr>
        <p:blipFill>
          <a:blip r:embed="rId2"/>
          <a:stretch>
            <a:fillRect/>
          </a:stretch>
        </p:blipFill>
        <p:spPr>
          <a:xfrm>
            <a:off x="0" y="0"/>
            <a:ext cx="12192000" cy="6811956"/>
          </a:xfrm>
          <a:prstGeom prst="rect">
            <a:avLst/>
          </a:prstGeom>
        </p:spPr>
      </p:pic>
      <p:sp>
        <p:nvSpPr>
          <p:cNvPr id="6" name="Rectángulo 5"/>
          <p:cNvSpPr/>
          <p:nvPr/>
        </p:nvSpPr>
        <p:spPr>
          <a:xfrm>
            <a:off x="2560319" y="1663304"/>
            <a:ext cx="6844937" cy="3693319"/>
          </a:xfrm>
          <a:prstGeom prst="rect">
            <a:avLst/>
          </a:prstGeom>
        </p:spPr>
        <p:txBody>
          <a:bodyPr wrap="square">
            <a:spAutoFit/>
          </a:bodyPr>
          <a:lstStyle/>
          <a:p>
            <a:pPr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ESCUELA NORMAL DE EDUCACIÓN PREESCOLAR DEL ESTADO</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Institución de práctica: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“Jardín de niños Diego Rivera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educadora titular: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Carla  Priscila Amarillas de la Cruz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en el que realiza las prácticas: 2ª y 3ª “B”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total, de niños: 35 </a:t>
            </a: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alumna practicante:</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Yadira Alejandra Palomo Rodríguez</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4° sección: “B” número de lista: 13</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periodo de práctica:</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01 de marzo al 02 de julio del 2021.</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03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97030457"/>
              </p:ext>
            </p:extLst>
          </p:nvPr>
        </p:nvGraphicFramePr>
        <p:xfrm>
          <a:off x="0" y="1"/>
          <a:ext cx="12191999" cy="2113973"/>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27203">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a:t>
                      </a:r>
                      <a:r>
                        <a:rPr lang="es-MX" sz="1400" baseline="0" dirty="0" smtClean="0">
                          <a:latin typeface="Century Gothic" panose="020B0502020202020204" pitchFamily="34" charset="0"/>
                        </a:rPr>
                        <a:t>17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6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Pensamiento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297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Reproduce modelos con formas, figuras y cuerpos geométricos.</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80662">
                <a:tc>
                  <a:txBody>
                    <a:bodyPr/>
                    <a:lstStyle/>
                    <a:p>
                      <a:r>
                        <a:rPr lang="es-MX" sz="1600" b="1" dirty="0" smtClean="0">
                          <a:latin typeface="Century Gothic" panose="020B0502020202020204" pitchFamily="34" charset="0"/>
                        </a:rPr>
                        <a:t>Titulo del programa o recurso a utilizar: </a:t>
                      </a:r>
                      <a:r>
                        <a:rPr lang="es-ES_tradnl" sz="1600" dirty="0" smtClean="0">
                          <a:latin typeface="Century Gothic" panose="020B0502020202020204" pitchFamily="34" charset="0"/>
                        </a:rPr>
                        <a:t>Juegos de figuras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Reconoce figuras por sus atributos geométricos.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sp>
        <p:nvSpPr>
          <p:cNvPr id="4" name="Rectángulo redondeado 3"/>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620259020"/>
              </p:ext>
            </p:extLst>
          </p:nvPr>
        </p:nvGraphicFramePr>
        <p:xfrm>
          <a:off x="0" y="2113974"/>
          <a:ext cx="12191999" cy="4354322"/>
        </p:xfrm>
        <a:graphic>
          <a:graphicData uri="http://schemas.openxmlformats.org/drawingml/2006/table">
            <a:tbl>
              <a:tblPr firstRow="1" bandRow="1">
                <a:tableStyleId>{912C8C85-51F0-491E-9774-3900AFEF0FD7}</a:tableStyleId>
              </a:tblPr>
              <a:tblGrid>
                <a:gridCol w="4516016">
                  <a:extLst>
                    <a:ext uri="{9D8B030D-6E8A-4147-A177-3AD203B41FA5}">
                      <a16:colId xmlns:a16="http://schemas.microsoft.com/office/drawing/2014/main" val="2134505713"/>
                    </a:ext>
                  </a:extLst>
                </a:gridCol>
                <a:gridCol w="4223035">
                  <a:extLst>
                    <a:ext uri="{9D8B030D-6E8A-4147-A177-3AD203B41FA5}">
                      <a16:colId xmlns:a16="http://schemas.microsoft.com/office/drawing/2014/main" val="2351731104"/>
                    </a:ext>
                  </a:extLst>
                </a:gridCol>
                <a:gridCol w="3452948">
                  <a:extLst>
                    <a:ext uri="{9D8B030D-6E8A-4147-A177-3AD203B41FA5}">
                      <a16:colId xmlns:a16="http://schemas.microsoft.com/office/drawing/2014/main" val="3846312822"/>
                    </a:ext>
                  </a:extLst>
                </a:gridCol>
              </a:tblGrid>
              <a:tr h="696722">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863216">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ES" dirty="0" smtClean="0">
                          <a:latin typeface="Century Gothic" panose="020B0502020202020204" pitchFamily="34" charset="0"/>
                        </a:rPr>
                        <a:t>Te voy a mandar una ficha con figuras geométricas. El juego que haremos es encontrar objetos de tu casa que queden con la forma, puedes mover el objeto a como se acomode mejor a la forma, por ejemplo, un lápiz es largo como una línea pero si nos fijamos en la forma del borrador es redondo, entonces lo podemos acomodar en un círculo</a:t>
                      </a:r>
                      <a:endParaRPr lang="es-MX" sz="1800" dirty="0" smtClean="0">
                        <a:latin typeface="Century Gothic" panose="020B0502020202020204" pitchFamily="34" charset="0"/>
                      </a:endParaRPr>
                    </a:p>
                  </a:txBody>
                  <a:tcPr/>
                </a:tc>
                <a:tc>
                  <a:txBody>
                    <a:bodyPr/>
                    <a:lstStyle/>
                    <a:p>
                      <a:pPr algn="ctr"/>
                      <a:endParaRPr lang="es-MX" baseline="0" dirty="0" smtClean="0">
                        <a:latin typeface="Century Gothic" panose="020B0502020202020204" pitchFamily="34" charset="0"/>
                      </a:endParaRPr>
                    </a:p>
                  </a:txBody>
                  <a:tcPr/>
                </a:tc>
                <a:tc>
                  <a:txBody>
                    <a:bodyPr/>
                    <a:lstStyle/>
                    <a:p>
                      <a:r>
                        <a:rPr lang="es-MX" baseline="0" dirty="0" smtClean="0">
                          <a:latin typeface="Century Gothic" panose="020B0502020202020204" pitchFamily="34" charset="0"/>
                        </a:rPr>
                        <a:t>Objetos que hay en casa</a:t>
                      </a:r>
                    </a:p>
                    <a:p>
                      <a:r>
                        <a:rPr lang="es-MX" baseline="0" dirty="0" smtClean="0">
                          <a:latin typeface="Century Gothic" panose="020B0502020202020204" pitchFamily="34" charset="0"/>
                        </a:rPr>
                        <a:t>Anexo </a:t>
                      </a:r>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49902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818" t="15089" r="21955" b="6339"/>
          <a:stretch/>
        </p:blipFill>
        <p:spPr>
          <a:xfrm>
            <a:off x="129350" y="143691"/>
            <a:ext cx="12062650" cy="6714309"/>
          </a:xfrm>
          <a:prstGeom prst="rect">
            <a:avLst/>
          </a:prstGeom>
        </p:spPr>
      </p:pic>
    </p:spTree>
    <p:extLst>
      <p:ext uri="{BB962C8B-B14F-4D97-AF65-F5344CB8AC3E}">
        <p14:creationId xmlns:p14="http://schemas.microsoft.com/office/powerpoint/2010/main" val="415447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29130270"/>
              </p:ext>
            </p:extLst>
          </p:nvPr>
        </p:nvGraphicFramePr>
        <p:xfrm>
          <a:off x="0" y="0"/>
          <a:ext cx="12191999" cy="2491522"/>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a:t>
                      </a:r>
                      <a:r>
                        <a:rPr lang="es-MX" sz="1400" baseline="0" dirty="0" smtClean="0">
                          <a:latin typeface="Century Gothic" panose="020B0502020202020204" pitchFamily="34" charset="0"/>
                        </a:rPr>
                        <a:t>17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ES" sz="1600" dirty="0" smtClean="0">
                          <a:latin typeface="Century Gothic" panose="020B0502020202020204" pitchFamily="34" charset="0"/>
                        </a:rPr>
                        <a:t>Lenguaje</a:t>
                      </a:r>
                      <a:r>
                        <a:rPr lang="es-ES" sz="1600" baseline="0" dirty="0" smtClean="0">
                          <a:latin typeface="Century Gothic" panose="020B0502020202020204" pitchFamily="34" charset="0"/>
                        </a:rPr>
                        <a:t> y comunicación</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Expresa con eficacia sus ideas acerca de diversos temas y atiende lo que se dice en interacciones con otras personas.</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La historia continuará...</a:t>
                      </a:r>
                      <a:r>
                        <a:rPr lang="es-ES_tradnl" sz="1600" dirty="0" smtClean="0">
                          <a:latin typeface="Century Gothic" panose="020B0502020202020204" pitchFamily="34" charset="0"/>
                        </a:rPr>
                        <a:t>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Describe lo que observa en imágenes e infiere el contenido de los diálogos. </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57530303"/>
              </p:ext>
            </p:extLst>
          </p:nvPr>
        </p:nvGraphicFramePr>
        <p:xfrm>
          <a:off x="0" y="2374467"/>
          <a:ext cx="12191999" cy="4156962"/>
        </p:xfrm>
        <a:graphic>
          <a:graphicData uri="http://schemas.openxmlformats.org/drawingml/2006/table">
            <a:tbl>
              <a:tblPr firstRow="1" bandRow="1">
                <a:tableStyleId>{912C8C85-51F0-491E-9774-3900AFEF0FD7}</a:tableStyleId>
              </a:tblPr>
              <a:tblGrid>
                <a:gridCol w="5042263">
                  <a:extLst>
                    <a:ext uri="{9D8B030D-6E8A-4147-A177-3AD203B41FA5}">
                      <a16:colId xmlns:a16="http://schemas.microsoft.com/office/drawing/2014/main" val="2134505713"/>
                    </a:ext>
                  </a:extLst>
                </a:gridCol>
                <a:gridCol w="410868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7563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281329">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ES" dirty="0" smtClean="0">
                          <a:latin typeface="Century Gothic" panose="020B0502020202020204" pitchFamily="34" charset="0"/>
                        </a:rPr>
                        <a:t>El otro día me encontré un cuento pero no lo pude leer, no tenía palabras, alguien se las ha de haber llevado… ¿Me ayudas a crear la historia? Observa las imágenes e imagina qué pudieran estar diciendo los personajes.</a:t>
                      </a:r>
                    </a:p>
                    <a:p>
                      <a:pPr marL="285750" indent="-285750">
                        <a:buFont typeface="Wingdings" panose="05000000000000000000" pitchFamily="2" charset="2"/>
                        <a:buChar char="ü"/>
                      </a:pPr>
                      <a:r>
                        <a:rPr lang="es-ES" sz="1800" dirty="0" smtClean="0">
                          <a:latin typeface="Century Gothic" panose="020B0502020202020204" pitchFamily="34" charset="0"/>
                        </a:rPr>
                        <a:t>Graba un video contando la historia</a:t>
                      </a:r>
                      <a:endParaRPr lang="es-MX" sz="1800" dirty="0" smtClean="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Century Gothic" panose="020B0502020202020204" pitchFamily="34" charset="0"/>
                        </a:rPr>
                        <a:t>La historia debe ser contada a través de diálogos, puede ayudarle a repetirle esa indicación para que se enfoque en lo que dicen los personajes y no tanto la narración de la historia. </a:t>
                      </a:r>
                      <a:endParaRPr lang="es-ES_tradnl" dirty="0">
                        <a:latin typeface="Century Gothic" panose="020B0502020202020204" pitchFamily="34" charset="0"/>
                      </a:endParaRPr>
                    </a:p>
                  </a:txBody>
                  <a:tcPr/>
                </a:tc>
                <a:tc>
                  <a:txBody>
                    <a:bodyPr/>
                    <a:lstStyle/>
                    <a:p>
                      <a:r>
                        <a:rPr lang="es-ES" baseline="0" dirty="0" smtClean="0">
                          <a:latin typeface="Century Gothic" panose="020B0502020202020204" pitchFamily="34" charset="0"/>
                        </a:rPr>
                        <a:t>Anexo</a:t>
                      </a:r>
                      <a:endParaRPr lang="es-ES"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8" name="Rectángulo redondeado 7"/>
          <p:cNvSpPr/>
          <p:nvPr/>
        </p:nvSpPr>
        <p:spPr>
          <a:xfrm>
            <a:off x="9483634" y="3907280"/>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0616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718" t="17589" r="22155" b="4732"/>
          <a:stretch/>
        </p:blipFill>
        <p:spPr>
          <a:xfrm>
            <a:off x="0" y="104500"/>
            <a:ext cx="12192000" cy="6671011"/>
          </a:xfrm>
          <a:prstGeom prst="rect">
            <a:avLst/>
          </a:prstGeom>
        </p:spPr>
      </p:pic>
    </p:spTree>
    <p:extLst>
      <p:ext uri="{BB962C8B-B14F-4D97-AF65-F5344CB8AC3E}">
        <p14:creationId xmlns:p14="http://schemas.microsoft.com/office/powerpoint/2010/main" val="259844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29231412"/>
              </p:ext>
            </p:extLst>
          </p:nvPr>
        </p:nvGraphicFramePr>
        <p:xfrm>
          <a:off x="0" y="0"/>
          <a:ext cx="12191999" cy="2491522"/>
        </p:xfrm>
        <a:graphic>
          <a:graphicData uri="http://schemas.openxmlformats.org/drawingml/2006/table">
            <a:tbl>
              <a:tblPr firstRow="1" bandRow="1">
                <a:tableStyleId>{F5AB1C69-6EDB-4FF4-983F-18BD219EF322}</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Viernes </a:t>
                      </a:r>
                      <a:r>
                        <a:rPr lang="es-MX" sz="1400" baseline="0" dirty="0" smtClean="0">
                          <a:latin typeface="Century Gothic" panose="020B0502020202020204" pitchFamily="34" charset="0"/>
                        </a:rPr>
                        <a:t>18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Exploración y conocimiento del mundo natural y social </a:t>
                      </a:r>
                      <a:r>
                        <a:rPr lang="es-MX" sz="1600" b="1" dirty="0" smtClean="0">
                          <a:latin typeface="Century Gothic" panose="020B0502020202020204" pitchFamily="34" charset="0"/>
                        </a:rPr>
                        <a:t> </a:t>
                      </a:r>
                      <a:endParaRPr lang="es-ES_tradnl" sz="1600" dirty="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Describe y explica las características comunes que identifica entre seres vivos y elementos que observa en la naturaleza.</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¿De quién son estas crías?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Compara e identifica algunos rasgos que distinguen a los seres vivos.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5888" t="16430" r="7022" b="17332"/>
          <a:stretch/>
        </p:blipFill>
        <p:spPr>
          <a:xfrm>
            <a:off x="3043645" y="6122984"/>
            <a:ext cx="971006" cy="738512"/>
          </a:xfrm>
          <a:prstGeom prst="rect">
            <a:avLst/>
          </a:prstGeom>
        </p:spPr>
      </p:pic>
      <p:pic>
        <p:nvPicPr>
          <p:cNvPr id="6" name="Imagen 5"/>
          <p:cNvPicPr>
            <a:picLocks noChangeAspect="1"/>
          </p:cNvPicPr>
          <p:nvPr/>
        </p:nvPicPr>
        <p:blipFill rotWithShape="1">
          <a:blip r:embed="rId3"/>
          <a:srcRect l="16607" t="17991" r="17233" b="17455"/>
          <a:stretch/>
        </p:blipFill>
        <p:spPr>
          <a:xfrm>
            <a:off x="2564277" y="6492240"/>
            <a:ext cx="374866" cy="365760"/>
          </a:xfrm>
          <a:prstGeom prst="rect">
            <a:avLst/>
          </a:prstGeom>
        </p:spPr>
      </p:pic>
      <p:sp>
        <p:nvSpPr>
          <p:cNvPr id="3" name="Rectángulo redondeado 2"/>
          <p:cNvSpPr/>
          <p:nvPr/>
        </p:nvSpPr>
        <p:spPr>
          <a:xfrm>
            <a:off x="4182291" y="5969726"/>
            <a:ext cx="4310743" cy="8490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smtClean="0">
                <a:latin typeface="Century Gothic" panose="020B0502020202020204" pitchFamily="34" charset="0"/>
              </a:rPr>
              <a:t>Lengua extranjera/Ingles (Ciclo I) </a:t>
            </a:r>
          </a:p>
          <a:p>
            <a:pPr algn="ctr"/>
            <a:r>
              <a:rPr lang="es-MX" sz="1600" dirty="0" smtClean="0">
                <a:latin typeface="Century Gothic" panose="020B0502020202020204" pitchFamily="34" charset="0"/>
              </a:rPr>
              <a:t>Recuerda unirte a ver la clase de ingles y realizar las actividades.</a:t>
            </a:r>
            <a:endParaRPr lang="es-ES_tradnl" sz="1600" dirty="0">
              <a:latin typeface="Century Gothic" panose="020B0502020202020204" pitchFamily="34" charset="0"/>
            </a:endParaRPr>
          </a:p>
        </p:txBody>
      </p:sp>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9" name="Imagen 8"/>
          <p:cNvPicPr>
            <a:picLocks noChangeAspect="1"/>
          </p:cNvPicPr>
          <p:nvPr/>
        </p:nvPicPr>
        <p:blipFill rotWithShape="1">
          <a:blip r:embed="rId3"/>
          <a:srcRect l="16607" t="17991" r="17233" b="17455"/>
          <a:stretch/>
        </p:blipFill>
        <p:spPr>
          <a:xfrm>
            <a:off x="10855234" y="5852160"/>
            <a:ext cx="531025" cy="518126"/>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776671436"/>
              </p:ext>
            </p:extLst>
          </p:nvPr>
        </p:nvGraphicFramePr>
        <p:xfrm>
          <a:off x="-1" y="2425675"/>
          <a:ext cx="12191999" cy="2759412"/>
        </p:xfrm>
        <a:graphic>
          <a:graphicData uri="http://schemas.openxmlformats.org/drawingml/2006/table">
            <a:tbl>
              <a:tblPr firstRow="1" bandRow="1">
                <a:tableStyleId>{F2DE63D5-997A-4646-A377-4702673A728D}</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75711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1936452">
                <a:tc>
                  <a:txBody>
                    <a:bodyPr/>
                    <a:lstStyle/>
                    <a:p>
                      <a:pPr marL="457200" indent="-45720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457200" indent="-457200">
                        <a:buFont typeface="Wingdings" panose="05000000000000000000" pitchFamily="2" charset="2"/>
                        <a:buChar char="ü"/>
                      </a:pPr>
                      <a:r>
                        <a:rPr lang="es-ES" sz="1600" dirty="0" smtClean="0">
                          <a:latin typeface="Century Gothic" panose="020B0502020202020204" pitchFamily="34" charset="0"/>
                        </a:rPr>
                        <a:t>A los hijos bebés de los animales se les dice crías. </a:t>
                      </a:r>
                    </a:p>
                    <a:p>
                      <a:pPr marL="457200" indent="-457200">
                        <a:buFont typeface="Wingdings" panose="05000000000000000000" pitchFamily="2" charset="2"/>
                        <a:buChar char="ü"/>
                      </a:pPr>
                      <a:r>
                        <a:rPr lang="es-ES" sz="1600" dirty="0" smtClean="0">
                          <a:latin typeface="Century Gothic" panose="020B0502020202020204" pitchFamily="34" charset="0"/>
                        </a:rPr>
                        <a:t>Responde el siguiente anexo</a:t>
                      </a:r>
                    </a:p>
                    <a:p>
                      <a:pPr marL="457200" indent="-457200">
                        <a:buFont typeface="Wingdings" panose="05000000000000000000" pitchFamily="2" charset="2"/>
                        <a:buChar char="ü"/>
                      </a:pPr>
                      <a:r>
                        <a:rPr lang="es-ES" sz="1600" dirty="0" smtClean="0">
                          <a:latin typeface="Century Gothic" panose="020B0502020202020204" pitchFamily="34" charset="0"/>
                        </a:rPr>
                        <a:t>Si no sabes bien la respuesta fíjate muy bien en sus características, incluso puedes investigar en Internet para saber más.</a:t>
                      </a:r>
                      <a:endParaRPr lang="es-MX" sz="1600" dirty="0" smtClean="0">
                        <a:latin typeface="Century Gothic" panose="020B0502020202020204" pitchFamily="34" charset="0"/>
                      </a:endParaRPr>
                    </a:p>
                  </a:txBody>
                  <a:tcPr/>
                </a:tc>
                <a:tc>
                  <a:txBody>
                    <a:bodyPr/>
                    <a:lstStyle/>
                    <a:p>
                      <a:pPr marL="0" indent="0">
                        <a:buFont typeface="Wingdings" panose="05000000000000000000" pitchFamily="2" charset="2"/>
                        <a:buNone/>
                      </a:pPr>
                      <a:endParaRPr lang="es-MX" sz="1600" dirty="0" smtClean="0">
                        <a:latin typeface="Century Gothic" panose="020B0502020202020204" pitchFamily="34" charset="0"/>
                      </a:endParaRPr>
                    </a:p>
                  </a:txBody>
                  <a:tcPr/>
                </a:tc>
                <a:tc>
                  <a:txBody>
                    <a:bodyPr/>
                    <a:lstStyle/>
                    <a:p>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63630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617" t="16696" r="21253" b="5089"/>
          <a:stretch/>
        </p:blipFill>
        <p:spPr>
          <a:xfrm>
            <a:off x="91439" y="0"/>
            <a:ext cx="12100561" cy="6788762"/>
          </a:xfrm>
          <a:prstGeom prst="rect">
            <a:avLst/>
          </a:prstGeom>
        </p:spPr>
      </p:pic>
    </p:spTree>
    <p:extLst>
      <p:ext uri="{BB962C8B-B14F-4D97-AF65-F5344CB8AC3E}">
        <p14:creationId xmlns:p14="http://schemas.microsoft.com/office/powerpoint/2010/main" val="363783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2"/>
          <a:ext cx="12192000" cy="6858002"/>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3321780721"/>
                    </a:ext>
                  </a:extLst>
                </a:gridCol>
                <a:gridCol w="6096000">
                  <a:extLst>
                    <a:ext uri="{9D8B030D-6E8A-4147-A177-3AD203B41FA5}">
                      <a16:colId xmlns:a16="http://schemas.microsoft.com/office/drawing/2014/main" val="240736977"/>
                    </a:ext>
                  </a:extLst>
                </a:gridCol>
              </a:tblGrid>
              <a:tr h="919114">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p>
                      <a:endParaRPr lang="es-ES_tradnl" sz="1400" dirty="0">
                        <a:latin typeface="Century Gothic" panose="020B0502020202020204" pitchFamily="34" charset="0"/>
                      </a:endParaRPr>
                    </a:p>
                  </a:txBody>
                  <a:tcPr/>
                </a:tc>
                <a:extLst>
                  <a:ext uri="{0D108BD9-81ED-4DB2-BD59-A6C34878D82A}">
                    <a16:rowId xmlns:a16="http://schemas.microsoft.com/office/drawing/2014/main" val="671180360"/>
                  </a:ext>
                </a:extLst>
              </a:tr>
              <a:tr h="742361">
                <a:tc>
                  <a:txBody>
                    <a:bodyPr/>
                    <a:lstStyle/>
                    <a:p>
                      <a:pPr algn="ctr"/>
                      <a:r>
                        <a:rPr lang="es-MX" sz="1800" dirty="0" smtClean="0">
                          <a:solidFill>
                            <a:srgbClr val="FF0066"/>
                          </a:solidFill>
                          <a:latin typeface="Century Gothic" panose="020B0502020202020204" pitchFamily="34" charset="0"/>
                        </a:rPr>
                        <a:t>Lorea Morgana Cerda</a:t>
                      </a:r>
                      <a:r>
                        <a:rPr lang="es-MX" sz="1800" baseline="0" dirty="0" smtClean="0">
                          <a:solidFill>
                            <a:srgbClr val="FF0066"/>
                          </a:solidFill>
                          <a:latin typeface="Century Gothic" panose="020B0502020202020204" pitchFamily="34" charset="0"/>
                        </a:rPr>
                        <a:t> Barraza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Carlos Milán Álvarez Saucedo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837205098"/>
                  </a:ext>
                </a:extLst>
              </a:tr>
              <a:tr h="742361">
                <a:tc>
                  <a:txBody>
                    <a:bodyPr/>
                    <a:lstStyle/>
                    <a:p>
                      <a:pPr algn="ctr"/>
                      <a:r>
                        <a:rPr lang="es-MX" sz="1800" dirty="0" smtClean="0">
                          <a:solidFill>
                            <a:srgbClr val="002060"/>
                          </a:solidFill>
                          <a:latin typeface="Century Gothic" panose="020B0502020202020204" pitchFamily="34" charset="0"/>
                        </a:rPr>
                        <a:t>Oliver</a:t>
                      </a:r>
                      <a:r>
                        <a:rPr lang="es-MX" sz="1800" baseline="0" dirty="0" smtClean="0">
                          <a:solidFill>
                            <a:srgbClr val="002060"/>
                          </a:solidFill>
                          <a:latin typeface="Century Gothic" panose="020B0502020202020204" pitchFamily="34" charset="0"/>
                        </a:rPr>
                        <a:t> Darío  Esquivel Rodríguez</a:t>
                      </a:r>
                      <a:endParaRPr lang="es-ES_tradnl" sz="1800" dirty="0" smtClean="0">
                        <a:solidFill>
                          <a:srgbClr val="00206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Maydelin</a:t>
                      </a:r>
                      <a:r>
                        <a:rPr lang="es-MX" sz="1800" baseline="0" dirty="0" smtClean="0">
                          <a:solidFill>
                            <a:srgbClr val="FF0066"/>
                          </a:solidFill>
                          <a:latin typeface="Century Gothic" panose="020B0502020202020204" pitchFamily="34" charset="0"/>
                        </a:rPr>
                        <a:t> Gabriela Sánchez de la Cruz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185267859"/>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Samantha</a:t>
                      </a:r>
                      <a:r>
                        <a:rPr lang="es-MX" sz="1800" baseline="0" dirty="0" smtClean="0">
                          <a:solidFill>
                            <a:srgbClr val="FF0066"/>
                          </a:solidFill>
                          <a:latin typeface="Century Gothic" panose="020B0502020202020204" pitchFamily="34" charset="0"/>
                        </a:rPr>
                        <a:t> Ramírez Mendoza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Juan Gael Sánchez</a:t>
                      </a:r>
                      <a:r>
                        <a:rPr lang="es-MX" sz="1800" baseline="0" dirty="0" smtClean="0">
                          <a:solidFill>
                            <a:srgbClr val="002060"/>
                          </a:solidFill>
                          <a:latin typeface="Century Gothic" panose="020B0502020202020204" pitchFamily="34" charset="0"/>
                        </a:rPr>
                        <a:t> Hernández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768762296"/>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Arianna</a:t>
                      </a:r>
                      <a:r>
                        <a:rPr lang="es-MX" sz="1800" baseline="0" dirty="0" smtClean="0">
                          <a:solidFill>
                            <a:srgbClr val="FF0066"/>
                          </a:solidFill>
                          <a:latin typeface="Century Gothic" panose="020B0502020202020204" pitchFamily="34" charset="0"/>
                        </a:rPr>
                        <a:t> Daniela González Jiménez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solidFill>
                            <a:srgbClr val="FF0066"/>
                          </a:solidFill>
                          <a:latin typeface="Century Gothic" panose="020B0502020202020204" pitchFamily="34" charset="0"/>
                        </a:rPr>
                        <a:t>Dalary Alexandra Aguillón</a:t>
                      </a:r>
                      <a:r>
                        <a:rPr lang="es-MX" sz="1800" b="0" baseline="0" dirty="0" smtClean="0">
                          <a:solidFill>
                            <a:srgbClr val="FF0066"/>
                          </a:solidFill>
                          <a:latin typeface="Century Gothic" panose="020B0502020202020204" pitchFamily="34" charset="0"/>
                        </a:rPr>
                        <a:t> Palomo </a:t>
                      </a:r>
                      <a:endParaRPr lang="es-ES_tradnl" sz="1800" b="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21428024"/>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Eunice Jetziba Constante Gámez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Luciano Alejandro</a:t>
                      </a:r>
                      <a:r>
                        <a:rPr lang="es-MX" sz="1800" baseline="0" dirty="0" smtClean="0">
                          <a:solidFill>
                            <a:srgbClr val="002060"/>
                          </a:solidFill>
                          <a:latin typeface="Century Gothic" panose="020B0502020202020204" pitchFamily="34" charset="0"/>
                        </a:rPr>
                        <a:t> Garza de León </a:t>
                      </a:r>
                      <a:endParaRPr lang="es-ES_tradnl" sz="1800" dirty="0" smtClean="0">
                        <a:solidFill>
                          <a:srgbClr val="002060"/>
                        </a:solidFill>
                        <a:latin typeface="Century Gothic" panose="020B0502020202020204" pitchFamily="34" charset="0"/>
                      </a:endParaRPr>
                    </a:p>
                    <a:p>
                      <a:endParaRPr lang="es-ES_tradnl" sz="1800" dirty="0">
                        <a:latin typeface="Century Gothic" panose="020B0502020202020204" pitchFamily="34" charset="0"/>
                      </a:endParaRPr>
                    </a:p>
                  </a:txBody>
                  <a:tcPr/>
                </a:tc>
                <a:extLst>
                  <a:ext uri="{0D108BD9-81ED-4DB2-BD59-A6C34878D82A}">
                    <a16:rowId xmlns:a16="http://schemas.microsoft.com/office/drawing/2014/main" val="337783338"/>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María Isabella Hernández Sánchez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Irina Alejandra Calvillo Nuncio</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6779515"/>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Abner</a:t>
                      </a:r>
                      <a:r>
                        <a:rPr lang="es-MX" sz="1800" baseline="0" dirty="0" smtClean="0">
                          <a:solidFill>
                            <a:srgbClr val="002060"/>
                          </a:solidFill>
                          <a:latin typeface="Century Gothic" panose="020B0502020202020204" pitchFamily="34" charset="0"/>
                        </a:rPr>
                        <a:t> Lissandro Leija del Llano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Fernanda</a:t>
                      </a:r>
                      <a:r>
                        <a:rPr lang="es-MX" sz="1800" baseline="0" dirty="0" smtClean="0">
                          <a:solidFill>
                            <a:srgbClr val="FF0066"/>
                          </a:solidFill>
                          <a:latin typeface="Century Gothic" panose="020B0502020202020204" pitchFamily="34" charset="0"/>
                        </a:rPr>
                        <a:t> Mendoza Acosta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142578015"/>
                  </a:ext>
                </a:extLst>
              </a:tr>
              <a:tr h="742361">
                <a:tc>
                  <a:txBody>
                    <a:bodyPr/>
                    <a:lstStyle/>
                    <a:p>
                      <a:pPr algn="ctr"/>
                      <a:r>
                        <a:rPr lang="es-MX" sz="1800" dirty="0" smtClean="0">
                          <a:solidFill>
                            <a:srgbClr val="002060"/>
                          </a:solidFill>
                          <a:latin typeface="Century Gothic" panose="020B0502020202020204" pitchFamily="34" charset="0"/>
                        </a:rPr>
                        <a:t>Icker Mauricio</a:t>
                      </a:r>
                      <a:r>
                        <a:rPr lang="es-MX" sz="1800" baseline="0" dirty="0" smtClean="0">
                          <a:solidFill>
                            <a:srgbClr val="002060"/>
                          </a:solidFill>
                          <a:latin typeface="Century Gothic" panose="020B0502020202020204" pitchFamily="34" charset="0"/>
                        </a:rPr>
                        <a:t> Barrera González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Lya</a:t>
                      </a:r>
                      <a:r>
                        <a:rPr lang="es-MX" sz="1800" baseline="0" dirty="0" smtClean="0">
                          <a:solidFill>
                            <a:srgbClr val="FF0066"/>
                          </a:solidFill>
                          <a:latin typeface="Century Gothic" panose="020B0502020202020204" pitchFamily="34" charset="0"/>
                        </a:rPr>
                        <a:t> Itzayana Esquivel Castañeda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351772859"/>
                  </a:ext>
                </a:extLst>
              </a:tr>
            </a:tbl>
          </a:graphicData>
        </a:graphic>
      </p:graphicFrame>
      <p:pic>
        <p:nvPicPr>
          <p:cNvPr id="1028"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5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0"/>
          <a:ext cx="12192000" cy="6858000"/>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2794248778"/>
                    </a:ext>
                  </a:extLst>
                </a:gridCol>
                <a:gridCol w="6096000">
                  <a:extLst>
                    <a:ext uri="{9D8B030D-6E8A-4147-A177-3AD203B41FA5}">
                      <a16:colId xmlns:a16="http://schemas.microsoft.com/office/drawing/2014/main" val="4113570575"/>
                    </a:ext>
                  </a:extLst>
                </a:gridCol>
              </a:tblGrid>
              <a:tr h="833535">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txBody>
                  <a:tcPr/>
                </a:tc>
                <a:extLst>
                  <a:ext uri="{0D108BD9-81ED-4DB2-BD59-A6C34878D82A}">
                    <a16:rowId xmlns:a16="http://schemas.microsoft.com/office/drawing/2014/main" val="21671378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Mateo Herrera</a:t>
                      </a:r>
                      <a:r>
                        <a:rPr lang="es-MX" sz="1800" baseline="0" dirty="0" smtClean="0">
                          <a:solidFill>
                            <a:srgbClr val="002060"/>
                          </a:solidFill>
                          <a:latin typeface="Century Gothic" panose="020B0502020202020204" pitchFamily="34" charset="0"/>
                        </a:rPr>
                        <a:t> Cortes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Santiago Arriaga Sánchez</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887707808"/>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Briana Mariel Nuñez Armendáriz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América</a:t>
                      </a:r>
                      <a:r>
                        <a:rPr lang="es-MX" sz="1800" baseline="0" dirty="0" smtClean="0">
                          <a:solidFill>
                            <a:srgbClr val="FF0066"/>
                          </a:solidFill>
                          <a:latin typeface="Century Gothic" panose="020B0502020202020204" pitchFamily="34" charset="0"/>
                        </a:rPr>
                        <a:t> Monserrat Blanco Mendoza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5717989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Ángel</a:t>
                      </a:r>
                      <a:r>
                        <a:rPr lang="es-MX" sz="1800" baseline="0" dirty="0" smtClean="0">
                          <a:solidFill>
                            <a:srgbClr val="002060"/>
                          </a:solidFill>
                          <a:latin typeface="Century Gothic" panose="020B0502020202020204" pitchFamily="34" charset="0"/>
                        </a:rPr>
                        <a:t> Oiram Reyes Barboza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Abraham</a:t>
                      </a:r>
                      <a:r>
                        <a:rPr lang="es-MX" sz="1800" baseline="0" dirty="0" smtClean="0">
                          <a:solidFill>
                            <a:srgbClr val="002060"/>
                          </a:solidFill>
                          <a:latin typeface="Century Gothic" panose="020B0502020202020204" pitchFamily="34" charset="0"/>
                        </a:rPr>
                        <a:t> Eduardo Castillo Gómez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297612477"/>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Elian Godoy de León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Orlando Esquivel Cedillo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4219944826"/>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Miguel Santiago Padilla Ramos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Keily</a:t>
                      </a:r>
                      <a:r>
                        <a:rPr lang="es-MX" sz="1800" baseline="0" dirty="0" smtClean="0">
                          <a:solidFill>
                            <a:srgbClr val="FF0066"/>
                          </a:solidFill>
                          <a:latin typeface="Century Gothic" panose="020B0502020202020204" pitchFamily="34" charset="0"/>
                        </a:rPr>
                        <a:t> </a:t>
                      </a:r>
                      <a:r>
                        <a:rPr lang="es-MX" sz="1800" baseline="0" dirty="0" err="1" smtClean="0">
                          <a:solidFill>
                            <a:srgbClr val="FF0066"/>
                          </a:solidFill>
                          <a:latin typeface="Century Gothic" panose="020B0502020202020204" pitchFamily="34" charset="0"/>
                        </a:rPr>
                        <a:t>Hermalloni</a:t>
                      </a:r>
                      <a:r>
                        <a:rPr lang="es-MX" sz="1800" baseline="0" dirty="0" smtClean="0">
                          <a:solidFill>
                            <a:srgbClr val="FF0066"/>
                          </a:solidFill>
                          <a:latin typeface="Century Gothic" panose="020B0502020202020204" pitchFamily="34" charset="0"/>
                        </a:rPr>
                        <a:t> Galván Betancourt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840631853"/>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Asly</a:t>
                      </a:r>
                      <a:r>
                        <a:rPr lang="es-MX" sz="1800" dirty="0" smtClean="0">
                          <a:solidFill>
                            <a:srgbClr val="FF0066"/>
                          </a:solidFill>
                          <a:latin typeface="Century Gothic" panose="020B0502020202020204" pitchFamily="34" charset="0"/>
                        </a:rPr>
                        <a:t> Dayana Guevara Vielma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Leonardo García</a:t>
                      </a:r>
                      <a:r>
                        <a:rPr lang="es-MX" sz="1800" baseline="0" dirty="0" smtClean="0">
                          <a:solidFill>
                            <a:srgbClr val="002060"/>
                          </a:solidFill>
                          <a:latin typeface="Century Gothic" panose="020B0502020202020204" pitchFamily="34" charset="0"/>
                        </a:rPr>
                        <a:t> Dimas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868454885"/>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Tania Renata Rodríguez Vega</a:t>
                      </a:r>
                      <a:endParaRPr lang="es-ES_tradnl" sz="1800" dirty="0" smtClean="0">
                        <a:solidFill>
                          <a:srgbClr val="FF0066"/>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Dylan Yibran</a:t>
                      </a:r>
                      <a:r>
                        <a:rPr lang="es-MX" sz="1800" baseline="0" dirty="0" smtClean="0">
                          <a:solidFill>
                            <a:srgbClr val="002060"/>
                          </a:solidFill>
                          <a:latin typeface="Century Gothic" panose="020B0502020202020204" pitchFamily="34" charset="0"/>
                        </a:rPr>
                        <a:t> Vielma Rodríguez </a:t>
                      </a:r>
                      <a:endParaRPr lang="es-ES_tradnl" sz="1800" dirty="0" smtClean="0">
                        <a:solidFill>
                          <a:srgbClr val="002060"/>
                        </a:solidFill>
                        <a:latin typeface="Century Gothic" panose="020B0502020202020204" pitchFamily="34" charset="0"/>
                      </a:endParaRPr>
                    </a:p>
                  </a:txBody>
                  <a:tcPr/>
                </a:tc>
                <a:extLst>
                  <a:ext uri="{0D108BD9-81ED-4DB2-BD59-A6C34878D82A}">
                    <a16:rowId xmlns:a16="http://schemas.microsoft.com/office/drawing/2014/main" val="3249579119"/>
                  </a:ext>
                </a:extLst>
              </a:tr>
            </a:tbl>
          </a:graphicData>
        </a:graphic>
      </p:graphicFrame>
      <p:pic>
        <p:nvPicPr>
          <p:cNvPr id="3"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81467661"/>
              </p:ext>
            </p:extLst>
          </p:nvPr>
        </p:nvGraphicFramePr>
        <p:xfrm>
          <a:off x="0" y="0"/>
          <a:ext cx="12191999" cy="2491522"/>
        </p:xfrm>
        <a:graphic>
          <a:graphicData uri="http://schemas.openxmlformats.org/drawingml/2006/table">
            <a:tbl>
              <a:tblPr firstRow="1" bandRow="1">
                <a:tableStyleId>{21E4AEA4-8DFA-4A89-87EB-49C32662AFE0}</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b="1" dirty="0" smtClean="0">
                          <a:latin typeface="Century Gothic" panose="020B0502020202020204" pitchFamily="34" charset="0"/>
                        </a:rPr>
                        <a:t>Jardín de niños “Diego Rivera” T.M </a:t>
                      </a:r>
                    </a:p>
                    <a:p>
                      <a:pPr algn="ctr"/>
                      <a:r>
                        <a:rPr lang="es-MX" sz="1400" b="1" dirty="0" smtClean="0">
                          <a:latin typeface="Century Gothic" panose="020B0502020202020204" pitchFamily="34" charset="0"/>
                        </a:rPr>
                        <a:t>Plan de trabajo:</a:t>
                      </a:r>
                      <a:r>
                        <a:rPr lang="es-MX" sz="1400" b="1" baseline="0" dirty="0" smtClean="0">
                          <a:latin typeface="Century Gothic" panose="020B0502020202020204" pitchFamily="34" charset="0"/>
                        </a:rPr>
                        <a:t>  </a:t>
                      </a:r>
                      <a:r>
                        <a:rPr lang="es-MX" sz="1400" b="1" dirty="0" smtClean="0">
                          <a:latin typeface="Century Gothic" panose="020B0502020202020204" pitchFamily="34" charset="0"/>
                        </a:rPr>
                        <a:t>Educación a distancia</a:t>
                      </a:r>
                    </a:p>
                    <a:p>
                      <a:pPr algn="ctr"/>
                      <a:r>
                        <a:rPr lang="es-MX" sz="1400" b="1" dirty="0" smtClean="0">
                          <a:latin typeface="Century Gothic" panose="020B0502020202020204" pitchFamily="34" charset="0"/>
                        </a:rPr>
                        <a:t>Lunes </a:t>
                      </a:r>
                      <a:r>
                        <a:rPr lang="es-MX" sz="1400" b="1" dirty="0" smtClean="0">
                          <a:latin typeface="Century Gothic" panose="020B0502020202020204" pitchFamily="34" charset="0"/>
                        </a:rPr>
                        <a:t>14 </a:t>
                      </a:r>
                      <a:r>
                        <a:rPr lang="es-MX" sz="1400" b="1" dirty="0" smtClean="0">
                          <a:latin typeface="Century Gothic" panose="020B0502020202020204" pitchFamily="34" charset="0"/>
                        </a:rPr>
                        <a:t>junio del año 2021</a:t>
                      </a: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Área: </a:t>
                      </a:r>
                      <a:r>
                        <a:rPr lang="es-MX" sz="1600" b="0" dirty="0" smtClean="0">
                          <a:latin typeface="Century Gothic" panose="020B0502020202020204" pitchFamily="34" charset="0"/>
                        </a:rPr>
                        <a:t>Educación socioemocional</a:t>
                      </a:r>
                    </a:p>
                  </a:txBody>
                  <a:tcPr/>
                </a:tc>
                <a:extLst>
                  <a:ext uri="{0D108BD9-81ED-4DB2-BD59-A6C34878D82A}">
                    <a16:rowId xmlns:a16="http://schemas.microsoft.com/office/drawing/2014/main" val="1684445857"/>
                  </a:ext>
                </a:extLst>
              </a:tr>
              <a:tr h="5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ES" sz="1600" dirty="0" smtClean="0">
                          <a:latin typeface="Century Gothic" panose="020B0502020202020204" pitchFamily="34" charset="0"/>
                        </a:rPr>
                        <a:t> </a:t>
                      </a:r>
                      <a:r>
                        <a:rPr lang="es-ES" sz="1600" dirty="0" smtClean="0">
                          <a:latin typeface="Century Gothic" panose="020B0502020202020204" pitchFamily="34" charset="0"/>
                        </a:rPr>
                        <a:t>Habla sobre sus conductas y las de sus compañeros, explica las consecuencias de sus actos y reflexiona ante situaciones de desacuerdo.</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¿Qué pasa si...?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Habla acerca de sus conductas y sus consecuencias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21473298"/>
              </p:ext>
            </p:extLst>
          </p:nvPr>
        </p:nvGraphicFramePr>
        <p:xfrm>
          <a:off x="0" y="2491522"/>
          <a:ext cx="12191999" cy="4452546"/>
        </p:xfrm>
        <a:graphic>
          <a:graphicData uri="http://schemas.openxmlformats.org/drawingml/2006/table">
            <a:tbl>
              <a:tblPr firstRow="1" bandRow="1">
                <a:tableStyleId>{72833802-FEF1-4C79-8D5D-14CF1EAF98D9}</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1130226">
                <a:tc>
                  <a:txBody>
                    <a:bodyPr/>
                    <a:lstStyle/>
                    <a:p>
                      <a:pPr algn="ctr"/>
                      <a:r>
                        <a:rPr lang="es-MX" sz="1600" dirty="0" smtClean="0">
                          <a:latin typeface="Century Gothic" panose="020B0502020202020204" pitchFamily="34" charset="0"/>
                        </a:rPr>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Acciones para los</a:t>
                      </a:r>
                      <a:r>
                        <a:rPr lang="es-MX" sz="1600" baseline="0" dirty="0" smtClean="0">
                          <a:latin typeface="Century Gothic" panose="020B0502020202020204" pitchFamily="34" charset="0"/>
                        </a:rPr>
                        <a:t> alumnos que requieren apoyo</a:t>
                      </a:r>
                    </a:p>
                    <a:p>
                      <a:pPr algn="ctr"/>
                      <a:r>
                        <a:rPr lang="es-MX" sz="1600" baseline="0" dirty="0" smtClean="0">
                          <a:latin typeface="Century Gothic" panose="020B0502020202020204" pitchFamily="34" charset="0"/>
                        </a:rPr>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latin typeface="Century Gothic" panose="020B0502020202020204" pitchFamily="34" charset="0"/>
                        </a:rPr>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347637">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285750" indent="-285750">
                        <a:buFont typeface="Wingdings" panose="05000000000000000000" pitchFamily="2" charset="2"/>
                        <a:buChar char="ü"/>
                      </a:pPr>
                      <a:r>
                        <a:rPr lang="es-ES" sz="1200" dirty="0" smtClean="0">
                          <a:latin typeface="Century Gothic" panose="020B0502020202020204" pitchFamily="34" charset="0"/>
                        </a:rPr>
                        <a:t>• Hacer reflexionar a los niños por sus acciones puede llegar a ser difícil cuando ellos no se identifican con lo que está pasando, es por ello que para esta actividad es importante que le recuerde situaciones que le hayan sucedido similar al dibujo. </a:t>
                      </a:r>
                    </a:p>
                    <a:p>
                      <a:pPr marL="285750" indent="-285750">
                        <a:buFont typeface="Wingdings" panose="05000000000000000000" pitchFamily="2" charset="2"/>
                        <a:buChar char="ü"/>
                      </a:pPr>
                      <a:r>
                        <a:rPr lang="es-ES" sz="1200" dirty="0" smtClean="0">
                          <a:latin typeface="Century Gothic" panose="020B0502020202020204" pitchFamily="34" charset="0"/>
                        </a:rPr>
                        <a:t>• Evite hacer preguntas como: ¿Es bueno o es malo? Mejor invite a reflexionar haciendo preguntas como: ¿Qué están haciendo? ¿Cómo te sentirías tu? ¿Qué piensas que es mejor hacer? ¿Por qué? (Mientras no pierda el interés haga todas esas preguntas) </a:t>
                      </a:r>
                    </a:p>
                    <a:p>
                      <a:pPr marL="285750" indent="-285750">
                        <a:buFont typeface="Wingdings" panose="05000000000000000000" pitchFamily="2" charset="2"/>
                        <a:buChar char="ü"/>
                      </a:pPr>
                      <a:r>
                        <a:rPr lang="es-ES" sz="1200" dirty="0" smtClean="0">
                          <a:latin typeface="Century Gothic" panose="020B0502020202020204" pitchFamily="34" charset="0"/>
                        </a:rPr>
                        <a:t>• Evite responder por él/ella, o darle mucha ayuda para contestar, deje que sean sus propias ideas. Mejor ayude recordándole algo que haya vivido similar.</a:t>
                      </a:r>
                    </a:p>
                    <a:p>
                      <a:pPr marL="285750" indent="-285750">
                        <a:buFont typeface="Wingdings" panose="05000000000000000000" pitchFamily="2" charset="2"/>
                        <a:buChar char="ü"/>
                      </a:pPr>
                      <a:r>
                        <a:rPr lang="es-ES" sz="1200" dirty="0" smtClean="0">
                          <a:latin typeface="Century Gothic" panose="020B0502020202020204" pitchFamily="34" charset="0"/>
                        </a:rPr>
                        <a:t> • Puede grabar lo que responde o escribir alguna de sus respuestas.</a:t>
                      </a:r>
                      <a:endParaRPr lang="es-MX" sz="1200" dirty="0" smtClean="0">
                        <a:latin typeface="Century Gothic" panose="020B0502020202020204" pitchFamily="34" charset="0"/>
                      </a:endParaRPr>
                    </a:p>
                    <a:p>
                      <a:pPr marL="285750" indent="-285750">
                        <a:buFont typeface="Wingdings" panose="05000000000000000000" pitchFamily="2" charset="2"/>
                        <a:buChar char="ü"/>
                      </a:pPr>
                      <a:endParaRPr lang="es-MX" sz="1600" dirty="0" smtClean="0">
                        <a:latin typeface="Century Gothic" panose="020B0502020202020204" pitchFamily="34" charset="0"/>
                      </a:endParaRPr>
                    </a:p>
                  </a:txBody>
                  <a:tcPr/>
                </a:tc>
                <a:tc>
                  <a:txBody>
                    <a:bodyPr/>
                    <a:lstStyle/>
                    <a:p>
                      <a:endParaRPr lang="es-MX" baseline="0" dirty="0" smtClean="0">
                        <a:latin typeface="Century Gothic" panose="020B0502020202020204" pitchFamily="34" charset="0"/>
                      </a:endParaRPr>
                    </a:p>
                  </a:txBody>
                  <a:tcPr/>
                </a:tc>
                <a:tc>
                  <a:txBody>
                    <a:bodyPr/>
                    <a:lstStyle/>
                    <a:p>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3" name="Rectángulo redondeado 2"/>
          <p:cNvSpPr/>
          <p:nvPr/>
        </p:nvSpPr>
        <p:spPr>
          <a:xfrm>
            <a:off x="9000308" y="5839097"/>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1256125" y="5949657"/>
            <a:ext cx="531025" cy="518126"/>
          </a:xfrm>
          <a:prstGeom prst="rect">
            <a:avLst/>
          </a:prstGeom>
        </p:spPr>
      </p:pic>
    </p:spTree>
    <p:extLst>
      <p:ext uri="{BB962C8B-B14F-4D97-AF65-F5344CB8AC3E}">
        <p14:creationId xmlns:p14="http://schemas.microsoft.com/office/powerpoint/2010/main" val="418440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922" t="17768" r="23461" b="7055"/>
          <a:stretch/>
        </p:blipFill>
        <p:spPr>
          <a:xfrm>
            <a:off x="0" y="0"/>
            <a:ext cx="12057017" cy="6858000"/>
          </a:xfrm>
          <a:prstGeom prst="rect">
            <a:avLst/>
          </a:prstGeom>
        </p:spPr>
      </p:pic>
    </p:spTree>
    <p:extLst>
      <p:ext uri="{BB962C8B-B14F-4D97-AF65-F5344CB8AC3E}">
        <p14:creationId xmlns:p14="http://schemas.microsoft.com/office/powerpoint/2010/main" val="98254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477"/>
          <a:stretch/>
        </p:blipFill>
        <p:spPr>
          <a:xfrm>
            <a:off x="0" y="0"/>
            <a:ext cx="12192000" cy="6857999"/>
          </a:xfrm>
          <a:prstGeom prst="rect">
            <a:avLst/>
          </a:prstGeom>
        </p:spPr>
      </p:pic>
      <p:sp>
        <p:nvSpPr>
          <p:cNvPr id="3" name="CuadroTexto 2"/>
          <p:cNvSpPr txBox="1"/>
          <p:nvPr/>
        </p:nvSpPr>
        <p:spPr>
          <a:xfrm>
            <a:off x="6191794" y="1536173"/>
            <a:ext cx="4454433" cy="3785652"/>
          </a:xfrm>
          <a:prstGeom prst="rect">
            <a:avLst/>
          </a:prstGeom>
          <a:noFill/>
          <a:ln>
            <a:noFill/>
          </a:ln>
        </p:spPr>
        <p:txBody>
          <a:bodyPr wrap="square" rtlCol="0">
            <a:spAutoFit/>
          </a:bodyPr>
          <a:lstStyle/>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ACTIVIDADES PARA FAVORECER LA </a:t>
            </a: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RESILIENCIA</a:t>
            </a: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pPr algn="ctr"/>
            <a:r>
              <a:rPr lang="es-MX" sz="40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Y LAS </a:t>
            </a:r>
          </a:p>
          <a:p>
            <a:pPr algn="ctr"/>
            <a:r>
              <a:rPr lang="es-MX" sz="40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EMOCIONES </a:t>
            </a:r>
            <a:endParaRPr lang="es-ES_tradnl" sz="40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7104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5400000">
            <a:off x="2673952" y="-2673954"/>
            <a:ext cx="6844094" cy="12192002"/>
          </a:xfrm>
          <a:prstGeom prst="rect">
            <a:avLst/>
          </a:prstGeom>
        </p:spPr>
      </p:pic>
      <p:sp>
        <p:nvSpPr>
          <p:cNvPr id="3" name="CuadroTexto 2"/>
          <p:cNvSpPr txBox="1"/>
          <p:nvPr/>
        </p:nvSpPr>
        <p:spPr>
          <a:xfrm>
            <a:off x="2122714" y="1298732"/>
            <a:ext cx="9039498" cy="5386090"/>
          </a:xfrm>
          <a:prstGeom prst="rect">
            <a:avLst/>
          </a:prstGeom>
          <a:noFill/>
        </p:spPr>
        <p:txBody>
          <a:bodyPr wrap="square" rtlCol="0">
            <a:spAutoFit/>
          </a:bodyPr>
          <a:lstStyle/>
          <a:p>
            <a:pPr algn="ctr"/>
            <a:r>
              <a:rPr lang="es-MX" sz="2800" b="1" dirty="0" smtClean="0">
                <a:solidFill>
                  <a:srgbClr val="FF0000"/>
                </a:solidFill>
                <a:latin typeface="Century Gothic" panose="020B0502020202020204" pitchFamily="34" charset="0"/>
              </a:rPr>
              <a:t>DIBUJO DICTADO</a:t>
            </a:r>
            <a:endParaRPr lang="es-MX" sz="2800" b="1" dirty="0" smtClean="0">
              <a:solidFill>
                <a:srgbClr val="FF0000"/>
              </a:solidFill>
              <a:latin typeface="Century Gothic" panose="020B0502020202020204" pitchFamily="34" charset="0"/>
            </a:endParaRPr>
          </a:p>
          <a:p>
            <a:pPr algn="ctr"/>
            <a:r>
              <a:rPr lang="es-ES" sz="1600" b="1" dirty="0">
                <a:latin typeface="Century Gothic" panose="020B0502020202020204" pitchFamily="34" charset="0"/>
              </a:rPr>
              <a:t>Esta actividad sirve para que los niños empaticen con el otro pero sobre todo para que vean la importancia de esforzarse cuando queremos comunicar algo a los demás. Se darán cuenta que es esencial expresar bien lo que queremos decir, pero también escuchar con atención lo que nos dicen. </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Se necesitan dos personas. Una dibujará siguiendo las instrucciones del otro y luego se intercambiaran los papeles.</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Necesitamos algunos dibujos que los participantes no podrán ver con antelación. Podemos imprimirlos con anterioridad o usar ilustraciones de cuentos.</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Uno de los participantes se sienta en una mesa donde poder dibujar. Detrás de él colgaremos una de las ilustraciones. El otro participante deberá describir la ilustración para que su compañero pueda reproducirla lo mejor posible teniendo en cuenta que no la ve. </a:t>
            </a: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
            </a:r>
            <a:br>
              <a:rPr lang="es-ES" sz="1600" b="1" dirty="0">
                <a:latin typeface="Century Gothic" panose="020B0502020202020204" pitchFamily="34" charset="0"/>
              </a:rPr>
            </a:br>
            <a:r>
              <a:rPr lang="es-ES" sz="1600" b="1" dirty="0">
                <a:latin typeface="Century Gothic" panose="020B0502020202020204" pitchFamily="34" charset="0"/>
              </a:rPr>
              <a:t>Uno deberá esmerarse en comunicar y describir con detalle la imagen, el otro deberá agudizar su escucha.</a:t>
            </a:r>
            <a:r>
              <a:rPr lang="es-ES" sz="2800" dirty="0"/>
              <a:t/>
            </a:r>
            <a:br>
              <a:rPr lang="es-ES" sz="2800" dirty="0"/>
            </a:br>
            <a:endParaRPr lang="es-ES" sz="2800" b="1" dirty="0">
              <a:latin typeface="Century Gothic" panose="020B0502020202020204" pitchFamily="34" charset="0"/>
            </a:endParaRPr>
          </a:p>
        </p:txBody>
      </p:sp>
      <p:sp>
        <p:nvSpPr>
          <p:cNvPr id="4" name="Rectángulo redondeado 3"/>
          <p:cNvSpPr/>
          <p:nvPr/>
        </p:nvSpPr>
        <p:spPr>
          <a:xfrm rot="16200000">
            <a:off x="104503" y="2360837"/>
            <a:ext cx="2899955" cy="1136467"/>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1552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37958440"/>
              </p:ext>
            </p:extLst>
          </p:nvPr>
        </p:nvGraphicFramePr>
        <p:xfrm>
          <a:off x="0" y="0"/>
          <a:ext cx="12191999" cy="2310925"/>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694642">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a:t>
                      </a:r>
                      <a:r>
                        <a:rPr lang="es-MX" sz="1400" baseline="0" dirty="0" smtClean="0">
                          <a:latin typeface="Century Gothic" panose="020B0502020202020204" pitchFamily="34" charset="0"/>
                        </a:rPr>
                        <a:t>15 </a:t>
                      </a:r>
                      <a:r>
                        <a:rPr lang="es-MX" sz="1400" baseline="0" dirty="0" smtClean="0">
                          <a:latin typeface="Century Gothic" panose="020B0502020202020204" pitchFamily="34" charset="0"/>
                        </a:rPr>
                        <a:t>junio </a:t>
                      </a:r>
                      <a:r>
                        <a:rPr lang="es-MX" sz="1400" dirty="0" smtClean="0">
                          <a:latin typeface="Century Gothic" panose="020B0502020202020204" pitchFamily="34" charset="0"/>
                        </a:rPr>
                        <a:t>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Exploración</a:t>
                      </a:r>
                      <a:r>
                        <a:rPr lang="es-MX" sz="1600" b="0" baseline="0" dirty="0" smtClean="0">
                          <a:latin typeface="Century Gothic" panose="020B0502020202020204" pitchFamily="34" charset="0"/>
                        </a:rPr>
                        <a:t> y conocimiento del mundo natural y social </a:t>
                      </a:r>
                      <a:r>
                        <a:rPr lang="es-MX" sz="1600" dirty="0" smtClean="0">
                          <a:latin typeface="Century Gothic" panose="020B0502020202020204" pitchFamily="34" charset="0"/>
                        </a:rPr>
                        <a:t>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81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Describe y explica las características comunes que identifica entre seres vivos y elementos que observa en la naturaleza. </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650185">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¿Dónde viven?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Comenta acerca de las condiciones de vida de los animales (en hábitats como el bosque, el desierto, la selva y la costa). </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3295797" y="6400800"/>
            <a:ext cx="374866" cy="365760"/>
          </a:xfrm>
          <a:prstGeom prst="rect">
            <a:avLst/>
          </a:prstGeom>
        </p:spPr>
      </p:pic>
      <p:pic>
        <p:nvPicPr>
          <p:cNvPr id="4" name="Imagen 3"/>
          <p:cNvPicPr>
            <a:picLocks noChangeAspect="1"/>
          </p:cNvPicPr>
          <p:nvPr/>
        </p:nvPicPr>
        <p:blipFill rotWithShape="1">
          <a:blip r:embed="rId3"/>
          <a:srcRect l="5888" t="16430" r="7022" b="17332"/>
          <a:stretch/>
        </p:blipFill>
        <p:spPr>
          <a:xfrm>
            <a:off x="3796937" y="6028048"/>
            <a:ext cx="971006" cy="738512"/>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45345066"/>
              </p:ext>
            </p:extLst>
          </p:nvPr>
        </p:nvGraphicFramePr>
        <p:xfrm>
          <a:off x="-1" y="2310925"/>
          <a:ext cx="12191999" cy="3735605"/>
        </p:xfrm>
        <a:graphic>
          <a:graphicData uri="http://schemas.openxmlformats.org/drawingml/2006/table">
            <a:tbl>
              <a:tblPr firstRow="1" bandRow="1">
                <a:tableStyleId>{17292A2E-F333-43FB-9621-5CBBE7FDCDCB}</a:tableStyleId>
              </a:tblPr>
              <a:tblGrid>
                <a:gridCol w="5734595">
                  <a:extLst>
                    <a:ext uri="{9D8B030D-6E8A-4147-A177-3AD203B41FA5}">
                      <a16:colId xmlns:a16="http://schemas.microsoft.com/office/drawing/2014/main" val="2134505713"/>
                    </a:ext>
                  </a:extLst>
                </a:gridCol>
                <a:gridCol w="3605349">
                  <a:extLst>
                    <a:ext uri="{9D8B030D-6E8A-4147-A177-3AD203B41FA5}">
                      <a16:colId xmlns:a16="http://schemas.microsoft.com/office/drawing/2014/main" val="2351731104"/>
                    </a:ext>
                  </a:extLst>
                </a:gridCol>
                <a:gridCol w="2852055">
                  <a:extLst>
                    <a:ext uri="{9D8B030D-6E8A-4147-A177-3AD203B41FA5}">
                      <a16:colId xmlns:a16="http://schemas.microsoft.com/office/drawing/2014/main" val="3846312822"/>
                    </a:ext>
                  </a:extLst>
                </a:gridCol>
              </a:tblGrid>
              <a:tr h="858842">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876763">
                <a:tc>
                  <a:txBody>
                    <a:bodyPr/>
                    <a:lstStyle/>
                    <a:p>
                      <a:pPr marL="285750" indent="-285750">
                        <a:buFont typeface="Wingdings" panose="05000000000000000000" pitchFamily="2" charset="2"/>
                        <a:buChar char="ü"/>
                      </a:pPr>
                      <a:r>
                        <a:rPr lang="es-MX" sz="1200" dirty="0" smtClean="0">
                          <a:latin typeface="Century Gothic" panose="020B0502020202020204" pitchFamily="34" charset="0"/>
                        </a:rPr>
                        <a:t>Observa el programa APRENDE EN CASA III</a:t>
                      </a:r>
                    </a:p>
                    <a:p>
                      <a:pPr marL="0" indent="0">
                        <a:buFont typeface="Wingdings" panose="05000000000000000000" pitchFamily="2" charset="2"/>
                        <a:buNone/>
                      </a:pPr>
                      <a:r>
                        <a:rPr lang="es-ES" sz="1200" dirty="0" smtClean="0">
                          <a:latin typeface="Century Gothic" panose="020B0502020202020204" pitchFamily="34" charset="0"/>
                        </a:rPr>
                        <a:t>Esta actividad se parece mucho a la que hicimos la semana pasada, pero ahora que aprendiste un poquito sobre estos animales, hoy nos vamos a enfocar más en el lugar en donde viven, cómo es el clima, cómo es la vegetación. Observa detenidamente cada ecosistema, mientras observas ve comentando todo lo que ves, cómo te imaginas que es el clima, etc. </a:t>
                      </a:r>
                      <a:r>
                        <a:rPr lang="es-ES" sz="1200" dirty="0" smtClean="0">
                          <a:latin typeface="Century Gothic" panose="020B0502020202020204" pitchFamily="34" charset="0"/>
                          <a:hlinkClick r:id="rId4"/>
                        </a:rPr>
                        <a:t>https://www.youtube.com/watch?v=MfWyzrkFkg8&amp;ab_channel=NationalGeographicNationalGeographicVerificada</a:t>
                      </a:r>
                      <a:endParaRPr lang="es-ES" sz="1200" dirty="0" smtClean="0">
                        <a:latin typeface="Century Gothic" panose="020B0502020202020204" pitchFamily="34" charset="0"/>
                      </a:endParaRPr>
                    </a:p>
                    <a:p>
                      <a:pPr marL="0" indent="0">
                        <a:buFont typeface="Wingdings" panose="05000000000000000000" pitchFamily="2" charset="2"/>
                        <a:buNone/>
                      </a:pPr>
                      <a:endParaRPr lang="es-ES" sz="1200" baseline="0" dirty="0" smtClean="0">
                        <a:latin typeface="Century Gothic" panose="020B0502020202020204" pitchFamily="34" charset="0"/>
                      </a:endParaRPr>
                    </a:p>
                    <a:p>
                      <a:pPr marL="0" indent="0">
                        <a:buFont typeface="Wingdings" panose="05000000000000000000" pitchFamily="2" charset="2"/>
                        <a:buNone/>
                      </a:pPr>
                      <a:r>
                        <a:rPr lang="es-ES_tradnl" sz="1200" dirty="0" smtClean="0">
                          <a:latin typeface="Century Gothic" panose="020B0502020202020204" pitchFamily="34" charset="0"/>
                          <a:hlinkClick r:id="rId5"/>
                        </a:rPr>
                        <a:t>https://www.youtube.com/watch?v=ChN3lmgTGHY&amp;ab_channel=NationalGeographicEspa%C3%B1aNationalGeographicEspa%C3%B1aVerificada</a:t>
                      </a:r>
                      <a:endParaRPr lang="es-ES_tradnl" sz="1200" dirty="0" smtClean="0">
                        <a:latin typeface="Century Gothic" panose="020B0502020202020204" pitchFamily="34" charset="0"/>
                      </a:endParaRPr>
                    </a:p>
                    <a:p>
                      <a:pPr marL="0" indent="0">
                        <a:buFont typeface="Wingdings" panose="05000000000000000000" pitchFamily="2" charset="2"/>
                        <a:buNone/>
                      </a:pPr>
                      <a:r>
                        <a:rPr lang="es-ES_tradnl" sz="1200" dirty="0" smtClean="0">
                          <a:latin typeface="Century Gothic" panose="020B0502020202020204" pitchFamily="34" charset="0"/>
                        </a:rPr>
                        <a:t>  </a:t>
                      </a:r>
                      <a:endParaRPr lang="es-MX" sz="1200" baseline="0" dirty="0" smtClean="0">
                        <a:latin typeface="Century Gothic" panose="020B0502020202020204" pitchFamily="34" charset="0"/>
                      </a:endParaRPr>
                    </a:p>
                    <a:p>
                      <a:pPr marL="0" indent="0">
                        <a:buFont typeface="Wingdings" panose="05000000000000000000" pitchFamily="2" charset="2"/>
                        <a:buNone/>
                      </a:pPr>
                      <a:r>
                        <a:rPr lang="es-ES_tradnl" sz="1200" dirty="0" smtClean="0">
                          <a:latin typeface="Century Gothic" panose="020B0502020202020204" pitchFamily="34" charset="0"/>
                          <a:hlinkClick r:id="rId6"/>
                        </a:rPr>
                        <a:t>https://www.youtube.com/watch?v=cSwTjLMXtnw</a:t>
                      </a:r>
                      <a:endParaRPr lang="es-ES_tradnl" sz="1200" dirty="0" smtClean="0">
                        <a:latin typeface="Century Gothic" panose="020B0502020202020204" pitchFamily="34" charset="0"/>
                      </a:endParaRPr>
                    </a:p>
                    <a:p>
                      <a:pPr marL="0" indent="0">
                        <a:buFont typeface="Wingdings" panose="05000000000000000000" pitchFamily="2" charset="2"/>
                        <a:buNone/>
                      </a:pPr>
                      <a:endParaRPr lang="es-ES_tradnl" sz="1400" dirty="0" smtClean="0">
                        <a:latin typeface="Century Gothic" panose="020B0502020202020204" pitchFamily="34" charset="0"/>
                      </a:endParaRPr>
                    </a:p>
                  </a:txBody>
                  <a:tcPr/>
                </a:tc>
                <a:tc>
                  <a:txBody>
                    <a:bodyPr/>
                    <a:lstStyle/>
                    <a:p>
                      <a:r>
                        <a:rPr lang="es-ES" dirty="0" smtClean="0">
                          <a:latin typeface="Century Gothic" panose="020B0502020202020204" pitchFamily="34" charset="0"/>
                        </a:rPr>
                        <a:t>Hacer énfasis en las condiciones en las que viven esos animales debido a su tamaño, el color de su piel, pelaje o plumas, si viven solos o en manada, etc. </a:t>
                      </a:r>
                    </a:p>
                    <a:p>
                      <a:r>
                        <a:rPr lang="es-ES" dirty="0" smtClean="0">
                          <a:latin typeface="Century Gothic" panose="020B0502020202020204" pitchFamily="34" charset="0"/>
                        </a:rPr>
                        <a:t>Los videos están en inglés, pueden quitarle el sonido para concentrarse en la imagen.</a:t>
                      </a:r>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Videos</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19988923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1836</Words>
  <Application>Microsoft Office PowerPoint</Application>
  <PresentationFormat>Panorámica</PresentationFormat>
  <Paragraphs>185</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yadiraapolomoo@gmail.com</dc:creator>
  <cp:lastModifiedBy>yadiraapolomoo@gmail.com</cp:lastModifiedBy>
  <cp:revision>11</cp:revision>
  <dcterms:created xsi:type="dcterms:W3CDTF">2021-06-09T21:22:35Z</dcterms:created>
  <dcterms:modified xsi:type="dcterms:W3CDTF">2021-06-10T20:27:26Z</dcterms:modified>
</cp:coreProperties>
</file>