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7" r:id="rId1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FC"/>
    <a:srgbClr val="FD7BF7"/>
    <a:srgbClr val="D80ABF"/>
    <a:srgbClr val="FC04F0"/>
    <a:srgbClr val="00FF00"/>
    <a:srgbClr val="99FF99"/>
    <a:srgbClr val="00FFFF"/>
    <a:srgbClr val="660066"/>
    <a:srgbClr val="08F88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88" autoAdjust="0"/>
    <p:restoredTop sz="94671" autoAdjust="0"/>
  </p:normalViewPr>
  <p:slideViewPr>
    <p:cSldViewPr showGuides="1">
      <p:cViewPr>
        <p:scale>
          <a:sx n="70" d="100"/>
          <a:sy n="70" d="100"/>
        </p:scale>
        <p:origin x="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222C-1B3B-4504-81BB-84685C2604EA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037C-7EAD-435D-8572-C4EF981AC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31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037C-7EAD-435D-8572-C4EF981AC83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60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037C-7EAD-435D-8572-C4EF981AC83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00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50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0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9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54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7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2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8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9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3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43B2-0743-4CA3-A7E2-0CE690B4A74B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61148" y="-1068786"/>
            <a:ext cx="7014067" cy="91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6" b="87227" l="9752" r="80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98300" y="2330629"/>
            <a:ext cx="4927963" cy="5198825"/>
          </a:xfrm>
          <a:prstGeom prst="rect">
            <a:avLst/>
          </a:prstGeom>
          <a:noFill/>
          <a:ln>
            <a:noFill/>
          </a:ln>
          <a:effectLst>
            <a:glow rad="495300">
              <a:srgbClr val="00FFFF">
                <a:alpha val="44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0" b="24800" l="800" r="4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4717"/>
          <a:stretch/>
        </p:blipFill>
        <p:spPr bwMode="auto">
          <a:xfrm>
            <a:off x="2851656" y="4930041"/>
            <a:ext cx="3595389" cy="20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0" b="100000" l="54433" r="100000">
                        <a14:foregroundMark x1="86348" y1="71986" x2="86348" y2="71986"/>
                        <a14:foregroundMark x1="75177" y1="86702" x2="75177" y2="86702"/>
                        <a14:foregroundMark x1="67730" y1="75709" x2="67730" y2="75709"/>
                        <a14:foregroundMark x1="69504" y1="70922" x2="69504" y2="70922"/>
                        <a14:foregroundMark x1="87057" y1="69858" x2="87057" y2="69858"/>
                        <a14:foregroundMark x1="67021" y1="73227" x2="67021" y2="73227"/>
                        <a14:foregroundMark x1="67730" y1="72518" x2="67730" y2="72518"/>
                        <a14:foregroundMark x1="77660" y1="74113" x2="77660" y2="74113"/>
                        <a14:foregroundMark x1="77660" y1="89894" x2="77660" y2="89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50000"/>
          <a:stretch/>
        </p:blipFill>
        <p:spPr bwMode="auto">
          <a:xfrm>
            <a:off x="6312613" y="3234805"/>
            <a:ext cx="3456384" cy="3779263"/>
          </a:xfrm>
          <a:prstGeom prst="rect">
            <a:avLst/>
          </a:prstGeom>
          <a:noFill/>
          <a:ln>
            <a:noFill/>
          </a:ln>
          <a:effectLst>
            <a:glow rad="406400">
              <a:srgbClr val="FFFF00">
                <a:alpha val="6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9" y="458422"/>
            <a:ext cx="6145295" cy="1872207"/>
          </a:xfrm>
          <a:prstGeom prst="rect">
            <a:avLst/>
          </a:prstGeom>
          <a:noFill/>
          <a:ln>
            <a:noFill/>
          </a:ln>
          <a:effectLst>
            <a:glow rad="812800">
              <a:srgbClr val="FC04F0">
                <a:alpha val="79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22" y="66639"/>
            <a:ext cx="69738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20869" y="5760966"/>
            <a:ext cx="23503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San Antonio del Jaral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Virginia Libertad Reyna Hidalgo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Semana</a:t>
            </a:r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: 14-18 Junio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15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" y="0"/>
            <a:ext cx="9144000" cy="68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ibujo valor justic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6273" l="4082" r="94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81" y="4505740"/>
            <a:ext cx="2455856" cy="2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05" y="116632"/>
            <a:ext cx="9144000" cy="67739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3300" dirty="0">
                <a:latin typeface="Eras Bold ITC" pitchFamily="34" charset="0"/>
              </a:rPr>
              <a:t>Es</a:t>
            </a:r>
            <a:r>
              <a:rPr lang="es-MX" sz="3300" dirty="0">
                <a:latin typeface="Eras Bold ITC" pitchFamily="34" charset="0"/>
                <a:cs typeface="David" pitchFamily="34" charset="-79"/>
              </a:rPr>
              <a:t>cuela Normal de Educación Preescolar del Estado de Coahuila de Zaragoza</a:t>
            </a: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San Antonio del Jaral</a:t>
            </a:r>
            <a:br>
              <a:rPr lang="es-MX" dirty="0">
                <a:latin typeface="AR CENA" panose="02000000000000000000" pitchFamily="2" charset="0"/>
              </a:rPr>
            </a:br>
            <a:r>
              <a:rPr lang="es-MX" b="1" dirty="0">
                <a:latin typeface="AR CENA" panose="02000000000000000000" pitchFamily="2" charset="0"/>
              </a:rPr>
              <a:t>  Grado en el que realiza su práctica:</a:t>
            </a:r>
            <a:r>
              <a:rPr lang="es-MX" dirty="0">
                <a:latin typeface="AR CENA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Multigrano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Total de niños: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>
                <a:latin typeface="AR CENA" panose="02000000000000000000" pitchFamily="2" charset="0"/>
              </a:rPr>
              <a:t>18</a:t>
            </a:r>
            <a:r>
              <a:rPr lang="es-MX" dirty="0">
                <a:latin typeface="AR CENA" panose="02000000000000000000" pitchFamily="2" charset="0"/>
              </a:rPr>
              <a:t>  Niños</a:t>
            </a:r>
            <a:r>
              <a:rPr lang="es-MX" b="1" dirty="0">
                <a:latin typeface="AR CENA" panose="02000000000000000000" pitchFamily="2" charset="0"/>
              </a:rPr>
              <a:t>: </a:t>
            </a:r>
            <a:r>
              <a:rPr lang="es-MX" u="sng" dirty="0">
                <a:latin typeface="AR CENA" panose="02000000000000000000" pitchFamily="2" charset="0"/>
              </a:rPr>
              <a:t>9</a:t>
            </a:r>
            <a:r>
              <a:rPr lang="es-MX" dirty="0" smtClean="0">
                <a:latin typeface="AR CENA" panose="02000000000000000000" pitchFamily="2" charset="0"/>
              </a:rPr>
              <a:t> </a:t>
            </a:r>
            <a:r>
              <a:rPr lang="es-MX" dirty="0">
                <a:latin typeface="AR CENA" panose="02000000000000000000" pitchFamily="2" charset="0"/>
              </a:rPr>
              <a:t>Niñas</a:t>
            </a:r>
            <a:r>
              <a:rPr lang="es-MX" b="1" dirty="0">
                <a:latin typeface="AR CENA" panose="02000000000000000000" pitchFamily="2" charset="0"/>
              </a:rPr>
              <a:t>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9</a:t>
            </a:r>
          </a:p>
          <a:p>
            <a:pPr marL="0" indent="0" algn="ctr">
              <a:buNone/>
            </a:pPr>
            <a:endParaRPr lang="es-MX" u="sng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Periodo </a:t>
            </a:r>
            <a:r>
              <a:rPr lang="es-MX" b="1" dirty="0">
                <a:latin typeface="AR CENA" panose="02000000000000000000" pitchFamily="2" charset="0"/>
              </a:rPr>
              <a:t>de Práctica:</a:t>
            </a:r>
            <a:r>
              <a:rPr lang="es-MX" u="sng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 1 del Marzo al 2 de Julio 2021</a:t>
            </a: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Nombre </a:t>
            </a:r>
            <a:r>
              <a:rPr lang="es-MX" b="1" dirty="0">
                <a:latin typeface="AR CENA" panose="02000000000000000000" pitchFamily="2" charset="0"/>
              </a:rPr>
              <a:t>del Alumno Practicante:</a:t>
            </a:r>
            <a:r>
              <a:rPr lang="es-MX" dirty="0">
                <a:latin typeface="AR CENA" panose="02000000000000000000" pitchFamily="2" charset="0"/>
              </a:rPr>
              <a:t> Virginia Libertad Reyna Hidalgo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Grado</a:t>
            </a:r>
            <a:r>
              <a:rPr lang="es-MX" dirty="0">
                <a:latin typeface="AR CENA" panose="02000000000000000000" pitchFamily="2" charset="0"/>
              </a:rPr>
              <a:t>: 4 Sección: A    </a:t>
            </a:r>
            <a:r>
              <a:rPr lang="es-MX" b="1" dirty="0">
                <a:latin typeface="AR CENA" panose="02000000000000000000" pitchFamily="2" charset="0"/>
              </a:rPr>
              <a:t>Número de Lista</a:t>
            </a:r>
            <a:r>
              <a:rPr lang="es-MX" dirty="0">
                <a:latin typeface="AR CENA" panose="02000000000000000000" pitchFamily="2" charset="0"/>
              </a:rPr>
              <a:t>:11</a:t>
            </a:r>
            <a:endParaRPr lang="es-MX" dirty="0">
              <a:latin typeface="AR CENA" panose="02000000000000000000" pitchFamily="2" charset="0"/>
              <a:cs typeface="David" pitchFamily="34" charset="-79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931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22" y="692697"/>
            <a:ext cx="1397359" cy="10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Resultado de imagen para maesr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17" y="4849272"/>
            <a:ext cx="1833299" cy="2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8563"/>
              </p:ext>
            </p:extLst>
          </p:nvPr>
        </p:nvGraphicFramePr>
        <p:xfrm>
          <a:off x="1763690" y="3140969"/>
          <a:ext cx="5367778" cy="238887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8577"/>
                <a:gridCol w="981979"/>
                <a:gridCol w="895791"/>
                <a:gridCol w="681632"/>
                <a:gridCol w="1749799"/>
              </a:tblGrid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Grado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Niñas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Total de niños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Primero</a:t>
                      </a:r>
                      <a:endParaRPr lang="es-MX" sz="1400" dirty="0"/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3años 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Segundo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 años 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Tercero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 años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7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62268"/>
              </p:ext>
            </p:extLst>
          </p:nvPr>
        </p:nvGraphicFramePr>
        <p:xfrm>
          <a:off x="359024" y="116632"/>
          <a:ext cx="8784976" cy="140650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95167"/>
                <a:gridCol w="1781856"/>
                <a:gridCol w="211817"/>
                <a:gridCol w="360040"/>
                <a:gridCol w="1368152"/>
                <a:gridCol w="1818184"/>
                <a:gridCol w="2249760"/>
              </a:tblGrid>
              <a:tr h="23236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PLAN SEMANAL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A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Comunidad: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San</a:t>
                      </a:r>
                      <a:r>
                        <a:rPr lang="es-MX" sz="1200" baseline="0" dirty="0" smtClean="0">
                          <a:effectLst/>
                        </a:rPr>
                        <a:t> Antonio del Jaral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C.C.T: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05KJN00G7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Nivel: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Preescolar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LEC: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Virginia Libertad Reyna Hidalgo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N° de Alumnos: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18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Periodo: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Tercer</a:t>
                      </a:r>
                      <a:r>
                        <a:rPr lang="es-MX" sz="1200" baseline="0" dirty="0" smtClean="0">
                          <a:effectLst/>
                        </a:rPr>
                        <a:t> 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r>
                        <a:rPr lang="es-MX" sz="1200" dirty="0" smtClean="0">
                          <a:effectLst/>
                        </a:rPr>
                        <a:t>trimestre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Ciclo Escolar: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2020-2021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0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58523"/>
              </p:ext>
            </p:extLst>
          </p:nvPr>
        </p:nvGraphicFramePr>
        <p:xfrm>
          <a:off x="323528" y="1772816"/>
          <a:ext cx="8820472" cy="401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935"/>
                <a:gridCol w="1723083"/>
                <a:gridCol w="1479148"/>
                <a:gridCol w="2303274"/>
                <a:gridCol w="2070032"/>
              </a:tblGrid>
              <a:tr h="443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Día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11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tivo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8430" marR="88265" indent="-48895">
                        <a:lnSpc>
                          <a:spcPts val="115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/Á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ollo  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Tema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dizaj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Producto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</a:tr>
              <a:tr h="2974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20675">
                        <a:lnSpc>
                          <a:spcPts val="1150"/>
                        </a:lnSpc>
                      </a:pP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ocio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Autorregulación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150"/>
                        </a:lnSpc>
                        <a:tabLst>
                          <a:tab pos="675640" algn="l"/>
                          <a:tab pos="989330" algn="l"/>
                          <a:tab pos="1210310" algn="l"/>
                        </a:tabLst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	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ué	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	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  se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ntir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2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feliz.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Dibujo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  <a:tr h="443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Honestidad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230" algn="just">
                        <a:lnSpc>
                          <a:spcPct val="95500"/>
                        </a:lnSpc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r>
                        <a:rPr sz="12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música con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distintas 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partes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ntos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35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sesión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ucto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74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  <a:tr h="590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1594">
                        <a:lnSpc>
                          <a:spcPts val="1140"/>
                        </a:lnSpc>
                        <a:tabLst>
                          <a:tab pos="528320" algn="l"/>
                          <a:tab pos="1006475" algn="l"/>
                        </a:tabLst>
                      </a:pP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	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	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ct val="956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transformaciones 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vivos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230" algn="just">
                        <a:lnSpc>
                          <a:spcPct val="955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ntific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vivos 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nacen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huevo</a:t>
                      </a:r>
                      <a:r>
                        <a:rPr sz="12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sz="12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sz="12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forman</a:t>
                      </a:r>
                      <a:r>
                        <a:rPr sz="12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nacen</a:t>
                      </a:r>
                      <a:r>
                        <a:rPr sz="12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just">
                        <a:lnSpc>
                          <a:spcPts val="1105"/>
                        </a:lnSpc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 marR="63500">
                        <a:lnSpc>
                          <a:spcPts val="1140"/>
                        </a:lnSpc>
                      </a:pP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sesión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ucto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  <a:tr h="7345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sz="140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sz="14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175"/>
                        </a:lnSpc>
                        <a:spcBef>
                          <a:spcPts val="5"/>
                        </a:spcBef>
                        <a:tabLst>
                          <a:tab pos="1005205" algn="l"/>
                        </a:tabLst>
                      </a:pP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	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32194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ntos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325" algn="just">
                        <a:lnSpc>
                          <a:spcPct val="95500"/>
                        </a:lnSpc>
                      </a:pP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Conoce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palabras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expresiones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sz="12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sz="12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utilizan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localidad,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significado.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  <a:tr h="5897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cació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ísica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108585">
                        <a:lnSpc>
                          <a:spcPts val="114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ativid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 acció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230" algn="just">
                        <a:lnSpc>
                          <a:spcPct val="95700"/>
                        </a:lnSpc>
                      </a:pP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12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ñ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sz="12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hacen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diferentes,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ósit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actit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 marR="63500">
                        <a:lnSpc>
                          <a:spcPts val="1140"/>
                        </a:lnSpc>
                      </a:pP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sesión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sz="12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ucto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  <a:tr h="5897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sz="1400" b="1" spc="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4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sz="14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400" b="1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  <a:spcBef>
                          <a:spcPts val="509"/>
                        </a:spcBef>
                        <a:tabLst>
                          <a:tab pos="1005205" algn="l"/>
                        </a:tabLst>
                      </a:pP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	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21945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ntos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1594" algn="just">
                        <a:lnSpc>
                          <a:spcPts val="1150"/>
                        </a:lnSpc>
                      </a:pP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sz="1200" spc="-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sz="1200" spc="-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 </a:t>
                      </a: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ive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 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documentos.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4135">
                        <a:lnSpc>
                          <a:spcPts val="1150"/>
                        </a:lnSpc>
                        <a:spcBef>
                          <a:spcPts val="590"/>
                        </a:spcBef>
                        <a:tabLst>
                          <a:tab pos="626745" algn="l"/>
                          <a:tab pos="925194" algn="l"/>
                        </a:tabLst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ibi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	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	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  </a:t>
                      </a: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completo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37424"/>
              </p:ext>
            </p:extLst>
          </p:nvPr>
        </p:nvGraphicFramePr>
        <p:xfrm>
          <a:off x="395536" y="476672"/>
          <a:ext cx="8352929" cy="3762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730263"/>
                <a:gridCol w="1398750"/>
                <a:gridCol w="2185546"/>
                <a:gridCol w="19582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Día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12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tivo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8430" marR="88265" indent="-48895">
                        <a:lnSpc>
                          <a:spcPts val="114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/Á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ollo  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3384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Tema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dizaj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Producto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</a:tr>
              <a:tr h="865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175"/>
                        </a:lnSpc>
                        <a:spcBef>
                          <a:spcPts val="509"/>
                        </a:spcBef>
                        <a:tabLst>
                          <a:tab pos="1005205" algn="l"/>
                        </a:tabLst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Lenguaje	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675" algn="l">
                        <a:lnSpc>
                          <a:spcPts val="1175"/>
                        </a:lnSpc>
                      </a:pPr>
                      <a:r>
                        <a:rPr sz="1200" spc="-105" dirty="0">
                          <a:latin typeface="Arial MT"/>
                          <a:cs typeface="Arial MT"/>
                        </a:rPr>
                        <a:t>Comunicación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4769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21945" algn="l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ntos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4930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1594" algn="l">
                        <a:lnSpc>
                          <a:spcPts val="1150"/>
                        </a:lnSpc>
                      </a:pPr>
                      <a:r>
                        <a:rPr sz="1200" spc="-80" dirty="0">
                          <a:latin typeface="Arial MT"/>
                          <a:cs typeface="Arial MT"/>
                        </a:rPr>
                        <a:t>Identifica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nombre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otros 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ive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sos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documentos.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4135" algn="l">
                        <a:lnSpc>
                          <a:spcPts val="1150"/>
                        </a:lnSpc>
                        <a:spcBef>
                          <a:spcPts val="590"/>
                        </a:spcBef>
                        <a:tabLst>
                          <a:tab pos="626745" algn="l"/>
                          <a:tab pos="925194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Esc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ibi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re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completo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74930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</a:tr>
              <a:tr h="12631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7B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675" marR="61594" algn="l">
                        <a:lnSpc>
                          <a:spcPts val="1150"/>
                        </a:lnSpc>
                        <a:tabLst>
                          <a:tab pos="528320" algn="l"/>
                          <a:tab pos="100647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	Natu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	y  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Social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865" algn="l">
                        <a:lnSpc>
                          <a:spcPct val="955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ied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transformaciones 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vivos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175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6040" algn="l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Ide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ntific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viv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7945" marR="147320" algn="l">
                        <a:lnSpc>
                          <a:spcPts val="114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ot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form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el  cu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63500" algn="l">
                        <a:lnSpc>
                          <a:spcPts val="1150"/>
                        </a:lnSpc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esta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sesión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se </a:t>
                      </a:r>
                      <a:r>
                        <a:rPr sz="12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ucto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</a:tr>
              <a:tr h="841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</a:pPr>
                      <a:r>
                        <a:rPr sz="1200" spc="-90" dirty="0" smtClean="0">
                          <a:latin typeface="Arial MT"/>
                          <a:cs typeface="Arial MT"/>
                        </a:rPr>
                        <a:t>Arte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635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37160" algn="l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oció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  cultu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az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7470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 algn="l">
                        <a:lnSpc>
                          <a:spcPct val="95500"/>
                        </a:lnSpc>
                        <a:tabLst>
                          <a:tab pos="93345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Com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ocio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es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mediante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expresión 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corporal.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3500" algn="l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esta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sesión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se </a:t>
                      </a:r>
                      <a:r>
                        <a:rPr sz="12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ucto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77470" marB="0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CA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7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40094"/>
              </p:ext>
            </p:extLst>
          </p:nvPr>
        </p:nvGraphicFramePr>
        <p:xfrm>
          <a:off x="179512" y="216941"/>
          <a:ext cx="8856984" cy="6403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89"/>
                <a:gridCol w="8417795"/>
              </a:tblGrid>
              <a:tr h="296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5477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I:Eschuca indicaciones: todas las personas tenemos cosas que le gustan y las que no le gustan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D:Realiza actividad: Pídale que dibuje en una hoja dividida por la mitad, lo que le gusta y del otro lo que no le gusta.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C:Menciona que le gusta y que no le gusta </a:t>
                      </a: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61884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/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I:Eschuca indicaciones: Hoy jugaremos a un juego llamado marco polo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D:Juga marco/polo Primero se esconde uno, quien debe hablar para guiar al otro a encontrarlo, después deberá aplaudir, chiflar, rasgar un mueble o pared que esté cerca. Luego cambian de roles y quien se escondió ahora buscará al otro. 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C:Responde cuestionamientos:¿Qué partes de su cuerpo?</a:t>
                      </a: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87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Martes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I:Eschuca indicaciones: Como hemos mencionado hay seres vivos que nacen de un huevo, el cuales expulsado por la madre, quien los cuida y protege hasta que rompen el cascarón y nacen, y se llaman ovíparos, y algunos ejemplos de estos son las aves, los peces y los reptiles. Por otro lado, los vivíparos son aquellos animales que nacen directamente del cuerpo de la madre, como los conejos , perros ,gatos ,etc.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D:Realiza actividad: Sal de tu casa con la compañía de un adulto y busca animales que se encuentran en donde vives ,dibújalos y después identifica que animales son vivíparos y ovíparos 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C:Responde cuestionamientos:¿tú, naciste en huevo o naciste del cuerpo de tu mamá?,¿qué animal conoces que nazca de un huevo?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4072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Miércoles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I:Eschuca indicaciones: En el mundo exenten diferentes  lenguajes, algunas palabras que hemos escuchado se dicen de forma diferente en algunos lugares de nuestro país.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D:Realiza actividad: Si tienen algunos familiares que vivan en otros lugares, investiguen cómo se dicen las siguientes palabras: amiga-amigo, niña-niño, abuelo, abuela, mamá o papá. También cómo se le dice al dinero, al albillo (uva blanca), entre otras. Registren las palabras y sus distintas formas de nombrarlas, así como el lugar donde se refieren a ellas de esa manera.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C:Menciona las palabras que consultaste</a:t>
                      </a: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11442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I:I:Eschuca indicaciones: Hoy jugaremos a un juego Ayuda a tu compañero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D:JugaAyuda a </a:t>
                      </a:r>
                      <a:r>
                        <a:rPr lang="es-MX" sz="12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 compañero:tendrás los ojos cerrados o vendados, mientras un familiar te dará indicaciones para llegar a un lugar</a:t>
                      </a:r>
                    </a:p>
                    <a:p>
                      <a:r>
                        <a:rPr lang="es-MX" sz="12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como el baño o el patio, pero no lo puede tocar, solo puede dirigirlo.Una vez platique  qué opina respecto a que todos los niños, independientemente de su condición, tengan la posibilidad de participar en la vida familiar, en la educación, en el trabajo y en general en la sociedad.</a:t>
                      </a:r>
                      <a:endParaRPr lang="es-MX" sz="12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2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C:Menciona que se le dificulto </a:t>
                      </a:r>
                      <a:endParaRPr lang="es-MX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979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Jueves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I:Eschuca indicaciones: Como hemos mencionado nuestro nombre forma parte de nuestra identidad, este los podemos encontrara en nuestras cartilla de vacunación o acta de nacimiento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D:Realiza actividad: Pídele a tu mama que te muestre tu cartilla de vacunación o acta de nacimiento, que te señale dónde está escrito su nombre , después escriba su nombre completo, 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C:Responde cuestionamientos:¿en dónde has visto escrito tu nombre?, ¿reconoces cómo empieza tu nombre?, ¿reconoces las letras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que termina tu nombre?, ¿qué letras tiene tu nombre? </a:t>
                      </a:r>
                      <a:endParaRPr lang="es-MX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63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54518"/>
              </p:ext>
            </p:extLst>
          </p:nvPr>
        </p:nvGraphicFramePr>
        <p:xfrm>
          <a:off x="251520" y="260648"/>
          <a:ext cx="8712968" cy="220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14"/>
                <a:gridCol w="8393154"/>
              </a:tblGrid>
              <a:tr h="1957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4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9767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Viernes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I:Escucha indicaciones: Nosotros los seres humanos también formamos parte de los vivíparos, pero sabias que también nos diferenciamos por lo que comemos o por la manera en la que se nacemos. ¿sabes o te imaginas de qué manera se alimentan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las plantas? 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D:Investiga en internet , libros o con un familiar como es que se alimentan las plantas y realiza un dibujo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C:Menciona que fue lo que encontró </a:t>
                      </a: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8395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I:Escucha indicaciones: Hoy jugaremos a hacer una audición, por lo cual escucharán diferentes canciones, ambos elegirán una y la prepararán para cantarla frente al otro a manera de espectáculo de televisión. </a:t>
                      </a:r>
                      <a:endParaRPr lang="es-MX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D:dibuja la emoción que le produjo presentar su canción.</a:t>
                      </a:r>
                      <a:endParaRPr lang="es-MX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C:Menciona como es que te sentiste</a:t>
                      </a: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9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52774"/>
              </p:ext>
            </p:extLst>
          </p:nvPr>
        </p:nvGraphicFramePr>
        <p:xfrm>
          <a:off x="179512" y="188640"/>
          <a:ext cx="8784977" cy="1799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3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912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Usa recursos de las artes visuales (pintura, fotografía,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escultura, entre otros) en creaciones propias.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632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Usa recursos de las artes visuales </a:t>
                      </a:r>
                      <a:endParaRPr lang="es-MX" sz="11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propias 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10081"/>
              </p:ext>
            </p:extLst>
          </p:nvPr>
        </p:nvGraphicFramePr>
        <p:xfrm>
          <a:off x="179512" y="2492896"/>
          <a:ext cx="8784977" cy="2034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5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21602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19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Reconoce y nombra situaciones que le generan felicidad, tristeza, miedo o</a:t>
                      </a:r>
                      <a:r>
                        <a:rPr lang="es-MX" sz="1100" baseline="0" dirty="0" smtClean="0"/>
                        <a:t> </a:t>
                      </a:r>
                      <a:r>
                        <a:rPr lang="es-MX" sz="1100" dirty="0" smtClean="0"/>
                        <a:t>enojo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/>
                        <a:t>Reconoce las emociones</a:t>
                      </a:r>
                      <a:r>
                        <a:rPr lang="es-MX" sz="1100" baseline="0" dirty="0" smtClean="0"/>
                        <a:t> 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nombra situaciones que le generan felicidad, tristeza, miedo o</a:t>
                      </a:r>
                      <a:r>
                        <a:rPr lang="es-MX" sz="110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cs typeface="Times New Roman"/>
                        </a:rPr>
                        <a:t>enojo</a:t>
                      </a:r>
                      <a:endParaRPr lang="es-MX" sz="1100" dirty="0" smtClean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03208"/>
              </p:ext>
            </p:extLst>
          </p:nvPr>
        </p:nvGraphicFramePr>
        <p:xfrm>
          <a:off x="179512" y="4842218"/>
          <a:ext cx="8856984" cy="1500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426"/>
                <a:gridCol w="128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3550"/>
              </a:tblGrid>
              <a:tr h="2758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21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Identifica que hay seres vivos que nacen de un huevo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otros se forman y nacen del cuerpo de su madre.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/>
                        <a:t>Identifica características de los niño 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47778"/>
              </p:ext>
            </p:extLst>
          </p:nvPr>
        </p:nvGraphicFramePr>
        <p:xfrm>
          <a:off x="107504" y="2348880"/>
          <a:ext cx="8856984" cy="167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1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367"/>
                <a:gridCol w="1507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700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912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características de él y sus compañeros que los hacen diferentes, con 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propósito de asumir actitudes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632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Reconoce características de él con 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propósito de asumir actitudes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60479"/>
              </p:ext>
            </p:extLst>
          </p:nvPr>
        </p:nvGraphicFramePr>
        <p:xfrm>
          <a:off x="179512" y="116632"/>
          <a:ext cx="8856984" cy="1762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426"/>
                <a:gridCol w="128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3550"/>
              </a:tblGrid>
              <a:tr h="1995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505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/>
                        <a:t>Conoce y explica cómo es, cómo funciona una indicación, ordenando las</a:t>
                      </a:r>
                      <a:r>
                        <a:rPr lang="es-MX" sz="1050" baseline="0" dirty="0" smtClean="0"/>
                        <a:t> </a:t>
                      </a:r>
                      <a:r>
                        <a:rPr lang="es-MX" sz="1050" dirty="0" smtClean="0"/>
                        <a:t>ideas para que los demás comprendan..</a:t>
                      </a:r>
                      <a:endParaRPr lang="es-MX" sz="105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42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/>
                        <a:t>Conoce cómo es, cómo funciona una indicación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/>
                        <a:t>Explica cómo es, cómo funciona una indicación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37396"/>
              </p:ext>
            </p:extLst>
          </p:nvPr>
        </p:nvGraphicFramePr>
        <p:xfrm>
          <a:off x="179512" y="4509120"/>
          <a:ext cx="8856984" cy="206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964"/>
                <a:gridCol w="1278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700"/>
              </a:tblGrid>
              <a:tr h="218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688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/>
                        <a:t>Indentitifica</a:t>
                      </a:r>
                      <a:r>
                        <a:rPr lang="es-MX" sz="1200" dirty="0" smtClean="0"/>
                        <a:t> su nombre y otros datos personales en diversos documentos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688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Identifica su nombre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Escribe su </a:t>
                      </a:r>
                      <a:r>
                        <a:rPr lang="es-MX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nomrbre</a:t>
                      </a: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9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97318"/>
              </p:ext>
            </p:extLst>
          </p:nvPr>
        </p:nvGraphicFramePr>
        <p:xfrm>
          <a:off x="179512" y="130687"/>
          <a:ext cx="8784977" cy="218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/>
                <a:gridCol w="1207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2817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 de Formación Académica</a:t>
                      </a:r>
                      <a:endParaRPr lang="es-MX" sz="14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i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Aprendizaje esperado</a:t>
                      </a:r>
                      <a:endParaRPr lang="es-MX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430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Exploración y Comprensión del Mundo Natural y Social</a:t>
                      </a:r>
                      <a:endParaRPr lang="es-MX" sz="1400" b="1" i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Identifica semejanzas y diferencias entre la forma de vivir de la gente en el campo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y en la ciudad.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s-MX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565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Siempre</a:t>
                      </a:r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Nunca</a:t>
                      </a:r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341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Identifica semejanzas y diferencias entre la forma de vivir 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272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1367</Words>
  <Application>Microsoft Office PowerPoint</Application>
  <PresentationFormat>Carta (216 x 279 mm)</PresentationFormat>
  <Paragraphs>279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PRODUCCIONES RH</dc:creator>
  <cp:lastModifiedBy>Administrador</cp:lastModifiedBy>
  <cp:revision>158</cp:revision>
  <dcterms:created xsi:type="dcterms:W3CDTF">2021-02-27T03:17:32Z</dcterms:created>
  <dcterms:modified xsi:type="dcterms:W3CDTF">2021-06-12T00:34:35Z</dcterms:modified>
</cp:coreProperties>
</file>