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E3CD"/>
    <a:srgbClr val="258076"/>
    <a:srgbClr val="E9CAD4"/>
    <a:srgbClr val="9B5A79"/>
    <a:srgbClr val="F6BC49"/>
    <a:srgbClr val="FFCEAD"/>
    <a:srgbClr val="B07073"/>
    <a:srgbClr val="F27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showGuides="1">
      <p:cViewPr>
        <p:scale>
          <a:sx n="64" d="100"/>
          <a:sy n="64" d="100"/>
        </p:scale>
        <p:origin x="1956" y="-282"/>
      </p:cViewPr>
      <p:guideLst>
        <p:guide orient="horz" pos="283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CF280D0-F2B9-4A70-80AB-57995C7EAADE}"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354371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F280D0-F2B9-4A70-80AB-57995C7EAADE}"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78223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F280D0-F2B9-4A70-80AB-57995C7EAADE}"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267901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F280D0-F2B9-4A70-80AB-57995C7EAADE}"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142325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CF280D0-F2B9-4A70-80AB-57995C7EAADE}"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221793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F280D0-F2B9-4A70-80AB-57995C7EAADE}"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369419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F280D0-F2B9-4A70-80AB-57995C7EAADE}" type="datetimeFigureOut">
              <a:rPr lang="es-MX" smtClean="0"/>
              <a:t>10/06/2021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91988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CF280D0-F2B9-4A70-80AB-57995C7EAADE}" type="datetimeFigureOut">
              <a:rPr lang="es-MX" smtClean="0"/>
              <a:t>10/06/2021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230686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80D0-F2B9-4A70-80AB-57995C7EAADE}" type="datetimeFigureOut">
              <a:rPr lang="es-MX" smtClean="0"/>
              <a:t>10/06/2021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21767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CF280D0-F2B9-4A70-80AB-57995C7EAADE}"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357569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CF280D0-F2B9-4A70-80AB-57995C7EAADE}"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2D949-5FD7-4B3F-A331-43A0CD83F7E8}" type="slidenum">
              <a:rPr lang="es-MX" smtClean="0"/>
              <a:t>‹Nº›</a:t>
            </a:fld>
            <a:endParaRPr lang="es-MX"/>
          </a:p>
        </p:txBody>
      </p:sp>
    </p:spTree>
    <p:extLst>
      <p:ext uri="{BB962C8B-B14F-4D97-AF65-F5344CB8AC3E}">
        <p14:creationId xmlns:p14="http://schemas.microsoft.com/office/powerpoint/2010/main" val="53129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CF280D0-F2B9-4A70-80AB-57995C7EAADE}" type="datetimeFigureOut">
              <a:rPr lang="es-MX" smtClean="0"/>
              <a:t>10/06/2021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872D949-5FD7-4B3F-A331-43A0CD83F7E8}" type="slidenum">
              <a:rPr lang="es-MX" smtClean="0"/>
              <a:t>‹Nº›</a:t>
            </a:fld>
            <a:endParaRPr lang="es-MX"/>
          </a:p>
        </p:txBody>
      </p:sp>
    </p:spTree>
    <p:extLst>
      <p:ext uri="{BB962C8B-B14F-4D97-AF65-F5344CB8AC3E}">
        <p14:creationId xmlns:p14="http://schemas.microsoft.com/office/powerpoint/2010/main" val="1056946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0" y="0"/>
            <a:ext cx="6858000" cy="9144000"/>
          </a:xfrm>
          <a:prstGeom prst="rect">
            <a:avLst/>
          </a:prstGeom>
        </p:spPr>
      </p:pic>
      <p:sp>
        <p:nvSpPr>
          <p:cNvPr id="6" name="Rectángulo 5"/>
          <p:cNvSpPr/>
          <p:nvPr/>
        </p:nvSpPr>
        <p:spPr>
          <a:xfrm>
            <a:off x="539495" y="2032843"/>
            <a:ext cx="5779009" cy="5078313"/>
          </a:xfrm>
          <a:prstGeom prst="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s-MX" dirty="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algn="ctr"/>
            <a:endParaRPr lang="es-MX" dirty="0" smtClean="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 </a:t>
            </a:r>
          </a:p>
          <a:p>
            <a:pPr algn="ctr"/>
            <a:r>
              <a:rPr lang="es-MX" dirty="0" smtClean="0">
                <a:latin typeface="Arial" panose="020B0604020202020204" pitchFamily="34" charset="0"/>
                <a:cs typeface="Arial" panose="020B0604020202020204" pitchFamily="34" charset="0"/>
              </a:rPr>
              <a:t>Programa: Preescolar Comunitario “Sierra Hermosa”</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Clave: </a:t>
            </a:r>
            <a:r>
              <a:rPr lang="es-MX" dirty="0" smtClean="0">
                <a:latin typeface="Arial" panose="020B0604020202020204" pitchFamily="34" charset="0"/>
                <a:cs typeface="Arial" panose="020B0604020202020204" pitchFamily="34" charset="0"/>
              </a:rPr>
              <a:t>05KJN0019J   Localidad: Arteaga 0272</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   </a:t>
            </a:r>
          </a:p>
          <a:p>
            <a:pPr algn="ctr"/>
            <a:r>
              <a:rPr lang="es-MX" dirty="0">
                <a:latin typeface="Arial" panose="020B0604020202020204" pitchFamily="34" charset="0"/>
                <a:cs typeface="Arial" panose="020B0604020202020204" pitchFamily="34" charset="0"/>
              </a:rPr>
              <a:t>Nombre </a:t>
            </a:r>
            <a:r>
              <a:rPr lang="es-MX" dirty="0" smtClean="0">
                <a:latin typeface="Arial" panose="020B0604020202020204" pitchFamily="34" charset="0"/>
                <a:cs typeface="Arial" panose="020B0604020202020204" pitchFamily="34" charset="0"/>
              </a:rPr>
              <a:t>de la Presidenta APEC: Yajaira Carranza Álvarez</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Grado en el que realiza su práctica: </a:t>
            </a:r>
            <a:r>
              <a:rPr lang="es-MX" dirty="0" smtClean="0">
                <a:latin typeface="Arial" panose="020B0604020202020204" pitchFamily="34" charset="0"/>
                <a:cs typeface="Arial" panose="020B0604020202020204" pitchFamily="34" charset="0"/>
              </a:rPr>
              <a:t>Preescolar Mestizo</a:t>
            </a:r>
          </a:p>
          <a:p>
            <a:pPr algn="ctr"/>
            <a:r>
              <a:rPr lang="es-MX" dirty="0" smtClean="0">
                <a:latin typeface="Arial" panose="020B0604020202020204" pitchFamily="34" charset="0"/>
                <a:cs typeface="Arial" panose="020B0604020202020204" pitchFamily="34" charset="0"/>
              </a:rPr>
              <a:t>Total </a:t>
            </a:r>
            <a:r>
              <a:rPr lang="es-MX" dirty="0">
                <a:latin typeface="Arial" panose="020B0604020202020204" pitchFamily="34" charset="0"/>
                <a:cs typeface="Arial" panose="020B0604020202020204" pitchFamily="34" charset="0"/>
              </a:rPr>
              <a:t>de niños: </a:t>
            </a:r>
            <a:r>
              <a:rPr lang="es-MX" dirty="0" smtClean="0">
                <a:latin typeface="Arial" panose="020B0604020202020204" pitchFamily="34" charset="0"/>
                <a:cs typeface="Arial" panose="020B0604020202020204" pitchFamily="34" charset="0"/>
              </a:rPr>
              <a:t>10  </a:t>
            </a:r>
            <a:r>
              <a:rPr lang="es-MX" dirty="0">
                <a:latin typeface="Arial" panose="020B0604020202020204" pitchFamily="34" charset="0"/>
                <a:cs typeface="Arial" panose="020B0604020202020204" pitchFamily="34" charset="0"/>
              </a:rPr>
              <a:t>Niños: </a:t>
            </a:r>
            <a:r>
              <a:rPr lang="es-MX" dirty="0" smtClean="0">
                <a:latin typeface="Arial" panose="020B0604020202020204" pitchFamily="34" charset="0"/>
                <a:cs typeface="Arial" panose="020B0604020202020204" pitchFamily="34" charset="0"/>
              </a:rPr>
              <a:t>3   </a:t>
            </a:r>
            <a:r>
              <a:rPr lang="es-MX" dirty="0">
                <a:latin typeface="Arial" panose="020B0604020202020204" pitchFamily="34" charset="0"/>
                <a:cs typeface="Arial" panose="020B0604020202020204" pitchFamily="34" charset="0"/>
              </a:rPr>
              <a:t>Niñas: 8</a:t>
            </a:r>
            <a:endParaRPr lang="es-MX" dirty="0" smtClean="0">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Primer Grado: 2  Segundo Grado: 5  Tercer Grado: 3</a:t>
            </a:r>
            <a:endParaRPr lang="es-MX" dirty="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Nombre </a:t>
            </a:r>
            <a:r>
              <a:rPr lang="es-MX" dirty="0" smtClean="0">
                <a:latin typeface="Arial" panose="020B0604020202020204" pitchFamily="34" charset="0"/>
                <a:cs typeface="Arial" panose="020B0604020202020204" pitchFamily="34" charset="0"/>
              </a:rPr>
              <a:t>del LEC: </a:t>
            </a:r>
            <a:r>
              <a:rPr lang="es-MX" dirty="0">
                <a:latin typeface="Arial" panose="020B0604020202020204" pitchFamily="34" charset="0"/>
                <a:cs typeface="Arial" panose="020B0604020202020204" pitchFamily="34" charset="0"/>
              </a:rPr>
              <a:t>Adriana </a:t>
            </a:r>
            <a:r>
              <a:rPr lang="es-MX" dirty="0" err="1" smtClean="0">
                <a:latin typeface="Arial" panose="020B0604020202020204" pitchFamily="34" charset="0"/>
                <a:cs typeface="Arial" panose="020B0604020202020204" pitchFamily="34" charset="0"/>
              </a:rPr>
              <a:t>Gpe</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Ferrer </a:t>
            </a:r>
            <a:r>
              <a:rPr lang="es-MX" dirty="0" smtClean="0">
                <a:latin typeface="Arial" panose="020B0604020202020204" pitchFamily="34" charset="0"/>
                <a:cs typeface="Arial" panose="020B0604020202020204" pitchFamily="34" charset="0"/>
              </a:rPr>
              <a:t>Badillo</a:t>
            </a:r>
          </a:p>
          <a:p>
            <a:pPr algn="ctr"/>
            <a:r>
              <a:rPr lang="es-MX" dirty="0" smtClean="0">
                <a:latin typeface="Arial" panose="020B0604020202020204" pitchFamily="34" charset="0"/>
                <a:cs typeface="Arial" panose="020B0604020202020204" pitchFamily="34" charset="0"/>
              </a:rPr>
              <a:t>07 al 11 de </a:t>
            </a:r>
            <a:r>
              <a:rPr lang="es-MX" dirty="0" smtClean="0">
                <a:latin typeface="Arial" panose="020B0604020202020204" pitchFamily="34" charset="0"/>
                <a:cs typeface="Arial" panose="020B0604020202020204" pitchFamily="34" charset="0"/>
              </a:rPr>
              <a:t>junio del 2021</a:t>
            </a:r>
            <a:endParaRPr lang="es-MX" dirty="0">
              <a:latin typeface="Arial" panose="020B0604020202020204" pitchFamily="34" charset="0"/>
              <a:cs typeface="Arial" panose="020B0604020202020204" pitchFamily="34"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237141" y="2304559"/>
            <a:ext cx="1615897" cy="1187431"/>
          </a:xfrm>
          <a:prstGeom prst="rect">
            <a:avLst/>
          </a:prstGeom>
          <a:noFill/>
        </p:spPr>
      </p:pic>
      <p:pic>
        <p:nvPicPr>
          <p:cNvPr id="8" name="Picture 2" descr="Mensaje del director general, Simón Villar Martínez, para toda la ..."/>
          <p:cNvPicPr>
            <a:picLocks noChangeAspect="1" noChangeArrowheads="1"/>
          </p:cNvPicPr>
          <p:nvPr/>
        </p:nvPicPr>
        <p:blipFill rotWithShape="1">
          <a:blip r:embed="rId5">
            <a:extLst>
              <a:ext uri="{28A0092B-C50C-407E-A947-70E740481C1C}">
                <a14:useLocalDpi xmlns:a14="http://schemas.microsoft.com/office/drawing/2010/main" val="0"/>
              </a:ext>
            </a:extLst>
          </a:blip>
          <a:srcRect l="29360" t="25005" b="39786"/>
          <a:stretch/>
        </p:blipFill>
        <p:spPr bwMode="auto">
          <a:xfrm>
            <a:off x="2675896" y="2405734"/>
            <a:ext cx="2828922" cy="98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17/18/2e/17182e7eef289a68d34a63540a238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839451166"/>
              </p:ext>
            </p:extLst>
          </p:nvPr>
        </p:nvGraphicFramePr>
        <p:xfrm>
          <a:off x="272441" y="877459"/>
          <a:ext cx="6313117" cy="689091"/>
        </p:xfrm>
        <a:graphic>
          <a:graphicData uri="http://schemas.openxmlformats.org/drawingml/2006/table">
            <a:tbl>
              <a:tblPr bandRow="1"/>
              <a:tblGrid>
                <a:gridCol w="851770">
                  <a:extLst>
                    <a:ext uri="{9D8B030D-6E8A-4147-A177-3AD203B41FA5}">
                      <a16:colId xmlns:a16="http://schemas.microsoft.com/office/drawing/2014/main" val="2055814801"/>
                    </a:ext>
                  </a:extLst>
                </a:gridCol>
                <a:gridCol w="1413622">
                  <a:extLst>
                    <a:ext uri="{9D8B030D-6E8A-4147-A177-3AD203B41FA5}">
                      <a16:colId xmlns:a16="http://schemas.microsoft.com/office/drawing/2014/main" val="3136824393"/>
                    </a:ext>
                  </a:extLst>
                </a:gridCol>
                <a:gridCol w="493508">
                  <a:extLst>
                    <a:ext uri="{9D8B030D-6E8A-4147-A177-3AD203B41FA5}">
                      <a16:colId xmlns:a16="http://schemas.microsoft.com/office/drawing/2014/main" val="2242185320"/>
                    </a:ext>
                  </a:extLst>
                </a:gridCol>
                <a:gridCol w="79670">
                  <a:extLst>
                    <a:ext uri="{9D8B030D-6E8A-4147-A177-3AD203B41FA5}">
                      <a16:colId xmlns:a16="http://schemas.microsoft.com/office/drawing/2014/main" val="1727939500"/>
                    </a:ext>
                  </a:extLst>
                </a:gridCol>
                <a:gridCol w="871183">
                  <a:extLst>
                    <a:ext uri="{9D8B030D-6E8A-4147-A177-3AD203B41FA5}">
                      <a16:colId xmlns:a16="http://schemas.microsoft.com/office/drawing/2014/main" val="485124667"/>
                    </a:ext>
                  </a:extLst>
                </a:gridCol>
                <a:gridCol w="1200450">
                  <a:extLst>
                    <a:ext uri="{9D8B030D-6E8A-4147-A177-3AD203B41FA5}">
                      <a16:colId xmlns:a16="http://schemas.microsoft.com/office/drawing/2014/main" val="2635774767"/>
                    </a:ext>
                  </a:extLst>
                </a:gridCol>
                <a:gridCol w="1402914">
                  <a:extLst>
                    <a:ext uri="{9D8B030D-6E8A-4147-A177-3AD203B41FA5}">
                      <a16:colId xmlns:a16="http://schemas.microsoft.com/office/drawing/2014/main" val="3651395042"/>
                    </a:ext>
                  </a:extLst>
                </a:gridCol>
              </a:tblGrid>
              <a:tr h="129085">
                <a:tc gridSpan="7">
                  <a:txBody>
                    <a:bodyPr/>
                    <a:lstStyle/>
                    <a:p>
                      <a:pPr algn="ctr">
                        <a:lnSpc>
                          <a:spcPct val="107000"/>
                        </a:lnSpc>
                        <a:spcAft>
                          <a:spcPts val="800"/>
                        </a:spcAft>
                      </a:pPr>
                      <a:r>
                        <a:rPr lang="es-MX" sz="1100" b="1" dirty="0">
                          <a:effectLst/>
                          <a:latin typeface="Arial" panose="020B0604020202020204" pitchFamily="34" charset="0"/>
                          <a:ea typeface="Arial" panose="020B0604020202020204" pitchFamily="34" charset="0"/>
                        </a:rPr>
                        <a:t>PLAN </a:t>
                      </a:r>
                      <a:r>
                        <a:rPr lang="es-MX" sz="1100" b="1" dirty="0" smtClean="0">
                          <a:effectLst/>
                          <a:latin typeface="Arial" panose="020B0604020202020204" pitchFamily="34" charset="0"/>
                          <a:ea typeface="Arial" panose="020B0604020202020204" pitchFamily="34" charset="0"/>
                        </a:rPr>
                        <a:t>SEMANAL</a:t>
                      </a:r>
                      <a:endParaRPr lang="es-MX" sz="1100" dirty="0">
                        <a:effectLst/>
                        <a:latin typeface="Calibri" panose="020F0502020204030204" pitchFamily="34" charset="0"/>
                        <a:ea typeface="Calibri" panose="020F0502020204030204" pitchFamily="34" charset="0"/>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467"/>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74268458"/>
                  </a:ext>
                </a:extLst>
              </a:tr>
              <a:tr h="183567">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Comunidad: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 </a:t>
                      </a:r>
                      <a:r>
                        <a:rPr lang="es-MX" sz="1000" b="0" dirty="0" smtClean="0">
                          <a:effectLst/>
                          <a:latin typeface="Arial" panose="020B0604020202020204" pitchFamily="34" charset="0"/>
                          <a:ea typeface="Arial" panose="020B0604020202020204" pitchFamily="34" charset="0"/>
                        </a:rPr>
                        <a:t>Sierra Hermosa</a:t>
                      </a:r>
                      <a:endParaRPr lang="es-MX" sz="1000" b="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C.C.T: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hMerge="1">
                  <a:txBody>
                    <a:bodyPr/>
                    <a:lstStyle/>
                    <a:p>
                      <a:endParaRPr lang="es-MX"/>
                    </a:p>
                  </a:txBody>
                  <a:tcPr/>
                </a:tc>
                <a:tc>
                  <a:txBody>
                    <a:bodyPr/>
                    <a:lstStyle/>
                    <a:p>
                      <a:pPr algn="ctr">
                        <a:lnSpc>
                          <a:spcPct val="107000"/>
                        </a:lnSpc>
                        <a:spcAft>
                          <a:spcPts val="800"/>
                        </a:spcAft>
                      </a:pPr>
                      <a:r>
                        <a:rPr lang="es-MX" sz="1000" b="0" dirty="0" smtClean="0">
                          <a:effectLst/>
                          <a:latin typeface="Arial" panose="020B0604020202020204" pitchFamily="34" charset="0"/>
                          <a:ea typeface="Arial" panose="020B0604020202020204" pitchFamily="34" charset="0"/>
                        </a:rPr>
                        <a:t>05KJN0019J</a:t>
                      </a:r>
                      <a:r>
                        <a:rPr lang="es-MX" sz="1000" b="1" dirty="0">
                          <a:effectLst/>
                          <a:latin typeface="Arial" panose="020B0604020202020204" pitchFamily="34" charset="0"/>
                          <a:ea typeface="Arial" panose="020B0604020202020204" pitchFamily="34" charset="0"/>
                        </a:rPr>
                        <a:t>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Nivel: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a:txBody>
                    <a:bodyPr/>
                    <a:lstStyle/>
                    <a:p>
                      <a:pPr algn="ctr">
                        <a:lnSpc>
                          <a:spcPct val="107000"/>
                        </a:lnSpc>
                        <a:spcAft>
                          <a:spcPts val="800"/>
                        </a:spcAft>
                      </a:pPr>
                      <a:r>
                        <a:rPr lang="es-MX" sz="1000" dirty="0">
                          <a:effectLst/>
                          <a:latin typeface="Arial" panose="020B0604020202020204" pitchFamily="34" charset="0"/>
                          <a:ea typeface="Arial" panose="020B0604020202020204" pitchFamily="34" charset="0"/>
                        </a:rPr>
                        <a:t> </a:t>
                      </a:r>
                      <a:r>
                        <a:rPr lang="es-MX" sz="1000" dirty="0" smtClean="0">
                          <a:effectLst/>
                          <a:latin typeface="Arial" panose="020B0604020202020204" pitchFamily="34" charset="0"/>
                          <a:ea typeface="Arial" panose="020B0604020202020204" pitchFamily="34" charset="0"/>
                        </a:rPr>
                        <a:t>Preescolar</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8941743"/>
                  </a:ext>
                </a:extLst>
              </a:tr>
              <a:tr h="129085">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LEC: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gridSpan="4">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 </a:t>
                      </a:r>
                      <a:r>
                        <a:rPr lang="es-MX" sz="1000" b="0" dirty="0" smtClean="0">
                          <a:effectLst/>
                          <a:latin typeface="Arial" panose="020B0604020202020204" pitchFamily="34" charset="0"/>
                          <a:ea typeface="Arial" panose="020B0604020202020204" pitchFamily="34" charset="0"/>
                        </a:rPr>
                        <a:t>Adriana </a:t>
                      </a:r>
                      <a:r>
                        <a:rPr lang="es-MX" sz="1000" b="0" dirty="0" err="1" smtClean="0">
                          <a:effectLst/>
                          <a:latin typeface="Arial" panose="020B0604020202020204" pitchFamily="34" charset="0"/>
                          <a:ea typeface="Arial" panose="020B0604020202020204" pitchFamily="34" charset="0"/>
                        </a:rPr>
                        <a:t>Gpe</a:t>
                      </a:r>
                      <a:r>
                        <a:rPr lang="es-MX" sz="1000" b="0" dirty="0" smtClean="0">
                          <a:effectLst/>
                          <a:latin typeface="Arial" panose="020B0604020202020204" pitchFamily="34" charset="0"/>
                          <a:ea typeface="Arial" panose="020B0604020202020204" pitchFamily="34" charset="0"/>
                        </a:rPr>
                        <a:t>. Ferrer Badillo</a:t>
                      </a:r>
                      <a:endParaRPr lang="es-MX" sz="1000" b="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N° de Alumnos: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 </a:t>
                      </a:r>
                      <a:r>
                        <a:rPr lang="es-MX" sz="1000" b="0" dirty="0" smtClean="0">
                          <a:effectLst/>
                          <a:latin typeface="Arial" panose="020B0604020202020204" pitchFamily="34" charset="0"/>
                          <a:ea typeface="Arial" panose="020B0604020202020204" pitchFamily="34" charset="0"/>
                        </a:rPr>
                        <a:t>10</a:t>
                      </a:r>
                      <a:endParaRPr lang="es-MX" sz="1000" b="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2800167"/>
                  </a:ext>
                </a:extLst>
              </a:tr>
              <a:tr h="129085">
                <a:tc>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Periodo:</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gridSpan="2">
                  <a:txBody>
                    <a:bodyPr/>
                    <a:lstStyle/>
                    <a:p>
                      <a:pPr algn="ctr">
                        <a:lnSpc>
                          <a:spcPct val="107000"/>
                        </a:lnSpc>
                        <a:spcAft>
                          <a:spcPts val="800"/>
                        </a:spcAft>
                      </a:pPr>
                      <a:r>
                        <a:rPr lang="es-MX" sz="1000" dirty="0">
                          <a:effectLst/>
                          <a:latin typeface="Arial" panose="020B0604020202020204" pitchFamily="34" charset="0"/>
                          <a:ea typeface="Arial" panose="020B0604020202020204" pitchFamily="34" charset="0"/>
                        </a:rPr>
                        <a:t> </a:t>
                      </a:r>
                      <a:r>
                        <a:rPr lang="es-MX" sz="1000" dirty="0" smtClean="0">
                          <a:effectLst/>
                          <a:latin typeface="Arial" panose="020B0604020202020204" pitchFamily="34" charset="0"/>
                          <a:ea typeface="Arial" panose="020B0604020202020204" pitchFamily="34" charset="0"/>
                        </a:rPr>
                        <a:t>3°</a:t>
                      </a:r>
                      <a:r>
                        <a:rPr lang="es-MX" sz="1000" baseline="0" dirty="0" smtClean="0">
                          <a:effectLst/>
                          <a:latin typeface="Arial" panose="020B0604020202020204" pitchFamily="34" charset="0"/>
                          <a:ea typeface="Arial" panose="020B0604020202020204" pitchFamily="34" charset="0"/>
                        </a:rPr>
                        <a:t> trimestre</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gridSpan="2">
                  <a:txBody>
                    <a:bodyPr/>
                    <a:lstStyle/>
                    <a:p>
                      <a:pPr algn="ctr">
                        <a:lnSpc>
                          <a:spcPct val="107000"/>
                        </a:lnSpc>
                        <a:spcAft>
                          <a:spcPts val="800"/>
                        </a:spcAft>
                      </a:pPr>
                      <a:r>
                        <a:rPr lang="es-MX" sz="1000" b="1" dirty="0">
                          <a:effectLst/>
                          <a:latin typeface="Arial" panose="020B0604020202020204" pitchFamily="34" charset="0"/>
                          <a:ea typeface="Arial" panose="020B0604020202020204" pitchFamily="34" charset="0"/>
                        </a:rPr>
                        <a:t>Ciclo Escolar: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AD"/>
                    </a:solidFill>
                  </a:tcPr>
                </a:tc>
                <a:tc hMerge="1">
                  <a:txBody>
                    <a:bodyPr/>
                    <a:lstStyle/>
                    <a:p>
                      <a:endParaRPr lang="es-MX"/>
                    </a:p>
                  </a:txBody>
                  <a:tcPr/>
                </a:tc>
                <a:tc gridSpan="2">
                  <a:txBody>
                    <a:bodyPr/>
                    <a:lstStyle/>
                    <a:p>
                      <a:pPr algn="ctr">
                        <a:lnSpc>
                          <a:spcPct val="107000"/>
                        </a:lnSpc>
                        <a:spcAft>
                          <a:spcPts val="800"/>
                        </a:spcAft>
                      </a:pPr>
                      <a:r>
                        <a:rPr lang="es-MX" sz="1000" dirty="0" smtClean="0">
                          <a:effectLst/>
                          <a:latin typeface="Arial" panose="020B0604020202020204" pitchFamily="34" charset="0"/>
                          <a:ea typeface="Arial" panose="020B0604020202020204" pitchFamily="34" charset="0"/>
                        </a:rPr>
                        <a:t>2020</a:t>
                      </a:r>
                      <a:r>
                        <a:rPr lang="es-MX" sz="1000" baseline="0" dirty="0" smtClean="0">
                          <a:effectLst/>
                          <a:latin typeface="Arial" panose="020B0604020202020204" pitchFamily="34" charset="0"/>
                          <a:ea typeface="Arial" panose="020B0604020202020204" pitchFamily="34" charset="0"/>
                        </a:rPr>
                        <a:t> - 2021</a:t>
                      </a:r>
                      <a:r>
                        <a:rPr lang="es-MX" sz="1000" dirty="0">
                          <a:effectLst/>
                          <a:latin typeface="Arial" panose="020B0604020202020204" pitchFamily="34" charset="0"/>
                          <a:ea typeface="Arial" panose="020B0604020202020204" pitchFamily="34" charset="0"/>
                        </a:rPr>
                        <a:t> </a:t>
                      </a:r>
                      <a:endParaRPr lang="es-MX" sz="1000" dirty="0">
                        <a:effectLst/>
                        <a:latin typeface="Calibri" panose="020F0502020204030204" pitchFamily="34" charset="0"/>
                        <a:ea typeface="Calibri" panose="020F0502020204030204" pitchFamily="34" charset="0"/>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786680205"/>
                  </a:ext>
                </a:extLst>
              </a:tr>
            </a:tbl>
          </a:graphicData>
        </a:graphic>
      </p:graphicFrame>
      <p:pic>
        <p:nvPicPr>
          <p:cNvPr id="5" name="Imagen 4"/>
          <p:cNvPicPr>
            <a:picLocks noChangeAspect="1"/>
          </p:cNvPicPr>
          <p:nvPr/>
        </p:nvPicPr>
        <p:blipFill rotWithShape="1">
          <a:blip r:embed="rId3"/>
          <a:srcRect l="27333" t="29917" r="27620" b="10452"/>
          <a:stretch/>
        </p:blipFill>
        <p:spPr>
          <a:xfrm>
            <a:off x="498423" y="1753849"/>
            <a:ext cx="5861154" cy="4362138"/>
          </a:xfrm>
          <a:prstGeom prst="rect">
            <a:avLst/>
          </a:prstGeom>
        </p:spPr>
      </p:pic>
      <p:pic>
        <p:nvPicPr>
          <p:cNvPr id="6" name="Imagen 5"/>
          <p:cNvPicPr>
            <a:picLocks noChangeAspect="1"/>
          </p:cNvPicPr>
          <p:nvPr/>
        </p:nvPicPr>
        <p:blipFill rotWithShape="1">
          <a:blip r:embed="rId4"/>
          <a:srcRect l="27216" t="35656" r="27160" b="30328"/>
          <a:stretch/>
        </p:blipFill>
        <p:spPr>
          <a:xfrm>
            <a:off x="460947" y="5996066"/>
            <a:ext cx="5936105" cy="2488368"/>
          </a:xfrm>
          <a:prstGeom prst="rect">
            <a:avLst/>
          </a:prstGeom>
        </p:spPr>
      </p:pic>
    </p:spTree>
    <p:extLst>
      <p:ext uri="{BB962C8B-B14F-4D97-AF65-F5344CB8AC3E}">
        <p14:creationId xmlns:p14="http://schemas.microsoft.com/office/powerpoint/2010/main" val="307139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pinimg.com/564x/17/18/2e/17182e7eef289a68d34a63540a238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208622122"/>
              </p:ext>
            </p:extLst>
          </p:nvPr>
        </p:nvGraphicFramePr>
        <p:xfrm>
          <a:off x="259773" y="621187"/>
          <a:ext cx="6338454" cy="7103813"/>
        </p:xfrm>
        <a:graphic>
          <a:graphicData uri="http://schemas.openxmlformats.org/drawingml/2006/table">
            <a:tbl>
              <a:tblPr firstRow="1" bandRow="1">
                <a:tableStyleId>{5C22544A-7EE6-4342-B048-85BDC9FD1C3A}</a:tableStyleId>
              </a:tblPr>
              <a:tblGrid>
                <a:gridCol w="438727">
                  <a:extLst>
                    <a:ext uri="{9D8B030D-6E8A-4147-A177-3AD203B41FA5}">
                      <a16:colId xmlns:a16="http://schemas.microsoft.com/office/drawing/2014/main" val="419497742"/>
                    </a:ext>
                  </a:extLst>
                </a:gridCol>
                <a:gridCol w="698500">
                  <a:extLst>
                    <a:ext uri="{9D8B030D-6E8A-4147-A177-3AD203B41FA5}">
                      <a16:colId xmlns:a16="http://schemas.microsoft.com/office/drawing/2014/main" val="2077794156"/>
                    </a:ext>
                  </a:extLst>
                </a:gridCol>
                <a:gridCol w="5201227">
                  <a:extLst>
                    <a:ext uri="{9D8B030D-6E8A-4147-A177-3AD203B41FA5}">
                      <a16:colId xmlns:a16="http://schemas.microsoft.com/office/drawing/2014/main" val="2758358445"/>
                    </a:ext>
                  </a:extLst>
                </a:gridCol>
              </a:tblGrid>
              <a:tr h="293213">
                <a:tc gridSpan="3">
                  <a:txBody>
                    <a:bodyPr/>
                    <a:lstStyle/>
                    <a:p>
                      <a:pPr algn="ctr"/>
                      <a:r>
                        <a:rPr lang="es-MX" sz="1100" dirty="0" smtClean="0">
                          <a:latin typeface="Arial" panose="020B0604020202020204" pitchFamily="34" charset="0"/>
                          <a:cs typeface="Arial" panose="020B0604020202020204" pitchFamily="34" charset="0"/>
                        </a:rPr>
                        <a:t>Descripción de actividades</a:t>
                      </a:r>
                      <a:endParaRPr lang="es-MX" sz="11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9B5A79"/>
                    </a:solidFill>
                  </a:tcPr>
                </a:tc>
                <a:tc hMerge="1">
                  <a:txBody>
                    <a:bodyPr/>
                    <a:lstStyle/>
                    <a:p>
                      <a:endParaRPr lang="es-MX" dirty="0"/>
                    </a:p>
                  </a:txBody>
                  <a:tcPr>
                    <a:lnB w="12700" cap="flat" cmpd="sng" algn="ctr">
                      <a:solidFill>
                        <a:schemeClr val="tx1"/>
                      </a:solidFill>
                      <a:prstDash val="solid"/>
                      <a:round/>
                      <a:headEnd type="none" w="med" len="med"/>
                      <a:tailEnd type="none" w="med" len="med"/>
                    </a:lnB>
                    <a:solidFill>
                      <a:srgbClr val="9B5A79"/>
                    </a:solidFill>
                  </a:tcPr>
                </a:tc>
                <a:tc hMerge="1">
                  <a:txBody>
                    <a:bodyPr/>
                    <a:lstStyle/>
                    <a:p>
                      <a:endParaRPr lang="es-MX" dirty="0"/>
                    </a:p>
                  </a:txBody>
                  <a:tcPr>
                    <a:lnB w="12700" cap="flat" cmpd="sng" algn="ctr">
                      <a:solidFill>
                        <a:schemeClr val="tx1"/>
                      </a:solidFill>
                      <a:prstDash val="solid"/>
                      <a:round/>
                      <a:headEnd type="none" w="med" len="med"/>
                      <a:tailEnd type="none" w="med" len="med"/>
                    </a:lnB>
                    <a:solidFill>
                      <a:srgbClr val="9B5A79"/>
                    </a:solidFill>
                  </a:tcPr>
                </a:tc>
                <a:extLst>
                  <a:ext uri="{0D108BD9-81ED-4DB2-BD59-A6C34878D82A}">
                    <a16:rowId xmlns:a16="http://schemas.microsoft.com/office/drawing/2014/main" val="440667856"/>
                  </a:ext>
                </a:extLst>
              </a:tr>
              <a:tr h="293213">
                <a:tc>
                  <a:txBody>
                    <a:bodyPr/>
                    <a:lstStyle/>
                    <a:p>
                      <a:r>
                        <a:rPr lang="es-MX" sz="800" dirty="0" smtClean="0">
                          <a:latin typeface="Arial" panose="020B0604020202020204" pitchFamily="34" charset="0"/>
                          <a:cs typeface="Arial" panose="020B0604020202020204" pitchFamily="34" charset="0"/>
                        </a:rPr>
                        <a:t>Día</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D4"/>
                    </a:solidFill>
                  </a:tcPr>
                </a:tc>
                <a:tc>
                  <a:txBody>
                    <a:bodyPr/>
                    <a:lstStyle/>
                    <a:p>
                      <a:pPr algn="ctr"/>
                      <a:r>
                        <a:rPr lang="es-MX" sz="1100" dirty="0" smtClean="0">
                          <a:latin typeface="Arial" panose="020B0604020202020204" pitchFamily="34" charset="0"/>
                          <a:cs typeface="Arial" panose="020B0604020202020204" pitchFamily="34" charset="0"/>
                        </a:rPr>
                        <a:t>Tiempo</a:t>
                      </a:r>
                      <a:endParaRPr lang="es-MX" sz="11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D4"/>
                    </a:solidFill>
                  </a:tcPr>
                </a:tc>
                <a:tc>
                  <a:txBody>
                    <a:bodyPr/>
                    <a:lstStyle/>
                    <a:p>
                      <a:pPr algn="ctr"/>
                      <a:r>
                        <a:rPr lang="es-MX" sz="1100" dirty="0" smtClean="0">
                          <a:latin typeface="Arial" panose="020B0604020202020204" pitchFamily="34" charset="0"/>
                          <a:cs typeface="Arial" panose="020B0604020202020204" pitchFamily="34" charset="0"/>
                        </a:rPr>
                        <a:t>Actividades</a:t>
                      </a:r>
                      <a:endParaRPr lang="es-MX" sz="11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D4"/>
                    </a:solidFill>
                  </a:tcPr>
                </a:tc>
                <a:extLst>
                  <a:ext uri="{0D108BD9-81ED-4DB2-BD59-A6C34878D82A}">
                    <a16:rowId xmlns:a16="http://schemas.microsoft.com/office/drawing/2014/main" val="3073462769"/>
                  </a:ext>
                </a:extLst>
              </a:tr>
              <a:tr h="1085882">
                <a:tc>
                  <a:txBody>
                    <a:bodyPr/>
                    <a:lstStyle/>
                    <a:p>
                      <a:pPr algn="ctr"/>
                      <a:r>
                        <a:rPr lang="es-MX" sz="800" dirty="0" smtClean="0">
                          <a:latin typeface="Arial" panose="020B0604020202020204" pitchFamily="34" charset="0"/>
                          <a:cs typeface="Arial" panose="020B0604020202020204" pitchFamily="34" charset="0"/>
                        </a:rPr>
                        <a:t>Lunes</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60 minutos</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600" b="0" dirty="0" smtClean="0">
                          <a:latin typeface="Arial" panose="020B0604020202020204" pitchFamily="34" charset="0"/>
                          <a:cs typeface="Arial" panose="020B0604020202020204" pitchFamily="34" charset="0"/>
                        </a:rPr>
                        <a:t>Educación socioemocional</a:t>
                      </a:r>
                    </a:p>
                    <a:p>
                      <a:pPr algn="ctr"/>
                      <a:r>
                        <a:rPr lang="es-MX" sz="600" b="0" dirty="0" smtClean="0">
                          <a:latin typeface="Arial" panose="020B0604020202020204" pitchFamily="34" charset="0"/>
                          <a:cs typeface="Arial" panose="020B0604020202020204" pitchFamily="34" charset="0"/>
                        </a:rPr>
                        <a:t>Platique con su hijo sobre aquellas cosas que le gustan y las que no le </a:t>
                      </a:r>
                      <a:r>
                        <a:rPr lang="es-MX" sz="600" b="0" dirty="0" err="1" smtClean="0">
                          <a:latin typeface="Arial" panose="020B0604020202020204" pitchFamily="34" charset="0"/>
                          <a:cs typeface="Arial" panose="020B0604020202020204" pitchFamily="34" charset="0"/>
                        </a:rPr>
                        <a:t>gustan</a:t>
                      </a:r>
                      <a:r>
                        <a:rPr lang="es-MX" sz="600" b="0" dirty="0" smtClean="0">
                          <a:latin typeface="Arial" panose="020B0604020202020204" pitchFamily="34" charset="0"/>
                          <a:cs typeface="Arial" panose="020B0604020202020204" pitchFamily="34" charset="0"/>
                        </a:rPr>
                        <a:t>, considerando las siguientes categorías: color, comida, lugar y juego. </a:t>
                      </a:r>
                    </a:p>
                    <a:p>
                      <a:pPr algn="ctr"/>
                      <a:r>
                        <a:rPr lang="es-MX" sz="600" b="0" dirty="0" smtClean="0">
                          <a:latin typeface="Arial" panose="020B0604020202020204" pitchFamily="34" charset="0"/>
                          <a:cs typeface="Arial" panose="020B0604020202020204" pitchFamily="34" charset="0"/>
                        </a:rPr>
                        <a:t>Pídale que dibuje en una hoja dividida por la mitad, lo que le gusta y del </a:t>
                      </a:r>
                    </a:p>
                    <a:p>
                      <a:pPr algn="ctr"/>
                      <a:r>
                        <a:rPr lang="es-MX" sz="600" b="0" dirty="0" smtClean="0">
                          <a:latin typeface="Arial" panose="020B0604020202020204" pitchFamily="34" charset="0"/>
                          <a:cs typeface="Arial" panose="020B0604020202020204" pitchFamily="34" charset="0"/>
                        </a:rPr>
                        <a:t>otro lo que no le gusta.</a:t>
                      </a:r>
                    </a:p>
                    <a:p>
                      <a:pPr algn="ctr"/>
                      <a:r>
                        <a:rPr lang="es-MX" sz="600" b="0" dirty="0" smtClean="0">
                          <a:latin typeface="Arial" panose="020B0604020202020204" pitchFamily="34" charset="0"/>
                          <a:cs typeface="Arial" panose="020B0604020202020204" pitchFamily="34" charset="0"/>
                        </a:rPr>
                        <a:t>Arte</a:t>
                      </a:r>
                    </a:p>
                    <a:p>
                      <a:pPr algn="ctr"/>
                      <a:r>
                        <a:rPr lang="es-MX" sz="600" b="0" dirty="0" smtClean="0">
                          <a:latin typeface="Arial" panose="020B0604020202020204" pitchFamily="34" charset="0"/>
                          <a:cs typeface="Arial" panose="020B0604020202020204" pitchFamily="34" charset="0"/>
                        </a:rPr>
                        <a:t>Jueguen a esconderse. Primero se esconde uno, quien debe hablar para </a:t>
                      </a:r>
                    </a:p>
                    <a:p>
                      <a:pPr algn="ctr"/>
                      <a:r>
                        <a:rPr lang="es-MX" sz="600" b="0" dirty="0" smtClean="0">
                          <a:latin typeface="Arial" panose="020B0604020202020204" pitchFamily="34" charset="0"/>
                          <a:cs typeface="Arial" panose="020B0604020202020204" pitchFamily="34" charset="0"/>
                        </a:rPr>
                        <a:t>guiar al otro a encontrarlo, después deberá aplaudir, chiflar, rasgar un </a:t>
                      </a:r>
                    </a:p>
                    <a:p>
                      <a:pPr algn="ctr"/>
                      <a:r>
                        <a:rPr lang="es-MX" sz="600" b="0" dirty="0" smtClean="0">
                          <a:latin typeface="Arial" panose="020B0604020202020204" pitchFamily="34" charset="0"/>
                          <a:cs typeface="Arial" panose="020B0604020202020204" pitchFamily="34" charset="0"/>
                        </a:rPr>
                        <a:t>mueble o pared que esté cerca. Luego cambian de roles y quien se </a:t>
                      </a:r>
                      <a:r>
                        <a:rPr lang="es-MX" sz="600" b="0" dirty="0" err="1" smtClean="0">
                          <a:latin typeface="Arial" panose="020B0604020202020204" pitchFamily="34" charset="0"/>
                          <a:cs typeface="Arial" panose="020B0604020202020204" pitchFamily="34" charset="0"/>
                        </a:rPr>
                        <a:t>escondió</a:t>
                      </a:r>
                      <a:r>
                        <a:rPr lang="es-MX" sz="600" b="0" dirty="0" smtClean="0">
                          <a:latin typeface="Arial" panose="020B0604020202020204" pitchFamily="34" charset="0"/>
                          <a:cs typeface="Arial" panose="020B0604020202020204" pitchFamily="34" charset="0"/>
                        </a:rPr>
                        <a:t> ahora buscará al otro. Al final platiquen qué partes de su cuerpo </a:t>
                      </a:r>
                    </a:p>
                    <a:p>
                      <a:pPr algn="ctr"/>
                      <a:r>
                        <a:rPr lang="es-MX" sz="600" b="0" dirty="0" smtClean="0">
                          <a:latin typeface="Arial" panose="020B0604020202020204" pitchFamily="34" charset="0"/>
                          <a:cs typeface="Arial" panose="020B0604020202020204" pitchFamily="34" charset="0"/>
                        </a:rPr>
                        <a:t>usaron para producir los sonidos.</a:t>
                      </a:r>
                      <a:endParaRPr lang="es-MX" sz="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5377400"/>
                  </a:ext>
                </a:extLst>
              </a:tr>
              <a:tr h="1381282">
                <a:tc>
                  <a:txBody>
                    <a:bodyPr/>
                    <a:lstStyle/>
                    <a:p>
                      <a:pPr algn="ctr"/>
                      <a:r>
                        <a:rPr lang="es-MX" sz="800" dirty="0" smtClean="0">
                          <a:latin typeface="Arial" panose="020B0604020202020204" pitchFamily="34" charset="0"/>
                          <a:cs typeface="Arial" panose="020B0604020202020204" pitchFamily="34" charset="0"/>
                        </a:rPr>
                        <a:t>Martes</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60 minutos</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600" b="0" dirty="0" smtClean="0">
                          <a:latin typeface="Arial" panose="020B0604020202020204" pitchFamily="34" charset="0"/>
                          <a:cs typeface="Arial" panose="020B0604020202020204" pitchFamily="34" charset="0"/>
                        </a:rPr>
                        <a:t>Pensamiento matemático</a:t>
                      </a:r>
                    </a:p>
                    <a:p>
                      <a:pPr algn="ctr"/>
                      <a:r>
                        <a:rPr lang="es-MX" sz="600" b="0" dirty="0" smtClean="0">
                          <a:latin typeface="Arial" panose="020B0604020202020204" pitchFamily="34" charset="0"/>
                          <a:cs typeface="Arial" panose="020B0604020202020204" pitchFamily="34" charset="0"/>
                        </a:rPr>
                        <a:t>Ayude a su hijo a realizar el ejercicio de la página 63 del Libro de la </a:t>
                      </a:r>
                    </a:p>
                    <a:p>
                      <a:pPr algn="ctr"/>
                      <a:r>
                        <a:rPr lang="es-MX" sz="600" b="0" dirty="0" smtClean="0">
                          <a:latin typeface="Arial" panose="020B0604020202020204" pitchFamily="34" charset="0"/>
                          <a:cs typeface="Arial" panose="020B0604020202020204" pitchFamily="34" charset="0"/>
                        </a:rPr>
                        <a:t>Maestra </a:t>
                      </a:r>
                      <a:r>
                        <a:rPr lang="es-MX" sz="600" b="0" dirty="0" err="1" smtClean="0">
                          <a:latin typeface="Arial" panose="020B0604020202020204" pitchFamily="34" charset="0"/>
                          <a:cs typeface="Arial" panose="020B0604020202020204" pitchFamily="34" charset="0"/>
                        </a:rPr>
                        <a:t>Pati</a:t>
                      </a:r>
                      <a:r>
                        <a:rPr lang="es-MX" sz="600" b="0" dirty="0" smtClean="0">
                          <a:latin typeface="Arial" panose="020B0604020202020204" pitchFamily="34" charset="0"/>
                          <a:cs typeface="Arial" panose="020B0604020202020204" pitchFamily="34" charset="0"/>
                        </a:rPr>
                        <a:t>:</a:t>
                      </a:r>
                    </a:p>
                    <a:p>
                      <a:pPr algn="ctr"/>
                      <a:r>
                        <a:rPr lang="es-MX" sz="600" b="0" dirty="0" smtClean="0">
                          <a:latin typeface="Arial" panose="020B0604020202020204" pitchFamily="34" charset="0"/>
                          <a:cs typeface="Arial" panose="020B0604020202020204" pitchFamily="34" charset="0"/>
                        </a:rPr>
                        <a:t>• Preescolar 1. Niños entre 3 y 4 años.</a:t>
                      </a:r>
                    </a:p>
                    <a:p>
                      <a:pPr algn="ctr"/>
                      <a:r>
                        <a:rPr lang="es-MX" sz="600" b="0" dirty="0" smtClean="0">
                          <a:latin typeface="Arial" panose="020B0604020202020204" pitchFamily="34" charset="0"/>
                          <a:cs typeface="Arial" panose="020B0604020202020204" pitchFamily="34" charset="0"/>
                        </a:rPr>
                        <a:t>• Preescolar 2. Niños entre 4 y 5 años.</a:t>
                      </a:r>
                    </a:p>
                    <a:p>
                      <a:pPr algn="ctr"/>
                      <a:r>
                        <a:rPr lang="es-MX" sz="600" b="0" dirty="0" smtClean="0">
                          <a:latin typeface="Arial" panose="020B0604020202020204" pitchFamily="34" charset="0"/>
                          <a:cs typeface="Arial" panose="020B0604020202020204" pitchFamily="34" charset="0"/>
                        </a:rPr>
                        <a:t>• Preescolar 3. Niños entre 5 y 6 años.</a:t>
                      </a:r>
                    </a:p>
                    <a:p>
                      <a:pPr algn="ctr"/>
                      <a:r>
                        <a:rPr lang="es-MX" sz="600" b="0" dirty="0" smtClean="0">
                          <a:latin typeface="Arial" panose="020B0604020202020204" pitchFamily="34" charset="0"/>
                          <a:cs typeface="Arial" panose="020B0604020202020204" pitchFamily="34" charset="0"/>
                        </a:rPr>
                        <a:t>Mundo natural y social</a:t>
                      </a:r>
                    </a:p>
                    <a:p>
                      <a:pPr algn="ctr"/>
                      <a:r>
                        <a:rPr lang="es-MX" sz="600" b="0" dirty="0" smtClean="0">
                          <a:latin typeface="Arial" panose="020B0604020202020204" pitchFamily="34" charset="0"/>
                          <a:cs typeface="Arial" panose="020B0604020202020204" pitchFamily="34" charset="0"/>
                        </a:rPr>
                        <a:t>Comente con su hijo que hay seres vivos que nacen de un huevo, el cual </a:t>
                      </a:r>
                    </a:p>
                    <a:p>
                      <a:pPr algn="ctr"/>
                      <a:r>
                        <a:rPr lang="es-MX" sz="600" b="0" dirty="0" smtClean="0">
                          <a:latin typeface="Arial" panose="020B0604020202020204" pitchFamily="34" charset="0"/>
                          <a:cs typeface="Arial" panose="020B0604020202020204" pitchFamily="34" charset="0"/>
                        </a:rPr>
                        <a:t>es expulsado por la madre, quien los cuida y protege hasta que rompen </a:t>
                      </a:r>
                    </a:p>
                    <a:p>
                      <a:pPr algn="ctr"/>
                      <a:r>
                        <a:rPr lang="es-MX" sz="600" b="0" dirty="0" smtClean="0">
                          <a:latin typeface="Arial" panose="020B0604020202020204" pitchFamily="34" charset="0"/>
                          <a:cs typeface="Arial" panose="020B0604020202020204" pitchFamily="34" charset="0"/>
                        </a:rPr>
                        <a:t>el cascarón y nacen, y se llaman ovíparos, y algunos ejemplos de estos </a:t>
                      </a:r>
                    </a:p>
                    <a:p>
                      <a:pPr algn="ctr"/>
                      <a:r>
                        <a:rPr lang="es-MX" sz="600" b="0" dirty="0" smtClean="0">
                          <a:latin typeface="Arial" panose="020B0604020202020204" pitchFamily="34" charset="0"/>
                          <a:cs typeface="Arial" panose="020B0604020202020204" pitchFamily="34" charset="0"/>
                        </a:rPr>
                        <a:t>son las aves, los peces y los reptiles. </a:t>
                      </a:r>
                    </a:p>
                    <a:p>
                      <a:pPr algn="ctr"/>
                      <a:r>
                        <a:rPr lang="es-MX" sz="600" b="0" dirty="0" smtClean="0">
                          <a:latin typeface="Arial" panose="020B0604020202020204" pitchFamily="34" charset="0"/>
                          <a:cs typeface="Arial" panose="020B0604020202020204" pitchFamily="34" charset="0"/>
                        </a:rPr>
                        <a:t>Por otro lado, los vivíparos son aquellos animales que nacen directamente </a:t>
                      </a:r>
                    </a:p>
                    <a:p>
                      <a:pPr algn="ctr"/>
                      <a:r>
                        <a:rPr lang="es-MX" sz="600" b="0" dirty="0" smtClean="0">
                          <a:latin typeface="Arial" panose="020B0604020202020204" pitchFamily="34" charset="0"/>
                          <a:cs typeface="Arial" panose="020B0604020202020204" pitchFamily="34" charset="0"/>
                        </a:rPr>
                        <a:t>del cuerpo de la madre, como los mamíferos, anfibios y algunos reptiles.</a:t>
                      </a:r>
                    </a:p>
                    <a:p>
                      <a:pPr algn="ctr"/>
                      <a:r>
                        <a:rPr lang="es-MX" sz="600" b="0" dirty="0" smtClean="0">
                          <a:latin typeface="Arial" panose="020B0604020202020204" pitchFamily="34" charset="0"/>
                          <a:cs typeface="Arial" panose="020B0604020202020204" pitchFamily="34" charset="0"/>
                        </a:rPr>
                        <a:t>Pregúntele: ¿y tú, naciste en huevo o naciste del cuerpo de tu mamá?, </a:t>
                      </a:r>
                    </a:p>
                    <a:p>
                      <a:pPr algn="ctr"/>
                      <a:r>
                        <a:rPr lang="es-MX" sz="600" b="0" dirty="0" smtClean="0">
                          <a:latin typeface="Arial" panose="020B0604020202020204" pitchFamily="34" charset="0"/>
                          <a:cs typeface="Arial" panose="020B0604020202020204" pitchFamily="34" charset="0"/>
                        </a:rPr>
                        <a:t>¿qué animal conoces que nazca de un huevo?</a:t>
                      </a:r>
                      <a:endParaRPr lang="es-MX" sz="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973831"/>
                  </a:ext>
                </a:extLst>
              </a:tr>
              <a:tr h="1172851">
                <a:tc>
                  <a:txBody>
                    <a:bodyPr/>
                    <a:lstStyle/>
                    <a:p>
                      <a:pPr algn="ctr"/>
                      <a:r>
                        <a:rPr lang="es-MX" sz="800" dirty="0" smtClean="0">
                          <a:latin typeface="Arial" panose="020B0604020202020204" pitchFamily="34" charset="0"/>
                          <a:cs typeface="Arial" panose="020B0604020202020204" pitchFamily="34" charset="0"/>
                        </a:rPr>
                        <a:t>Miércoles</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60 minutos</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600" b="0" dirty="0" smtClean="0">
                          <a:latin typeface="Arial" panose="020B0604020202020204" pitchFamily="34" charset="0"/>
                          <a:cs typeface="Arial" panose="020B0604020202020204" pitchFamily="34" charset="0"/>
                        </a:rPr>
                        <a:t>Lenguaje y comunicación</a:t>
                      </a:r>
                    </a:p>
                    <a:p>
                      <a:pPr algn="ctr"/>
                      <a:r>
                        <a:rPr lang="es-MX" sz="600" b="0" dirty="0" smtClean="0">
                          <a:latin typeface="Arial" panose="020B0604020202020204" pitchFamily="34" charset="0"/>
                          <a:cs typeface="Arial" panose="020B0604020202020204" pitchFamily="34" charset="0"/>
                        </a:rPr>
                        <a:t>Platique con su hijo sobre algunas palabras que han escuchado que </a:t>
                      </a:r>
                    </a:p>
                    <a:p>
                      <a:pPr algn="ctr"/>
                      <a:r>
                        <a:rPr lang="es-MX" sz="600" b="0" dirty="0" smtClean="0">
                          <a:latin typeface="Arial" panose="020B0604020202020204" pitchFamily="34" charset="0"/>
                          <a:cs typeface="Arial" panose="020B0604020202020204" pitchFamily="34" charset="0"/>
                        </a:rPr>
                        <a:t>se dicen de forma diferente en algunos lugares de nuestro país. Si </a:t>
                      </a:r>
                      <a:r>
                        <a:rPr lang="es-MX" sz="600" b="0" dirty="0" err="1" smtClean="0">
                          <a:latin typeface="Arial" panose="020B0604020202020204" pitchFamily="34" charset="0"/>
                          <a:cs typeface="Arial" panose="020B0604020202020204" pitchFamily="34" charset="0"/>
                        </a:rPr>
                        <a:t>tienen</a:t>
                      </a:r>
                      <a:r>
                        <a:rPr lang="es-MX" sz="600" b="0" dirty="0" smtClean="0">
                          <a:latin typeface="Arial" panose="020B0604020202020204" pitchFamily="34" charset="0"/>
                          <a:cs typeface="Arial" panose="020B0604020202020204" pitchFamily="34" charset="0"/>
                        </a:rPr>
                        <a:t> algunos familiares que vivan en otros lugares, investiguen cómo se </a:t>
                      </a:r>
                    </a:p>
                    <a:p>
                      <a:pPr algn="ctr"/>
                      <a:r>
                        <a:rPr lang="es-MX" sz="600" b="0" dirty="0" smtClean="0">
                          <a:latin typeface="Arial" panose="020B0604020202020204" pitchFamily="34" charset="0"/>
                          <a:cs typeface="Arial" panose="020B0604020202020204" pitchFamily="34" charset="0"/>
                        </a:rPr>
                        <a:t>dicen las siguientes palabras: amiga-amigo, niña-niño, abuelo, abuela, </a:t>
                      </a:r>
                    </a:p>
                    <a:p>
                      <a:pPr algn="ctr"/>
                      <a:r>
                        <a:rPr lang="es-MX" sz="600" b="0" dirty="0" smtClean="0">
                          <a:latin typeface="Arial" panose="020B0604020202020204" pitchFamily="34" charset="0"/>
                          <a:cs typeface="Arial" panose="020B0604020202020204" pitchFamily="34" charset="0"/>
                        </a:rPr>
                        <a:t>mamá o papá. También cómo se le dice al dinero, al albillo (uva blanca), </a:t>
                      </a:r>
                    </a:p>
                    <a:p>
                      <a:pPr algn="ctr"/>
                      <a:r>
                        <a:rPr lang="es-MX" sz="600" b="0" dirty="0" smtClean="0">
                          <a:latin typeface="Arial" panose="020B0604020202020204" pitchFamily="34" charset="0"/>
                          <a:cs typeface="Arial" panose="020B0604020202020204" pitchFamily="34" charset="0"/>
                        </a:rPr>
                        <a:t>entre otras. Registren las palabras y sus distintas formas de nombrarlas, </a:t>
                      </a:r>
                    </a:p>
                    <a:p>
                      <a:pPr algn="ctr"/>
                      <a:r>
                        <a:rPr lang="es-MX" sz="600" b="0" dirty="0" smtClean="0">
                          <a:latin typeface="Arial" panose="020B0604020202020204" pitchFamily="34" charset="0"/>
                          <a:cs typeface="Arial" panose="020B0604020202020204" pitchFamily="34" charset="0"/>
                        </a:rPr>
                        <a:t>así como el lugar donde se refieren a ellas de esa manera.</a:t>
                      </a:r>
                    </a:p>
                    <a:p>
                      <a:pPr algn="ctr"/>
                      <a:r>
                        <a:rPr lang="es-MX" sz="600" b="0" dirty="0" smtClean="0">
                          <a:latin typeface="Arial" panose="020B0604020202020204" pitchFamily="34" charset="0"/>
                          <a:cs typeface="Arial" panose="020B0604020202020204" pitchFamily="34" charset="0"/>
                        </a:rPr>
                        <a:t>Educación física</a:t>
                      </a:r>
                    </a:p>
                    <a:p>
                      <a:pPr algn="ctr"/>
                      <a:r>
                        <a:rPr lang="es-MX" sz="600" b="0" dirty="0" smtClean="0">
                          <a:latin typeface="Arial" panose="020B0604020202020204" pitchFamily="34" charset="0"/>
                          <a:cs typeface="Arial" panose="020B0604020202020204" pitchFamily="34" charset="0"/>
                        </a:rPr>
                        <a:t>Jueguen a “Ayuda a tu compañero”. El niño tendrá los ojos cerrados o </a:t>
                      </a:r>
                    </a:p>
                    <a:p>
                      <a:pPr algn="ctr"/>
                      <a:r>
                        <a:rPr lang="es-MX" sz="600" b="0" dirty="0" smtClean="0">
                          <a:latin typeface="Arial" panose="020B0604020202020204" pitchFamily="34" charset="0"/>
                          <a:cs typeface="Arial" panose="020B0604020202020204" pitchFamily="34" charset="0"/>
                        </a:rPr>
                        <a:t>vendados, mientras usted le dará indicaciones para llegar a un lugar </a:t>
                      </a:r>
                    </a:p>
                    <a:p>
                      <a:pPr algn="ctr"/>
                      <a:r>
                        <a:rPr lang="es-MX" sz="600" b="0" dirty="0" smtClean="0">
                          <a:latin typeface="Arial" panose="020B0604020202020204" pitchFamily="34" charset="0"/>
                          <a:cs typeface="Arial" panose="020B0604020202020204" pitchFamily="34" charset="0"/>
                        </a:rPr>
                        <a:t>como el baño o el patio, pero no lo puede tocar, solo puede dirigirlo. </a:t>
                      </a:r>
                    </a:p>
                    <a:p>
                      <a:pPr algn="ctr"/>
                      <a:r>
                        <a:rPr lang="es-MX" sz="600" b="0" dirty="0" smtClean="0">
                          <a:latin typeface="Arial" panose="020B0604020202020204" pitchFamily="34" charset="0"/>
                          <a:cs typeface="Arial" panose="020B0604020202020204" pitchFamily="34" charset="0"/>
                        </a:rPr>
                        <a:t>Una vez platique con su hijo sobre qué opina respecto a que todos los </a:t>
                      </a:r>
                    </a:p>
                    <a:p>
                      <a:pPr algn="ctr"/>
                      <a:r>
                        <a:rPr lang="es-MX" sz="600" b="0" dirty="0" smtClean="0">
                          <a:latin typeface="Arial" panose="020B0604020202020204" pitchFamily="34" charset="0"/>
                          <a:cs typeface="Arial" panose="020B0604020202020204" pitchFamily="34" charset="0"/>
                        </a:rPr>
                        <a:t>niños, independientemente de su condición, tengan la posibilidad de </a:t>
                      </a:r>
                    </a:p>
                    <a:p>
                      <a:pPr algn="ctr"/>
                      <a:r>
                        <a:rPr lang="es-MX" sz="600" b="0" dirty="0" smtClean="0">
                          <a:latin typeface="Arial" panose="020B0604020202020204" pitchFamily="34" charset="0"/>
                          <a:cs typeface="Arial" panose="020B0604020202020204" pitchFamily="34" charset="0"/>
                        </a:rPr>
                        <a:t>participar en la vida familiar, en la educación, en el trabajo y en general </a:t>
                      </a:r>
                    </a:p>
                    <a:p>
                      <a:pPr algn="ctr"/>
                      <a:r>
                        <a:rPr lang="es-MX" sz="600" b="0" dirty="0" smtClean="0">
                          <a:latin typeface="Arial" panose="020B0604020202020204" pitchFamily="34" charset="0"/>
                          <a:cs typeface="Arial" panose="020B0604020202020204" pitchFamily="34" charset="0"/>
                        </a:rPr>
                        <a:t>en la sociedad.</a:t>
                      </a:r>
                      <a:endParaRPr lang="es-MX" sz="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54082"/>
                  </a:ext>
                </a:extLst>
              </a:tr>
              <a:tr h="1194592">
                <a:tc>
                  <a:txBody>
                    <a:bodyPr/>
                    <a:lstStyle/>
                    <a:p>
                      <a:pPr algn="ctr"/>
                      <a:r>
                        <a:rPr lang="es-MX" sz="800" dirty="0" smtClean="0">
                          <a:latin typeface="Arial" panose="020B0604020202020204" pitchFamily="34" charset="0"/>
                          <a:cs typeface="Arial" panose="020B0604020202020204" pitchFamily="34" charset="0"/>
                        </a:rPr>
                        <a:t>Jueves</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60 minutos</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600" b="0" dirty="0" smtClean="0">
                          <a:latin typeface="Arial" panose="020B0604020202020204" pitchFamily="34" charset="0"/>
                          <a:cs typeface="Arial" panose="020B0604020202020204" pitchFamily="34" charset="0"/>
                        </a:rPr>
                        <a:t>Pensamiento matemático</a:t>
                      </a:r>
                    </a:p>
                    <a:p>
                      <a:pPr algn="ctr"/>
                      <a:r>
                        <a:rPr lang="es-MX" sz="600" b="0" dirty="0" smtClean="0">
                          <a:latin typeface="Arial" panose="020B0604020202020204" pitchFamily="34" charset="0"/>
                          <a:cs typeface="Arial" panose="020B0604020202020204" pitchFamily="34" charset="0"/>
                        </a:rPr>
                        <a:t>Ayude a su hijo a realizar el ejercicio de la página 64 del Libro de la </a:t>
                      </a:r>
                    </a:p>
                    <a:p>
                      <a:pPr algn="ctr"/>
                      <a:r>
                        <a:rPr lang="es-MX" sz="600" b="0" dirty="0" smtClean="0">
                          <a:latin typeface="Arial" panose="020B0604020202020204" pitchFamily="34" charset="0"/>
                          <a:cs typeface="Arial" panose="020B0604020202020204" pitchFamily="34" charset="0"/>
                        </a:rPr>
                        <a:t>Maestra </a:t>
                      </a:r>
                      <a:r>
                        <a:rPr lang="es-MX" sz="600" b="0" dirty="0" err="1" smtClean="0">
                          <a:latin typeface="Arial" panose="020B0604020202020204" pitchFamily="34" charset="0"/>
                          <a:cs typeface="Arial" panose="020B0604020202020204" pitchFamily="34" charset="0"/>
                        </a:rPr>
                        <a:t>Pati</a:t>
                      </a:r>
                      <a:r>
                        <a:rPr lang="es-MX" sz="600" b="0" dirty="0" smtClean="0">
                          <a:latin typeface="Arial" panose="020B0604020202020204" pitchFamily="34" charset="0"/>
                          <a:cs typeface="Arial" panose="020B0604020202020204" pitchFamily="34" charset="0"/>
                        </a:rPr>
                        <a:t>:</a:t>
                      </a:r>
                    </a:p>
                    <a:p>
                      <a:pPr algn="ctr"/>
                      <a:r>
                        <a:rPr lang="es-MX" sz="600" b="0" dirty="0" smtClean="0">
                          <a:latin typeface="Arial" panose="020B0604020202020204" pitchFamily="34" charset="0"/>
                          <a:cs typeface="Arial" panose="020B0604020202020204" pitchFamily="34" charset="0"/>
                        </a:rPr>
                        <a:t>• Preescolar 1. Niños entre 3 y 4 años.</a:t>
                      </a:r>
                    </a:p>
                    <a:p>
                      <a:pPr algn="ctr"/>
                      <a:r>
                        <a:rPr lang="es-MX" sz="600" b="0" dirty="0" smtClean="0">
                          <a:latin typeface="Arial" panose="020B0604020202020204" pitchFamily="34" charset="0"/>
                          <a:cs typeface="Arial" panose="020B0604020202020204" pitchFamily="34" charset="0"/>
                        </a:rPr>
                        <a:t>• Preescolar 2. Niños entre 4 y 5 años.</a:t>
                      </a:r>
                    </a:p>
                    <a:p>
                      <a:pPr algn="ctr"/>
                      <a:r>
                        <a:rPr lang="es-MX" sz="600" b="0" dirty="0" smtClean="0">
                          <a:latin typeface="Arial" panose="020B0604020202020204" pitchFamily="34" charset="0"/>
                          <a:cs typeface="Arial" panose="020B0604020202020204" pitchFamily="34" charset="0"/>
                        </a:rPr>
                        <a:t>• Preescolar 3. Niños entre 5 y 6 años.</a:t>
                      </a:r>
                    </a:p>
                    <a:p>
                      <a:pPr algn="ctr"/>
                      <a:r>
                        <a:rPr lang="es-MX" sz="600" b="0" dirty="0" smtClean="0">
                          <a:latin typeface="Arial" panose="020B0604020202020204" pitchFamily="34" charset="0"/>
                          <a:cs typeface="Arial" panose="020B0604020202020204" pitchFamily="34" charset="0"/>
                        </a:rPr>
                        <a:t>Lenguaje y comunicación</a:t>
                      </a:r>
                    </a:p>
                    <a:p>
                      <a:pPr algn="ctr"/>
                      <a:r>
                        <a:rPr lang="es-MX" sz="600" b="0" dirty="0" smtClean="0">
                          <a:latin typeface="Arial" panose="020B0604020202020204" pitchFamily="34" charset="0"/>
                          <a:cs typeface="Arial" panose="020B0604020202020204" pitchFamily="34" charset="0"/>
                        </a:rPr>
                        <a:t>Muestre a su hijo su cartilla de vacunación o acta de nacimiento, señale </a:t>
                      </a:r>
                    </a:p>
                    <a:p>
                      <a:pPr algn="ctr"/>
                      <a:r>
                        <a:rPr lang="es-MX" sz="600" b="0" dirty="0" smtClean="0">
                          <a:latin typeface="Arial" panose="020B0604020202020204" pitchFamily="34" charset="0"/>
                          <a:cs typeface="Arial" panose="020B0604020202020204" pitchFamily="34" charset="0"/>
                        </a:rPr>
                        <a:t>dónde está escrito su nombre y pregúntele: ¿en dónde has visto escrito </a:t>
                      </a:r>
                    </a:p>
                    <a:p>
                      <a:pPr algn="ctr"/>
                      <a:r>
                        <a:rPr lang="es-MX" sz="600" b="0" dirty="0" smtClean="0">
                          <a:latin typeface="Arial" panose="020B0604020202020204" pitchFamily="34" charset="0"/>
                          <a:cs typeface="Arial" panose="020B0604020202020204" pitchFamily="34" charset="0"/>
                        </a:rPr>
                        <a:t>tu nombre?, ¿reconoces cómo empieza tu nombre?, ¿reconoces las </a:t>
                      </a:r>
                      <a:r>
                        <a:rPr lang="es-MX" sz="600" b="0" dirty="0" err="1" smtClean="0">
                          <a:latin typeface="Arial" panose="020B0604020202020204" pitchFamily="34" charset="0"/>
                          <a:cs typeface="Arial" panose="020B0604020202020204" pitchFamily="34" charset="0"/>
                        </a:rPr>
                        <a:t>letras</a:t>
                      </a:r>
                      <a:r>
                        <a:rPr lang="es-MX" sz="600" b="0" dirty="0" smtClean="0">
                          <a:latin typeface="Arial" panose="020B0604020202020204" pitchFamily="34" charset="0"/>
                          <a:cs typeface="Arial" panose="020B0604020202020204" pitchFamily="34" charset="0"/>
                        </a:rPr>
                        <a:t> con que termina tu nombre?, ¿qué letras tiene tu nombre? Pídale </a:t>
                      </a:r>
                    </a:p>
                    <a:p>
                      <a:pPr algn="ctr"/>
                      <a:r>
                        <a:rPr lang="es-MX" sz="600" b="0" dirty="0" smtClean="0">
                          <a:latin typeface="Arial" panose="020B0604020202020204" pitchFamily="34" charset="0"/>
                          <a:cs typeface="Arial" panose="020B0604020202020204" pitchFamily="34" charset="0"/>
                        </a:rPr>
                        <a:t>que escriba su nombre completo, puede ser en su libro, cuaderno o </a:t>
                      </a:r>
                      <a:r>
                        <a:rPr lang="es-MX" sz="600" b="0" dirty="0" err="1" smtClean="0">
                          <a:latin typeface="Arial" panose="020B0604020202020204" pitchFamily="34" charset="0"/>
                          <a:cs typeface="Arial" panose="020B0604020202020204" pitchFamily="34" charset="0"/>
                        </a:rPr>
                        <a:t>Carpeta</a:t>
                      </a:r>
                      <a:r>
                        <a:rPr lang="es-MX" sz="600" b="0" dirty="0" smtClean="0">
                          <a:latin typeface="Arial" panose="020B0604020202020204" pitchFamily="34" charset="0"/>
                          <a:cs typeface="Arial" panose="020B0604020202020204" pitchFamily="34" charset="0"/>
                        </a:rPr>
                        <a:t> de evidencias.</a:t>
                      </a:r>
                      <a:endParaRPr lang="es-MX" sz="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7842530"/>
                  </a:ext>
                </a:extLst>
              </a:tr>
              <a:tr h="1310833">
                <a:tc>
                  <a:txBody>
                    <a:bodyPr/>
                    <a:lstStyle/>
                    <a:p>
                      <a:pPr algn="ctr"/>
                      <a:r>
                        <a:rPr lang="es-MX" sz="800" dirty="0" smtClean="0">
                          <a:latin typeface="Arial" panose="020B0604020202020204" pitchFamily="34" charset="0"/>
                          <a:cs typeface="Arial" panose="020B0604020202020204" pitchFamily="34" charset="0"/>
                        </a:rPr>
                        <a:t>Viernes </a:t>
                      </a:r>
                      <a:endParaRPr lang="es-MX" sz="8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60 minutos</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600" b="0" dirty="0" smtClean="0">
                          <a:latin typeface="Arial" panose="020B0604020202020204" pitchFamily="34" charset="0"/>
                          <a:cs typeface="Arial" panose="020B0604020202020204" pitchFamily="34" charset="0"/>
                        </a:rPr>
                        <a:t>Mundo natural y social</a:t>
                      </a:r>
                    </a:p>
                    <a:p>
                      <a:pPr algn="ctr"/>
                      <a:r>
                        <a:rPr lang="es-MX" sz="600" b="0" dirty="0" smtClean="0">
                          <a:latin typeface="Arial" panose="020B0604020202020204" pitchFamily="34" charset="0"/>
                          <a:cs typeface="Arial" panose="020B0604020202020204" pitchFamily="34" charset="0"/>
                        </a:rPr>
                        <a:t>Platique con su hijo sobre las diferentes formas de vida, </a:t>
                      </a:r>
                      <a:r>
                        <a:rPr lang="es-MX" sz="800" dirty="0" smtClean="0"/>
                        <a:t>Mundo natural y social Platique a su hijo que los seres humanos también formamos parte de los vivíparos. Además de la clasificación por la forma en que nacemos, los seres vivos también se diferencian por lo que comen o por la manera en la que se alimentan. Por ejemplo, los seres humanos pertenecemos a los mamíferos, y cuando nacemos nos alimentamos de la leche materna. Después pregúntele: ¿sabes o te imaginas de qué manera se alimentan las plantas? Coméntele que las plantas se alimentan con los nutrientes del suelo, del agua y del sol. Arte Dígale a su hijo que van a hacer una audición, para lo cual escucharán diferentes canciones, ambos elegirán una y la prepararán para cantarla frente al otro a manera de espectáculo de televisión. Después pídale que dibuje la emoción que le produjo presentar su canción.</a:t>
                      </a:r>
                      <a:endParaRPr lang="es-MX" sz="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452176"/>
                  </a:ext>
                </a:extLst>
              </a:tr>
            </a:tbl>
          </a:graphicData>
        </a:graphic>
      </p:graphicFrame>
    </p:spTree>
    <p:extLst>
      <p:ext uri="{BB962C8B-B14F-4D97-AF65-F5344CB8AC3E}">
        <p14:creationId xmlns:p14="http://schemas.microsoft.com/office/powerpoint/2010/main" val="207219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pinimg.com/564x/17/18/2e/17182e7eef289a68d34a63540a238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509705098"/>
              </p:ext>
            </p:extLst>
          </p:nvPr>
        </p:nvGraphicFramePr>
        <p:xfrm>
          <a:off x="242180" y="1638228"/>
          <a:ext cx="6373640" cy="5867544"/>
        </p:xfrm>
        <a:graphic>
          <a:graphicData uri="http://schemas.openxmlformats.org/drawingml/2006/table">
            <a:tbl>
              <a:tblPr firstRow="1" bandRow="1">
                <a:tableStyleId>{5C22544A-7EE6-4342-B048-85BDC9FD1C3A}</a:tableStyleId>
              </a:tblPr>
              <a:tblGrid>
                <a:gridCol w="672220">
                  <a:extLst>
                    <a:ext uri="{9D8B030D-6E8A-4147-A177-3AD203B41FA5}">
                      <a16:colId xmlns:a16="http://schemas.microsoft.com/office/drawing/2014/main" val="40870428"/>
                    </a:ext>
                  </a:extLst>
                </a:gridCol>
                <a:gridCol w="5701420">
                  <a:extLst>
                    <a:ext uri="{9D8B030D-6E8A-4147-A177-3AD203B41FA5}">
                      <a16:colId xmlns:a16="http://schemas.microsoft.com/office/drawing/2014/main" val="431943755"/>
                    </a:ext>
                  </a:extLst>
                </a:gridCol>
              </a:tblGrid>
              <a:tr h="370840">
                <a:tc gridSpan="2">
                  <a:txBody>
                    <a:bodyPr/>
                    <a:lstStyle/>
                    <a:p>
                      <a:pPr algn="ctr"/>
                      <a:r>
                        <a:rPr lang="es-MX" sz="1200" dirty="0" smtClean="0">
                          <a:latin typeface="Arial" panose="020B0604020202020204" pitchFamily="34" charset="0"/>
                          <a:cs typeface="Arial" panose="020B0604020202020204" pitchFamily="34" charset="0"/>
                        </a:rPr>
                        <a:t>Actividades</a:t>
                      </a:r>
                      <a:r>
                        <a:rPr lang="es-MX" sz="1200" baseline="0" dirty="0" smtClean="0">
                          <a:latin typeface="Arial" panose="020B0604020202020204" pitchFamily="34" charset="0"/>
                          <a:cs typeface="Arial" panose="020B0604020202020204" pitchFamily="34" charset="0"/>
                        </a:rPr>
                        <a:t> de reforzamiento </a:t>
                      </a:r>
                      <a:endParaRPr lang="es-MX"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076"/>
                    </a:solidFill>
                  </a:tcPr>
                </a:tc>
                <a:tc hMerge="1">
                  <a:txBody>
                    <a:bodyPr/>
                    <a:lstStyle/>
                    <a:p>
                      <a:endParaRPr lang="es-MX" dirty="0"/>
                    </a:p>
                  </a:txBody>
                  <a:tcPr/>
                </a:tc>
                <a:extLst>
                  <a:ext uri="{0D108BD9-81ED-4DB2-BD59-A6C34878D82A}">
                    <a16:rowId xmlns:a16="http://schemas.microsoft.com/office/drawing/2014/main" val="535864023"/>
                  </a:ext>
                </a:extLst>
              </a:tr>
              <a:tr h="370840">
                <a:tc>
                  <a:txBody>
                    <a:bodyPr/>
                    <a:lstStyle/>
                    <a:p>
                      <a:pPr algn="ctr"/>
                      <a:r>
                        <a:rPr lang="es-MX" sz="1200" dirty="0" smtClean="0">
                          <a:latin typeface="Arial" panose="020B0604020202020204" pitchFamily="34" charset="0"/>
                          <a:cs typeface="Arial" panose="020B0604020202020204" pitchFamily="34" charset="0"/>
                        </a:rPr>
                        <a:t>Día</a:t>
                      </a:r>
                      <a:endParaRPr lang="es-MX"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E3CD"/>
                    </a:solidFill>
                  </a:tcPr>
                </a:tc>
                <a:tc>
                  <a:txBody>
                    <a:bodyPr/>
                    <a:lstStyle/>
                    <a:p>
                      <a:pPr algn="ctr"/>
                      <a:r>
                        <a:rPr lang="es-MX" sz="1200" dirty="0" smtClean="0">
                          <a:latin typeface="Arial" panose="020B0604020202020204" pitchFamily="34" charset="0"/>
                          <a:cs typeface="Arial" panose="020B0604020202020204" pitchFamily="34" charset="0"/>
                        </a:rPr>
                        <a:t>Descripción</a:t>
                      </a:r>
                      <a:r>
                        <a:rPr lang="es-MX" sz="1200" baseline="0" dirty="0" smtClean="0">
                          <a:latin typeface="Arial" panose="020B0604020202020204" pitchFamily="34" charset="0"/>
                          <a:cs typeface="Arial" panose="020B0604020202020204" pitchFamily="34" charset="0"/>
                        </a:rPr>
                        <a:t> de actividades</a:t>
                      </a:r>
                      <a:endParaRPr lang="es-MX"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E3CD"/>
                    </a:solidFill>
                  </a:tcPr>
                </a:tc>
                <a:extLst>
                  <a:ext uri="{0D108BD9-81ED-4DB2-BD59-A6C34878D82A}">
                    <a16:rowId xmlns:a16="http://schemas.microsoft.com/office/drawing/2014/main" val="3594963083"/>
                  </a:ext>
                </a:extLst>
              </a:tr>
              <a:tr h="977900">
                <a:tc rowSpan="3">
                  <a:txBody>
                    <a:bodyPr/>
                    <a:lstStyle/>
                    <a:p>
                      <a:pPr algn="ctr"/>
                      <a:r>
                        <a:rPr lang="es-MX" sz="900" dirty="0" smtClean="0">
                          <a:latin typeface="Arial" panose="020B0604020202020204" pitchFamily="34" charset="0"/>
                          <a:cs typeface="Arial" panose="020B0604020202020204" pitchFamily="34" charset="0"/>
                        </a:rPr>
                        <a:t>Lunes y miércoles </a:t>
                      </a:r>
                      <a:endParaRPr lang="es-MX" sz="9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900" b="1" dirty="0" smtClean="0">
                          <a:latin typeface="Arial" panose="020B0604020202020204" pitchFamily="34" charset="0"/>
                          <a:cs typeface="Arial" panose="020B0604020202020204" pitchFamily="34" charset="0"/>
                        </a:rPr>
                        <a:t>Escondidas con sonidos:</a:t>
                      </a:r>
                      <a:endParaRPr lang="es-MX" sz="900" b="1"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 </a:t>
                      </a:r>
                      <a:r>
                        <a:rPr lang="es-MX" sz="900" b="0" baseline="0" dirty="0" smtClean="0">
                          <a:latin typeface="Arial" panose="020B0604020202020204" pitchFamily="34" charset="0"/>
                          <a:cs typeface="Arial" panose="020B0604020202020204" pitchFamily="34" charset="0"/>
                        </a:rPr>
                        <a:t>Los alumnos observaran un cuento sobre las reacciones del cuerpo, luego realizaran un dragón escupe fuego a modo de reflexión.. </a:t>
                      </a:r>
                      <a:endParaRPr lang="es-MX" sz="900"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Cuento, pintura, rollos de cartón, pinceles, mandiles y trapos.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359099"/>
                  </a:ext>
                </a:extLst>
              </a:tr>
              <a:tr h="691197">
                <a:tc vMerge="1">
                  <a:txBody>
                    <a:bodyPr/>
                    <a:lstStyle/>
                    <a:p>
                      <a:endParaRPr lang="es-MX"/>
                    </a:p>
                  </a:txBody>
                  <a:tcPr/>
                </a:tc>
                <a:tc>
                  <a:txBody>
                    <a:bodyPr/>
                    <a:lstStyle/>
                    <a:p>
                      <a:pPr algn="ctr"/>
                      <a:r>
                        <a:rPr lang="es-MX" sz="900" b="1" baseline="0" dirty="0" smtClean="0">
                          <a:latin typeface="Arial" panose="020B0604020202020204" pitchFamily="34" charset="0"/>
                          <a:cs typeface="Arial" panose="020B0604020202020204" pitchFamily="34" charset="0"/>
                        </a:rPr>
                        <a:t>El nacimiento de un huevo:</a:t>
                      </a:r>
                      <a:endParaRPr lang="es-MX" sz="900" b="1"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 </a:t>
                      </a:r>
                      <a:r>
                        <a:rPr lang="es-MX" sz="900" b="0" baseline="0" dirty="0" smtClean="0">
                          <a:latin typeface="Arial" panose="020B0604020202020204" pitchFamily="34" charset="0"/>
                          <a:cs typeface="Arial" panose="020B0604020202020204" pitchFamily="34" charset="0"/>
                        </a:rPr>
                        <a:t>Luego de escuchar la importancia de tomar agua, los alumnos colorearan una tabla donde por semana irán marcando su progresión en tomar agua para mantenerse sanos. </a:t>
                      </a:r>
                      <a:endParaRPr lang="es-MX" sz="900"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hojas, colores y stickers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643230"/>
                  </a:ext>
                </a:extLst>
              </a:tr>
              <a:tr h="814630">
                <a:tc vMerge="1">
                  <a:txBody>
                    <a:bodyPr/>
                    <a:lstStyle/>
                    <a:p>
                      <a:endParaRPr lang="es-MX"/>
                    </a:p>
                  </a:txBody>
                  <a:tcPr/>
                </a:tc>
                <a:tc>
                  <a:txBody>
                    <a:bodyPr/>
                    <a:lstStyle/>
                    <a:p>
                      <a:pPr algn="ctr"/>
                      <a:r>
                        <a:rPr lang="es-MX" sz="900" b="1" baseline="0" dirty="0" smtClean="0">
                          <a:latin typeface="Arial" panose="020B0604020202020204" pitchFamily="34" charset="0"/>
                          <a:cs typeface="Arial" panose="020B0604020202020204" pitchFamily="34" charset="0"/>
                        </a:rPr>
                        <a:t>Atrapado las pelotas:</a:t>
                      </a:r>
                      <a:endParaRPr lang="es-MX" sz="900" b="1" baseline="0" dirty="0" smtClean="0">
                        <a:latin typeface="Arial" panose="020B0604020202020204" pitchFamily="34" charset="0"/>
                        <a:cs typeface="Arial" panose="020B0604020202020204" pitchFamily="34" charset="0"/>
                      </a:endParaRPr>
                    </a:p>
                    <a:p>
                      <a:pPr algn="ctr"/>
                      <a:r>
                        <a:rPr lang="es-MX" sz="900" b="0" baseline="0" dirty="0" smtClean="0">
                          <a:latin typeface="Arial" panose="020B0604020202020204" pitchFamily="34" charset="0"/>
                          <a:cs typeface="Arial" panose="020B0604020202020204" pitchFamily="34" charset="0"/>
                        </a:rPr>
                        <a:t>Con paliacates en la cintura, los alumnos irán jugando para quitárselos, ganando quien quite alguno de ellos. </a:t>
                      </a: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paliacates</a:t>
                      </a:r>
                      <a:endParaRPr lang="es-MX" sz="9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7849921"/>
                  </a:ext>
                </a:extLst>
              </a:tr>
              <a:tr h="663633">
                <a:tc rowSpan="3">
                  <a:txBody>
                    <a:bodyPr/>
                    <a:lstStyle/>
                    <a:p>
                      <a:pPr algn="ctr"/>
                      <a:r>
                        <a:rPr lang="es-MX" sz="900" dirty="0" smtClean="0">
                          <a:latin typeface="Arial" panose="020B0604020202020204" pitchFamily="34" charset="0"/>
                          <a:cs typeface="Arial" panose="020B0604020202020204" pitchFamily="34" charset="0"/>
                        </a:rPr>
                        <a:t>Martes y jueves</a:t>
                      </a:r>
                      <a:endParaRPr lang="es-MX" sz="9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900" b="1" baseline="0" dirty="0" smtClean="0">
                          <a:latin typeface="Arial" panose="020B0604020202020204" pitchFamily="34" charset="0"/>
                          <a:cs typeface="Arial" panose="020B0604020202020204" pitchFamily="34" charset="0"/>
                        </a:rPr>
                        <a:t>Cual es mi nombre: </a:t>
                      </a:r>
                    </a:p>
                    <a:p>
                      <a:pPr algn="ctr"/>
                      <a:r>
                        <a:rPr lang="es-MX" sz="900" b="0" baseline="0" dirty="0" smtClean="0">
                          <a:latin typeface="Arial" panose="020B0604020202020204" pitchFamily="34" charset="0"/>
                          <a:cs typeface="Arial" panose="020B0604020202020204" pitchFamily="34" charset="0"/>
                        </a:rPr>
                        <a:t>Con paliacates en la cintura, los alumnos irán jugando para quitárselos, ganando quien quite alguno de ellos. </a:t>
                      </a: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paliacates</a:t>
                      </a:r>
                      <a:endParaRPr lang="es-MX" sz="9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72127"/>
                  </a:ext>
                </a:extLst>
              </a:tr>
              <a:tr h="669212">
                <a:tc vMerge="1">
                  <a:txBody>
                    <a:bodyPr/>
                    <a:lstStyle/>
                    <a:p>
                      <a:endParaRPr lang="es-MX"/>
                    </a:p>
                  </a:txBody>
                  <a:tcPr/>
                </a:tc>
                <a:tc>
                  <a:txBody>
                    <a:bodyPr/>
                    <a:lstStyle/>
                    <a:p>
                      <a:pPr algn="ctr"/>
                      <a:r>
                        <a:rPr lang="es-MX" sz="900" b="1" dirty="0" smtClean="0">
                          <a:latin typeface="Arial" panose="020B0604020202020204" pitchFamily="34" charset="0"/>
                          <a:cs typeface="Arial" panose="020B0604020202020204" pitchFamily="34" charset="0"/>
                        </a:rPr>
                        <a:t>Como se alimentan las plantas:</a:t>
                      </a:r>
                      <a:endParaRPr lang="es-MX" sz="900" b="1"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 </a:t>
                      </a:r>
                      <a:r>
                        <a:rPr lang="es-MX" sz="900" b="0" baseline="0" dirty="0" smtClean="0">
                          <a:latin typeface="Arial" panose="020B0604020202020204" pitchFamily="34" charset="0"/>
                          <a:cs typeface="Arial" panose="020B0604020202020204" pitchFamily="34" charset="0"/>
                        </a:rPr>
                        <a:t>Los alumnos observaran un cuento sobre las reacciones del cuerpo, luego realizaran un dragón escupe fuego a modo de reflexión.. </a:t>
                      </a:r>
                      <a:endParaRPr lang="es-MX" sz="900"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Cuento, pintura, rollos de cartón, pinceles, mandiles y trapos.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879222"/>
                  </a:ext>
                </a:extLst>
              </a:tr>
              <a:tr h="669212">
                <a:tc vMerge="1">
                  <a:txBody>
                    <a:bodyPr/>
                    <a:lstStyle/>
                    <a:p>
                      <a:pPr algn="ctr"/>
                      <a:endParaRPr lang="es-MX" sz="9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900" b="1" baseline="0" dirty="0" smtClean="0">
                          <a:latin typeface="Arial" panose="020B0604020202020204" pitchFamily="34" charset="0"/>
                          <a:cs typeface="Arial" panose="020B0604020202020204" pitchFamily="34" charset="0"/>
                        </a:rPr>
                        <a:t>Proyecto mentes </a:t>
                      </a:r>
                      <a:r>
                        <a:rPr lang="es-MX" sz="900" b="1" baseline="0" dirty="0" smtClean="0">
                          <a:latin typeface="Arial" panose="020B0604020202020204" pitchFamily="34" charset="0"/>
                          <a:cs typeface="Arial" panose="020B0604020202020204" pitchFamily="34" charset="0"/>
                        </a:rPr>
                        <a:t>creativas y aprendamos canciones:</a:t>
                      </a:r>
                      <a:endParaRPr lang="es-MX" sz="900" b="1"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 </a:t>
                      </a:r>
                      <a:r>
                        <a:rPr lang="es-MX" sz="900" b="0" baseline="0" dirty="0" smtClean="0">
                          <a:latin typeface="Arial" panose="020B0604020202020204" pitchFamily="34" charset="0"/>
                          <a:cs typeface="Arial" panose="020B0604020202020204" pitchFamily="34" charset="0"/>
                        </a:rPr>
                        <a:t>Luego de escuchar la importancia de tomar agua, los alumnos colorearan una tabla donde por semana irán marcando su progresión en tomar agua para mantenerse sanos. </a:t>
                      </a:r>
                      <a:endParaRPr lang="es-MX" sz="900" baseline="0" dirty="0" smtClean="0">
                        <a:latin typeface="Arial" panose="020B0604020202020204" pitchFamily="34" charset="0"/>
                        <a:cs typeface="Arial" panose="020B0604020202020204" pitchFamily="34" charset="0"/>
                      </a:endParaRP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hojas, colores y </a:t>
                      </a:r>
                      <a:r>
                        <a:rPr lang="es-MX" sz="900" baseline="0" dirty="0" err="1" smtClean="0">
                          <a:latin typeface="Arial" panose="020B0604020202020204" pitchFamily="34" charset="0"/>
                          <a:cs typeface="Arial" panose="020B0604020202020204" pitchFamily="34" charset="0"/>
                        </a:rPr>
                        <a:t>stickers</a:t>
                      </a:r>
                      <a:endParaRPr lang="es-MX" sz="900"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311260"/>
                  </a:ext>
                </a:extLst>
              </a:tr>
              <a:tr h="370840">
                <a:tc>
                  <a:txBody>
                    <a:bodyPr/>
                    <a:lstStyle/>
                    <a:p>
                      <a:pPr algn="ctr"/>
                      <a:r>
                        <a:rPr lang="es-MX" sz="900" dirty="0" smtClean="0">
                          <a:latin typeface="Arial" panose="020B0604020202020204" pitchFamily="34" charset="0"/>
                          <a:cs typeface="Arial" panose="020B0604020202020204" pitchFamily="34" charset="0"/>
                        </a:rPr>
                        <a:t>Toda</a:t>
                      </a:r>
                      <a:r>
                        <a:rPr lang="es-MX" sz="900" baseline="0" dirty="0" smtClean="0">
                          <a:latin typeface="Arial" panose="020B0604020202020204" pitchFamily="34" charset="0"/>
                          <a:cs typeface="Arial" panose="020B0604020202020204" pitchFamily="34" charset="0"/>
                        </a:rPr>
                        <a:t> la semana </a:t>
                      </a:r>
                      <a:endParaRPr lang="es-MX" sz="9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900" b="1" dirty="0" smtClean="0">
                          <a:latin typeface="Arial" panose="020B0604020202020204" pitchFamily="34" charset="0"/>
                          <a:cs typeface="Arial" panose="020B0604020202020204" pitchFamily="34" charset="0"/>
                        </a:rPr>
                        <a:t>Rincón</a:t>
                      </a:r>
                      <a:r>
                        <a:rPr lang="es-MX" sz="900" b="1" baseline="0" dirty="0" smtClean="0">
                          <a:latin typeface="Arial" panose="020B0604020202020204" pitchFamily="34" charset="0"/>
                          <a:cs typeface="Arial" panose="020B0604020202020204" pitchFamily="34" charset="0"/>
                        </a:rPr>
                        <a:t> de lectura:</a:t>
                      </a:r>
                    </a:p>
                    <a:p>
                      <a:pPr algn="ctr"/>
                      <a:r>
                        <a:rPr lang="es-MX" sz="900" b="1" baseline="0" dirty="0" smtClean="0">
                          <a:latin typeface="Arial" panose="020B0604020202020204" pitchFamily="34" charset="0"/>
                          <a:cs typeface="Arial" panose="020B0604020202020204" pitchFamily="34" charset="0"/>
                        </a:rPr>
                        <a:t> </a:t>
                      </a:r>
                      <a:r>
                        <a:rPr lang="es-MX" sz="900" b="0" baseline="0" dirty="0" smtClean="0">
                          <a:latin typeface="Arial" panose="020B0604020202020204" pitchFamily="34" charset="0"/>
                          <a:cs typeface="Arial" panose="020B0604020202020204" pitchFamily="34" charset="0"/>
                        </a:rPr>
                        <a:t>L</a:t>
                      </a:r>
                      <a:r>
                        <a:rPr lang="es-MX" sz="900" baseline="0" dirty="0" smtClean="0">
                          <a:latin typeface="Arial" panose="020B0604020202020204" pitchFamily="34" charset="0"/>
                          <a:cs typeface="Arial" panose="020B0604020202020204" pitchFamily="34" charset="0"/>
                        </a:rPr>
                        <a:t>os alumnos observaran dos cuentos diferentes, después harán un ejercicio de comprensión para fortalecer el interés en la lectura.</a:t>
                      </a:r>
                    </a:p>
                    <a:p>
                      <a:pPr algn="ctr"/>
                      <a:r>
                        <a:rPr lang="es-MX" sz="900" b="1" baseline="0" dirty="0" smtClean="0">
                          <a:latin typeface="Arial" panose="020B0604020202020204" pitchFamily="34" charset="0"/>
                          <a:cs typeface="Arial" panose="020B0604020202020204" pitchFamily="34" charset="0"/>
                        </a:rPr>
                        <a:t>Materiales:</a:t>
                      </a:r>
                      <a:r>
                        <a:rPr lang="es-MX" sz="900" baseline="0" dirty="0" smtClean="0">
                          <a:latin typeface="Arial" panose="020B0604020202020204" pitchFamily="34" charset="0"/>
                          <a:cs typeface="Arial" panose="020B0604020202020204" pitchFamily="34" charset="0"/>
                        </a:rPr>
                        <a:t> cuentos digitales para mayor atención </a:t>
                      </a:r>
                      <a:endParaRPr lang="es-MX"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6753518"/>
                  </a:ext>
                </a:extLst>
              </a:tr>
            </a:tbl>
          </a:graphicData>
        </a:graphic>
      </p:graphicFrame>
    </p:spTree>
    <p:extLst>
      <p:ext uri="{BB962C8B-B14F-4D97-AF65-F5344CB8AC3E}">
        <p14:creationId xmlns:p14="http://schemas.microsoft.com/office/powerpoint/2010/main" val="376836529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10759</TotalTime>
  <Words>1180</Words>
  <Application>Microsoft Office PowerPoint</Application>
  <PresentationFormat>Carta (216 x 279 mm)</PresentationFormat>
  <Paragraphs>124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72</cp:revision>
  <dcterms:created xsi:type="dcterms:W3CDTF">2021-02-26T00:07:24Z</dcterms:created>
  <dcterms:modified xsi:type="dcterms:W3CDTF">2021-06-12T04:01:31Z</dcterms:modified>
</cp:coreProperties>
</file>