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1" r:id="rId4"/>
  </p:sldIdLst>
  <p:sldSz cx="6858000" cy="9144000" type="letter"/>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71" autoAdjust="0"/>
    <p:restoredTop sz="94660"/>
  </p:normalViewPr>
  <p:slideViewPr>
    <p:cSldViewPr snapToGrid="0" showGuides="1">
      <p:cViewPr varScale="1">
        <p:scale>
          <a:sx n="53" d="100"/>
          <a:sy n="53" d="100"/>
        </p:scale>
        <p:origin x="2256" y="84"/>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97982788-59B3-40AC-BA2B-98CA7AF65674}" type="datetimeFigureOut">
              <a:rPr lang="es-MX" smtClean="0"/>
              <a:t>11/06/2021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397DBFE-EF58-42A3-BFBF-788BE30F0022}" type="slidenum">
              <a:rPr lang="es-MX" smtClean="0"/>
              <a:t>‹Nº›</a:t>
            </a:fld>
            <a:endParaRPr lang="es-MX"/>
          </a:p>
        </p:txBody>
      </p:sp>
    </p:spTree>
    <p:extLst>
      <p:ext uri="{BB962C8B-B14F-4D97-AF65-F5344CB8AC3E}">
        <p14:creationId xmlns:p14="http://schemas.microsoft.com/office/powerpoint/2010/main" val="1023099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7982788-59B3-40AC-BA2B-98CA7AF65674}" type="datetimeFigureOut">
              <a:rPr lang="es-MX" smtClean="0"/>
              <a:t>11/06/2021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397DBFE-EF58-42A3-BFBF-788BE30F0022}" type="slidenum">
              <a:rPr lang="es-MX" smtClean="0"/>
              <a:t>‹Nº›</a:t>
            </a:fld>
            <a:endParaRPr lang="es-MX"/>
          </a:p>
        </p:txBody>
      </p:sp>
    </p:spTree>
    <p:extLst>
      <p:ext uri="{BB962C8B-B14F-4D97-AF65-F5344CB8AC3E}">
        <p14:creationId xmlns:p14="http://schemas.microsoft.com/office/powerpoint/2010/main" val="882852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7982788-59B3-40AC-BA2B-98CA7AF65674}" type="datetimeFigureOut">
              <a:rPr lang="es-MX" smtClean="0"/>
              <a:t>11/06/2021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397DBFE-EF58-42A3-BFBF-788BE30F0022}" type="slidenum">
              <a:rPr lang="es-MX" smtClean="0"/>
              <a:t>‹Nº›</a:t>
            </a:fld>
            <a:endParaRPr lang="es-MX"/>
          </a:p>
        </p:txBody>
      </p:sp>
    </p:spTree>
    <p:extLst>
      <p:ext uri="{BB962C8B-B14F-4D97-AF65-F5344CB8AC3E}">
        <p14:creationId xmlns:p14="http://schemas.microsoft.com/office/powerpoint/2010/main" val="2398791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7982788-59B3-40AC-BA2B-98CA7AF65674}" type="datetimeFigureOut">
              <a:rPr lang="es-MX" smtClean="0"/>
              <a:t>11/06/2021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397DBFE-EF58-42A3-BFBF-788BE30F0022}" type="slidenum">
              <a:rPr lang="es-MX" smtClean="0"/>
              <a:t>‹Nº›</a:t>
            </a:fld>
            <a:endParaRPr lang="es-MX"/>
          </a:p>
        </p:txBody>
      </p:sp>
    </p:spTree>
    <p:extLst>
      <p:ext uri="{BB962C8B-B14F-4D97-AF65-F5344CB8AC3E}">
        <p14:creationId xmlns:p14="http://schemas.microsoft.com/office/powerpoint/2010/main" val="1115455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97982788-59B3-40AC-BA2B-98CA7AF65674}" type="datetimeFigureOut">
              <a:rPr lang="es-MX" smtClean="0"/>
              <a:t>11/06/2021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397DBFE-EF58-42A3-BFBF-788BE30F0022}" type="slidenum">
              <a:rPr lang="es-MX" smtClean="0"/>
              <a:t>‹Nº›</a:t>
            </a:fld>
            <a:endParaRPr lang="es-MX"/>
          </a:p>
        </p:txBody>
      </p:sp>
    </p:spTree>
    <p:extLst>
      <p:ext uri="{BB962C8B-B14F-4D97-AF65-F5344CB8AC3E}">
        <p14:creationId xmlns:p14="http://schemas.microsoft.com/office/powerpoint/2010/main" val="1083786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7982788-59B3-40AC-BA2B-98CA7AF65674}" type="datetimeFigureOut">
              <a:rPr lang="es-MX" smtClean="0"/>
              <a:t>11/06/2021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397DBFE-EF58-42A3-BFBF-788BE30F0022}" type="slidenum">
              <a:rPr lang="es-MX" smtClean="0"/>
              <a:t>‹Nº›</a:t>
            </a:fld>
            <a:endParaRPr lang="es-MX"/>
          </a:p>
        </p:txBody>
      </p:sp>
    </p:spTree>
    <p:extLst>
      <p:ext uri="{BB962C8B-B14F-4D97-AF65-F5344CB8AC3E}">
        <p14:creationId xmlns:p14="http://schemas.microsoft.com/office/powerpoint/2010/main" val="1711014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7982788-59B3-40AC-BA2B-98CA7AF65674}" type="datetimeFigureOut">
              <a:rPr lang="es-MX" smtClean="0"/>
              <a:t>11/06/2021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5397DBFE-EF58-42A3-BFBF-788BE30F0022}" type="slidenum">
              <a:rPr lang="es-MX" smtClean="0"/>
              <a:t>‹Nº›</a:t>
            </a:fld>
            <a:endParaRPr lang="es-MX"/>
          </a:p>
        </p:txBody>
      </p:sp>
    </p:spTree>
    <p:extLst>
      <p:ext uri="{BB962C8B-B14F-4D97-AF65-F5344CB8AC3E}">
        <p14:creationId xmlns:p14="http://schemas.microsoft.com/office/powerpoint/2010/main" val="129258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7982788-59B3-40AC-BA2B-98CA7AF65674}" type="datetimeFigureOut">
              <a:rPr lang="es-MX" smtClean="0"/>
              <a:t>11/06/2021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5397DBFE-EF58-42A3-BFBF-788BE30F0022}" type="slidenum">
              <a:rPr lang="es-MX" smtClean="0"/>
              <a:t>‹Nº›</a:t>
            </a:fld>
            <a:endParaRPr lang="es-MX"/>
          </a:p>
        </p:txBody>
      </p:sp>
    </p:spTree>
    <p:extLst>
      <p:ext uri="{BB962C8B-B14F-4D97-AF65-F5344CB8AC3E}">
        <p14:creationId xmlns:p14="http://schemas.microsoft.com/office/powerpoint/2010/main" val="1838403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982788-59B3-40AC-BA2B-98CA7AF65674}" type="datetimeFigureOut">
              <a:rPr lang="es-MX" smtClean="0"/>
              <a:t>11/06/2021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5397DBFE-EF58-42A3-BFBF-788BE30F0022}" type="slidenum">
              <a:rPr lang="es-MX" smtClean="0"/>
              <a:t>‹Nº›</a:t>
            </a:fld>
            <a:endParaRPr lang="es-MX"/>
          </a:p>
        </p:txBody>
      </p:sp>
    </p:spTree>
    <p:extLst>
      <p:ext uri="{BB962C8B-B14F-4D97-AF65-F5344CB8AC3E}">
        <p14:creationId xmlns:p14="http://schemas.microsoft.com/office/powerpoint/2010/main" val="2147451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97982788-59B3-40AC-BA2B-98CA7AF65674}" type="datetimeFigureOut">
              <a:rPr lang="es-MX" smtClean="0"/>
              <a:t>11/06/2021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397DBFE-EF58-42A3-BFBF-788BE30F0022}" type="slidenum">
              <a:rPr lang="es-MX" smtClean="0"/>
              <a:t>‹Nº›</a:t>
            </a:fld>
            <a:endParaRPr lang="es-MX"/>
          </a:p>
        </p:txBody>
      </p:sp>
    </p:spTree>
    <p:extLst>
      <p:ext uri="{BB962C8B-B14F-4D97-AF65-F5344CB8AC3E}">
        <p14:creationId xmlns:p14="http://schemas.microsoft.com/office/powerpoint/2010/main" val="2005910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97982788-59B3-40AC-BA2B-98CA7AF65674}" type="datetimeFigureOut">
              <a:rPr lang="es-MX" smtClean="0"/>
              <a:t>11/06/2021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397DBFE-EF58-42A3-BFBF-788BE30F0022}" type="slidenum">
              <a:rPr lang="es-MX" smtClean="0"/>
              <a:t>‹Nº›</a:t>
            </a:fld>
            <a:endParaRPr lang="es-MX"/>
          </a:p>
        </p:txBody>
      </p:sp>
    </p:spTree>
    <p:extLst>
      <p:ext uri="{BB962C8B-B14F-4D97-AF65-F5344CB8AC3E}">
        <p14:creationId xmlns:p14="http://schemas.microsoft.com/office/powerpoint/2010/main" val="309462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97982788-59B3-40AC-BA2B-98CA7AF65674}" type="datetimeFigureOut">
              <a:rPr lang="es-MX" smtClean="0"/>
              <a:t>11/06/2021</a:t>
            </a:fld>
            <a:endParaRPr lang="es-MX"/>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5397DBFE-EF58-42A3-BFBF-788BE30F0022}" type="slidenum">
              <a:rPr lang="es-MX" smtClean="0"/>
              <a:t>‹Nº›</a:t>
            </a:fld>
            <a:endParaRPr lang="es-MX"/>
          </a:p>
        </p:txBody>
      </p:sp>
    </p:spTree>
    <p:extLst>
      <p:ext uri="{BB962C8B-B14F-4D97-AF65-F5344CB8AC3E}">
        <p14:creationId xmlns:p14="http://schemas.microsoft.com/office/powerpoint/2010/main" val="1225651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 y="0"/>
            <a:ext cx="6858001" cy="9144000"/>
          </a:xfrm>
          <a:prstGeom prst="rect">
            <a:avLst/>
          </a:prstGeom>
        </p:spPr>
      </p:pic>
      <p:pic>
        <p:nvPicPr>
          <p:cNvPr id="9" name="Imagen 8"/>
          <p:cNvPicPr>
            <a:picLocks noChangeAspect="1"/>
          </p:cNvPicPr>
          <p:nvPr/>
        </p:nvPicPr>
        <p:blipFill rotWithShape="1">
          <a:blip r:embed="rId3"/>
          <a:srcRect l="37235" t="60486" r="26897" b="35494"/>
          <a:stretch/>
        </p:blipFill>
        <p:spPr>
          <a:xfrm>
            <a:off x="839449" y="4645741"/>
            <a:ext cx="3282846" cy="360973"/>
          </a:xfrm>
          <a:prstGeom prst="rect">
            <a:avLst/>
          </a:prstGeom>
        </p:spPr>
      </p:pic>
      <p:pic>
        <p:nvPicPr>
          <p:cNvPr id="8" name="Imagen 7"/>
          <p:cNvPicPr>
            <a:picLocks noChangeAspect="1"/>
          </p:cNvPicPr>
          <p:nvPr/>
        </p:nvPicPr>
        <p:blipFill rotWithShape="1">
          <a:blip r:embed="rId3">
            <a:clrChange>
              <a:clrFrom>
                <a:srgbClr val="FF6EB3"/>
              </a:clrFrom>
              <a:clrTo>
                <a:srgbClr val="FF6EB3">
                  <a:alpha val="0"/>
                </a:srgbClr>
              </a:clrTo>
            </a:clrChange>
          </a:blip>
          <a:srcRect l="26721" t="60486" r="62936" b="35379"/>
          <a:stretch/>
        </p:blipFill>
        <p:spPr>
          <a:xfrm>
            <a:off x="1973296" y="4483434"/>
            <a:ext cx="1015151" cy="252248"/>
          </a:xfrm>
          <a:prstGeom prst="rect">
            <a:avLst/>
          </a:prstGeom>
        </p:spPr>
      </p:pic>
    </p:spTree>
    <p:extLst>
      <p:ext uri="{BB962C8B-B14F-4D97-AF65-F5344CB8AC3E}">
        <p14:creationId xmlns:p14="http://schemas.microsoft.com/office/powerpoint/2010/main" val="1594240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cto 2"/>
          <p:cNvCxnSpPr/>
          <p:nvPr/>
        </p:nvCxnSpPr>
        <p:spPr>
          <a:xfrm>
            <a:off x="0" y="987782"/>
            <a:ext cx="6858000" cy="1162"/>
          </a:xfrm>
          <a:prstGeom prst="line">
            <a:avLst/>
          </a:prstGeom>
          <a:ln w="7620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9" name="Rectángulo 8"/>
          <p:cNvSpPr/>
          <p:nvPr/>
        </p:nvSpPr>
        <p:spPr>
          <a:xfrm>
            <a:off x="0" y="-14097"/>
            <a:ext cx="1380744" cy="1003041"/>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ángulo 9"/>
          <p:cNvSpPr/>
          <p:nvPr/>
        </p:nvSpPr>
        <p:spPr>
          <a:xfrm>
            <a:off x="1380744" y="-14091"/>
            <a:ext cx="1024128" cy="1003041"/>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p:cNvSpPr/>
          <p:nvPr/>
        </p:nvSpPr>
        <p:spPr>
          <a:xfrm>
            <a:off x="2404872" y="-14090"/>
            <a:ext cx="1024128" cy="1003041"/>
          </a:xfrm>
          <a:prstGeom prst="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p:cNvSpPr/>
          <p:nvPr/>
        </p:nvSpPr>
        <p:spPr>
          <a:xfrm>
            <a:off x="3429000" y="-14088"/>
            <a:ext cx="1024128" cy="1003041"/>
          </a:xfrm>
          <a:prstGeom prst="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ángulo 12"/>
          <p:cNvSpPr/>
          <p:nvPr/>
        </p:nvSpPr>
        <p:spPr>
          <a:xfrm>
            <a:off x="4453128" y="-14092"/>
            <a:ext cx="1024128" cy="1003041"/>
          </a:xfrm>
          <a:prstGeom prst="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Rectángulo 13"/>
          <p:cNvSpPr/>
          <p:nvPr/>
        </p:nvSpPr>
        <p:spPr>
          <a:xfrm>
            <a:off x="5477256" y="-14096"/>
            <a:ext cx="1380744" cy="1003041"/>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16" name="Tabla 15"/>
          <p:cNvGraphicFramePr>
            <a:graphicFrameLocks noGrp="1"/>
          </p:cNvGraphicFramePr>
          <p:nvPr>
            <p:extLst>
              <p:ext uri="{D42A27DB-BD31-4B8C-83A1-F6EECF244321}">
                <p14:modId xmlns:p14="http://schemas.microsoft.com/office/powerpoint/2010/main" val="3356166750"/>
              </p:ext>
            </p:extLst>
          </p:nvPr>
        </p:nvGraphicFramePr>
        <p:xfrm>
          <a:off x="149772" y="1344566"/>
          <a:ext cx="6708228" cy="960120"/>
        </p:xfrm>
        <a:graphic>
          <a:graphicData uri="http://schemas.openxmlformats.org/drawingml/2006/table">
            <a:tbl>
              <a:tblPr firstRow="1" bandRow="1">
                <a:tableStyleId>{5940675A-B579-460E-94D1-54222C63F5DA}</a:tableStyleId>
              </a:tblPr>
              <a:tblGrid>
                <a:gridCol w="1173990">
                  <a:extLst>
                    <a:ext uri="{9D8B030D-6E8A-4147-A177-3AD203B41FA5}">
                      <a16:colId xmlns:a16="http://schemas.microsoft.com/office/drawing/2014/main" val="2703324061"/>
                    </a:ext>
                  </a:extLst>
                </a:gridCol>
                <a:gridCol w="1062086">
                  <a:extLst>
                    <a:ext uri="{9D8B030D-6E8A-4147-A177-3AD203B41FA5}">
                      <a16:colId xmlns:a16="http://schemas.microsoft.com/office/drawing/2014/main" val="3338726852"/>
                    </a:ext>
                  </a:extLst>
                </a:gridCol>
                <a:gridCol w="1236910">
                  <a:extLst>
                    <a:ext uri="{9D8B030D-6E8A-4147-A177-3AD203B41FA5}">
                      <a16:colId xmlns:a16="http://schemas.microsoft.com/office/drawing/2014/main" val="3663456927"/>
                    </a:ext>
                  </a:extLst>
                </a:gridCol>
                <a:gridCol w="1024128">
                  <a:extLst>
                    <a:ext uri="{9D8B030D-6E8A-4147-A177-3AD203B41FA5}">
                      <a16:colId xmlns:a16="http://schemas.microsoft.com/office/drawing/2014/main" val="3356619582"/>
                    </a:ext>
                  </a:extLst>
                </a:gridCol>
                <a:gridCol w="1493441">
                  <a:extLst>
                    <a:ext uri="{9D8B030D-6E8A-4147-A177-3AD203B41FA5}">
                      <a16:colId xmlns:a16="http://schemas.microsoft.com/office/drawing/2014/main" val="1373146484"/>
                    </a:ext>
                  </a:extLst>
                </a:gridCol>
                <a:gridCol w="717673">
                  <a:extLst>
                    <a:ext uri="{9D8B030D-6E8A-4147-A177-3AD203B41FA5}">
                      <a16:colId xmlns:a16="http://schemas.microsoft.com/office/drawing/2014/main" val="309325033"/>
                    </a:ext>
                  </a:extLst>
                </a:gridCol>
              </a:tblGrid>
              <a:tr h="118012">
                <a:tc gridSpan="6">
                  <a:txBody>
                    <a:bodyPr/>
                    <a:lstStyle/>
                    <a:p>
                      <a:pPr algn="ctr"/>
                      <a:r>
                        <a:rPr lang="es-ES" sz="1100" b="1" dirty="0" smtClean="0">
                          <a:latin typeface="KG Red Hands" panose="02000505000000020004" pitchFamily="2" charset="0"/>
                        </a:rPr>
                        <a:t>Campos formativos o</a:t>
                      </a:r>
                      <a:r>
                        <a:rPr lang="es-ES" sz="1100" b="1" baseline="0" dirty="0" smtClean="0">
                          <a:latin typeface="KG Red Hands" panose="02000505000000020004" pitchFamily="2" charset="0"/>
                        </a:rPr>
                        <a:t> áreas de desarrollo personal y social</a:t>
                      </a:r>
                      <a:r>
                        <a:rPr lang="es-ES" sz="1100" b="1" dirty="0" smtClean="0">
                          <a:latin typeface="KG Red Hands" panose="02000505000000020004" pitchFamily="2" charset="0"/>
                        </a:rPr>
                        <a:t> que se abordaron</a:t>
                      </a:r>
                      <a:endParaRPr lang="es-MX" sz="1100" b="1" dirty="0">
                        <a:latin typeface="KG Red Hands" panose="02000505000000020004" pitchFamily="2" charset="0"/>
                      </a:endParaRPr>
                    </a:p>
                  </a:txBody>
                  <a:tcPr anchor="ctr">
                    <a:solidFill>
                      <a:schemeClr val="accent1">
                        <a:lumMod val="40000"/>
                        <a:lumOff val="6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dirty="0"/>
                    </a:p>
                  </a:txBody>
                  <a:tcPr/>
                </a:tc>
                <a:extLst>
                  <a:ext uri="{0D108BD9-81ED-4DB2-BD59-A6C34878D82A}">
                    <a16:rowId xmlns:a16="http://schemas.microsoft.com/office/drawing/2014/main" val="3978922596"/>
                  </a:ext>
                </a:extLst>
              </a:tr>
              <a:tr h="177019">
                <a:tc>
                  <a:txBody>
                    <a:bodyPr/>
                    <a:lstStyle/>
                    <a:p>
                      <a:pPr algn="ctr"/>
                      <a:r>
                        <a:rPr lang="es-ES" sz="1000" dirty="0" smtClean="0">
                          <a:latin typeface="KG Red Hands" panose="02000505000000020004" pitchFamily="2" charset="0"/>
                        </a:rPr>
                        <a:t>Lenguaje y comunicación</a:t>
                      </a:r>
                      <a:endParaRPr lang="es-MX" sz="1000" dirty="0">
                        <a:latin typeface="KG Red Hands" panose="02000505000000020004" pitchFamily="2" charset="0"/>
                      </a:endParaRPr>
                    </a:p>
                  </a:txBody>
                  <a:tcPr anchor="ctr">
                    <a:solidFill>
                      <a:schemeClr val="accent2">
                        <a:alpha val="72941"/>
                      </a:schemeClr>
                    </a:solidFill>
                  </a:tcPr>
                </a:tc>
                <a:tc>
                  <a:txBody>
                    <a:bodyPr/>
                    <a:lstStyle/>
                    <a:p>
                      <a:pPr algn="ctr"/>
                      <a:r>
                        <a:rPr lang="es-ES" sz="1000" dirty="0" smtClean="0">
                          <a:latin typeface="KG Red Hands" panose="02000505000000020004" pitchFamily="2" charset="0"/>
                        </a:rPr>
                        <a:t>Pensamiento matemático</a:t>
                      </a:r>
                      <a:endParaRPr lang="es-MX" sz="1000" dirty="0">
                        <a:latin typeface="KG Red Hands" panose="02000505000000020004" pitchFamily="2" charset="0"/>
                      </a:endParaRPr>
                    </a:p>
                  </a:txBody>
                  <a:tcPr anchor="ctr">
                    <a:solidFill>
                      <a:srgbClr val="FFFF00"/>
                    </a:solidFill>
                  </a:tcPr>
                </a:tc>
                <a:tc>
                  <a:txBody>
                    <a:bodyPr/>
                    <a:lstStyle/>
                    <a:p>
                      <a:pPr algn="ctr"/>
                      <a:r>
                        <a:rPr lang="es-ES" sz="1000" dirty="0" smtClean="0">
                          <a:latin typeface="KG Red Hands" panose="02000505000000020004" pitchFamily="2" charset="0"/>
                        </a:rPr>
                        <a:t>Exploración y comprensión del mundo social</a:t>
                      </a:r>
                      <a:endParaRPr lang="es-MX" sz="1000" dirty="0">
                        <a:latin typeface="KG Red Hands" panose="02000505000000020004" pitchFamily="2" charset="0"/>
                      </a:endParaRPr>
                    </a:p>
                  </a:txBody>
                  <a:tcPr anchor="ctr">
                    <a:solidFill>
                      <a:schemeClr val="accent6">
                        <a:lumMod val="40000"/>
                        <a:lumOff val="60000"/>
                      </a:schemeClr>
                    </a:solidFill>
                  </a:tcPr>
                </a:tc>
                <a:tc>
                  <a:txBody>
                    <a:bodyPr/>
                    <a:lstStyle/>
                    <a:p>
                      <a:pPr algn="ctr"/>
                      <a:r>
                        <a:rPr lang="es-ES" sz="1000" dirty="0" smtClean="0">
                          <a:latin typeface="KG Red Hands" panose="02000505000000020004" pitchFamily="2" charset="0"/>
                        </a:rPr>
                        <a:t>Educación</a:t>
                      </a:r>
                      <a:r>
                        <a:rPr lang="es-ES" sz="1000" baseline="0" dirty="0" smtClean="0">
                          <a:latin typeface="KG Red Hands" panose="02000505000000020004" pitchFamily="2" charset="0"/>
                        </a:rPr>
                        <a:t> física</a:t>
                      </a:r>
                      <a:endParaRPr lang="es-MX" sz="1000" dirty="0">
                        <a:latin typeface="KG Red Hands" panose="02000505000000020004" pitchFamily="2" charset="0"/>
                      </a:endParaRPr>
                    </a:p>
                  </a:txBody>
                  <a:tcPr anchor="ctr">
                    <a:solidFill>
                      <a:srgbClr val="FF99CC"/>
                    </a:solidFill>
                  </a:tcPr>
                </a:tc>
                <a:tc>
                  <a:txBody>
                    <a:bodyPr/>
                    <a:lstStyle/>
                    <a:p>
                      <a:pPr algn="ctr"/>
                      <a:r>
                        <a:rPr lang="es-ES" sz="1000" dirty="0" smtClean="0">
                          <a:latin typeface="KG Red Hands" panose="02000505000000020004" pitchFamily="2" charset="0"/>
                        </a:rPr>
                        <a:t>Educación socioemocional</a:t>
                      </a:r>
                      <a:endParaRPr lang="es-MX" sz="1000" dirty="0">
                        <a:latin typeface="KG Red Hands" panose="02000505000000020004" pitchFamily="2" charset="0"/>
                      </a:endParaRPr>
                    </a:p>
                  </a:txBody>
                  <a:tcPr anchor="ctr">
                    <a:solidFill>
                      <a:schemeClr val="accent4"/>
                    </a:solidFill>
                  </a:tcPr>
                </a:tc>
                <a:tc>
                  <a:txBody>
                    <a:bodyPr/>
                    <a:lstStyle/>
                    <a:p>
                      <a:pPr algn="ctr"/>
                      <a:r>
                        <a:rPr lang="es-ES" sz="1000" dirty="0" smtClean="0">
                          <a:latin typeface="KG Red Hands" panose="02000505000000020004" pitchFamily="2" charset="0"/>
                        </a:rPr>
                        <a:t>Artes</a:t>
                      </a:r>
                      <a:endParaRPr lang="es-MX" sz="1000" dirty="0">
                        <a:latin typeface="KG Red Hands" panose="02000505000000020004" pitchFamily="2" charset="0"/>
                      </a:endParaRPr>
                    </a:p>
                  </a:txBody>
                  <a:tcPr anchor="ctr">
                    <a:solidFill>
                      <a:schemeClr val="accent1">
                        <a:lumMod val="60000"/>
                        <a:lumOff val="40000"/>
                      </a:schemeClr>
                    </a:solidFill>
                  </a:tcPr>
                </a:tc>
                <a:extLst>
                  <a:ext uri="{0D108BD9-81ED-4DB2-BD59-A6C34878D82A}">
                    <a16:rowId xmlns:a16="http://schemas.microsoft.com/office/drawing/2014/main" val="2259205054"/>
                  </a:ext>
                </a:extLst>
              </a:tr>
            </a:tbl>
          </a:graphicData>
        </a:graphic>
      </p:graphicFrame>
      <p:graphicFrame>
        <p:nvGraphicFramePr>
          <p:cNvPr id="17" name="Tabla 16"/>
          <p:cNvGraphicFramePr>
            <a:graphicFrameLocks noGrp="1"/>
          </p:cNvGraphicFramePr>
          <p:nvPr>
            <p:extLst>
              <p:ext uri="{D42A27DB-BD31-4B8C-83A1-F6EECF244321}">
                <p14:modId xmlns:p14="http://schemas.microsoft.com/office/powerpoint/2010/main" val="2369148335"/>
              </p:ext>
            </p:extLst>
          </p:nvPr>
        </p:nvGraphicFramePr>
        <p:xfrm>
          <a:off x="169152" y="2455228"/>
          <a:ext cx="2758662" cy="2080260"/>
        </p:xfrm>
        <a:graphic>
          <a:graphicData uri="http://schemas.openxmlformats.org/drawingml/2006/table">
            <a:tbl>
              <a:tblPr firstRow="1" bandRow="1">
                <a:tableStyleId>{5940675A-B579-460E-94D1-54222C63F5DA}</a:tableStyleId>
              </a:tblPr>
              <a:tblGrid>
                <a:gridCol w="2047539">
                  <a:extLst>
                    <a:ext uri="{9D8B030D-6E8A-4147-A177-3AD203B41FA5}">
                      <a16:colId xmlns:a16="http://schemas.microsoft.com/office/drawing/2014/main" val="2703324061"/>
                    </a:ext>
                  </a:extLst>
                </a:gridCol>
                <a:gridCol w="308787">
                  <a:extLst>
                    <a:ext uri="{9D8B030D-6E8A-4147-A177-3AD203B41FA5}">
                      <a16:colId xmlns:a16="http://schemas.microsoft.com/office/drawing/2014/main" val="2069753538"/>
                    </a:ext>
                  </a:extLst>
                </a:gridCol>
                <a:gridCol w="402336">
                  <a:extLst>
                    <a:ext uri="{9D8B030D-6E8A-4147-A177-3AD203B41FA5}">
                      <a16:colId xmlns:a16="http://schemas.microsoft.com/office/drawing/2014/main" val="4074839338"/>
                    </a:ext>
                  </a:extLst>
                </a:gridCol>
              </a:tblGrid>
              <a:tr h="210666">
                <a:tc>
                  <a:txBody>
                    <a:bodyPr/>
                    <a:lstStyle/>
                    <a:p>
                      <a:pPr algn="ctr"/>
                      <a:r>
                        <a:rPr lang="es-ES" sz="1050" b="1" dirty="0" smtClean="0">
                          <a:latin typeface="KG Red Hands" panose="02000505000000020004" pitchFamily="2" charset="0"/>
                        </a:rPr>
                        <a:t>En relación a lo planeado</a:t>
                      </a:r>
                      <a:endParaRPr lang="es-MX" sz="1050" b="1" dirty="0">
                        <a:latin typeface="KG Red Hands" panose="02000505000000020004" pitchFamily="2" charset="0"/>
                      </a:endParaRPr>
                    </a:p>
                  </a:txBody>
                  <a:tcPr anchor="ctr">
                    <a:solidFill>
                      <a:schemeClr val="accent1">
                        <a:lumMod val="40000"/>
                        <a:lumOff val="60000"/>
                      </a:schemeClr>
                    </a:solidFill>
                  </a:tcPr>
                </a:tc>
                <a:tc>
                  <a:txBody>
                    <a:bodyPr/>
                    <a:lstStyle/>
                    <a:p>
                      <a:r>
                        <a:rPr lang="es-ES" sz="1050" b="1" dirty="0" smtClean="0">
                          <a:latin typeface="KG Red Hands" panose="02000505000000020004" pitchFamily="2" charset="0"/>
                        </a:rPr>
                        <a:t>Si</a:t>
                      </a:r>
                      <a:endParaRPr lang="es-MX" sz="1050" b="1" dirty="0">
                        <a:latin typeface="KG Red Hands" panose="02000505000000020004" pitchFamily="2" charset="0"/>
                      </a:endParaRPr>
                    </a:p>
                  </a:txBody>
                  <a:tcPr anchor="ctr">
                    <a:solidFill>
                      <a:schemeClr val="accent1">
                        <a:lumMod val="40000"/>
                        <a:lumOff val="60000"/>
                      </a:schemeClr>
                    </a:solidFill>
                  </a:tcPr>
                </a:tc>
                <a:tc>
                  <a:txBody>
                    <a:bodyPr/>
                    <a:lstStyle/>
                    <a:p>
                      <a:r>
                        <a:rPr lang="es-ES" sz="1050" b="1" dirty="0" smtClean="0">
                          <a:latin typeface="KG Red Hands" panose="02000505000000020004" pitchFamily="2" charset="0"/>
                        </a:rPr>
                        <a:t>No</a:t>
                      </a:r>
                      <a:endParaRPr lang="es-MX" sz="1050" b="1" dirty="0">
                        <a:latin typeface="KG Red Hands" panose="02000505000000020004" pitchFamily="2" charset="0"/>
                      </a:endParaRPr>
                    </a:p>
                  </a:txBody>
                  <a:tcPr anchor="ctr">
                    <a:solidFill>
                      <a:schemeClr val="accent1">
                        <a:lumMod val="40000"/>
                        <a:lumOff val="60000"/>
                      </a:schemeClr>
                    </a:solidFill>
                  </a:tcPr>
                </a:tc>
                <a:extLst>
                  <a:ext uri="{0D108BD9-81ED-4DB2-BD59-A6C34878D82A}">
                    <a16:rowId xmlns:a16="http://schemas.microsoft.com/office/drawing/2014/main" val="3978922596"/>
                  </a:ext>
                </a:extLst>
              </a:tr>
              <a:tr h="165523">
                <a:tc>
                  <a:txBody>
                    <a:bodyPr/>
                    <a:lstStyle/>
                    <a:p>
                      <a:pPr algn="ctr"/>
                      <a:r>
                        <a:rPr lang="es-ES" sz="1000" dirty="0" smtClean="0">
                          <a:latin typeface="KG Red Hands" panose="02000505000000020004" pitchFamily="2" charset="0"/>
                        </a:rPr>
                        <a:t>Desarrollo de las actividades en tiempo y forma</a:t>
                      </a:r>
                      <a:endParaRPr lang="es-MX" sz="1000" dirty="0">
                        <a:latin typeface="KG Red Hands" panose="02000505000000020004" pitchFamily="2" charset="0"/>
                      </a:endParaRPr>
                    </a:p>
                  </a:txBody>
                  <a:tcPr anchor="ctr"/>
                </a:tc>
                <a:tc>
                  <a:txBody>
                    <a:bodyPr/>
                    <a:lstStyle/>
                    <a:p>
                      <a:pPr algn="ctr"/>
                      <a:endParaRPr lang="es-MX" sz="1000" dirty="0">
                        <a:latin typeface="KG Red Hands" panose="02000505000000020004" pitchFamily="2" charset="0"/>
                      </a:endParaRPr>
                    </a:p>
                  </a:txBody>
                  <a:tcPr anchor="ctr">
                    <a:solidFill>
                      <a:srgbClr val="FFFF00"/>
                    </a:solidFill>
                  </a:tcPr>
                </a:tc>
                <a:tc>
                  <a:txBody>
                    <a:bodyPr/>
                    <a:lstStyle/>
                    <a:p>
                      <a:pPr algn="ctr"/>
                      <a:endParaRPr lang="es-MX" sz="1000" dirty="0">
                        <a:latin typeface="KG Red Hands" panose="02000505000000020004" pitchFamily="2" charset="0"/>
                      </a:endParaRPr>
                    </a:p>
                  </a:txBody>
                  <a:tcPr anchor="ctr"/>
                </a:tc>
                <a:extLst>
                  <a:ext uri="{0D108BD9-81ED-4DB2-BD59-A6C34878D82A}">
                    <a16:rowId xmlns:a16="http://schemas.microsoft.com/office/drawing/2014/main" val="2259205054"/>
                  </a:ext>
                </a:extLst>
              </a:tr>
              <a:tr h="165523">
                <a:tc>
                  <a:txBody>
                    <a:bodyPr/>
                    <a:lstStyle/>
                    <a:p>
                      <a:pPr algn="ctr"/>
                      <a:r>
                        <a:rPr lang="es-ES" sz="1000" dirty="0" smtClean="0">
                          <a:latin typeface="KG Red Hands" panose="02000505000000020004" pitchFamily="2" charset="0"/>
                        </a:rPr>
                        <a:t>Se llevó a cabo lo planeado</a:t>
                      </a:r>
                      <a:endParaRPr lang="es-MX" sz="1000" dirty="0">
                        <a:latin typeface="KG Red Hands" panose="02000505000000020004" pitchFamily="2" charset="0"/>
                      </a:endParaRPr>
                    </a:p>
                  </a:txBody>
                  <a:tcPr anchor="ctr"/>
                </a:tc>
                <a:tc>
                  <a:txBody>
                    <a:bodyPr/>
                    <a:lstStyle/>
                    <a:p>
                      <a:pPr algn="ctr"/>
                      <a:endParaRPr lang="es-MX" sz="1000" dirty="0">
                        <a:latin typeface="KG Red Hands" panose="02000505000000020004" pitchFamily="2" charset="0"/>
                      </a:endParaRPr>
                    </a:p>
                  </a:txBody>
                  <a:tcPr anchor="ctr">
                    <a:solidFill>
                      <a:srgbClr val="FFFF00"/>
                    </a:solidFill>
                  </a:tcPr>
                </a:tc>
                <a:tc>
                  <a:txBody>
                    <a:bodyPr/>
                    <a:lstStyle/>
                    <a:p>
                      <a:pPr algn="ctr"/>
                      <a:endParaRPr lang="es-MX" sz="1000" dirty="0">
                        <a:latin typeface="KG Red Hands" panose="02000505000000020004" pitchFamily="2" charset="0"/>
                      </a:endParaRPr>
                    </a:p>
                  </a:txBody>
                  <a:tcPr anchor="ctr"/>
                </a:tc>
                <a:extLst>
                  <a:ext uri="{0D108BD9-81ED-4DB2-BD59-A6C34878D82A}">
                    <a16:rowId xmlns:a16="http://schemas.microsoft.com/office/drawing/2014/main" val="3778340536"/>
                  </a:ext>
                </a:extLst>
              </a:tr>
              <a:tr h="165523">
                <a:tc>
                  <a:txBody>
                    <a:bodyPr/>
                    <a:lstStyle/>
                    <a:p>
                      <a:pPr algn="ctr"/>
                      <a:r>
                        <a:rPr lang="es-ES" sz="1000" dirty="0" smtClean="0">
                          <a:latin typeface="KG Red Hands" panose="02000505000000020004" pitchFamily="2" charset="0"/>
                        </a:rPr>
                        <a:t>El material fue adecuado</a:t>
                      </a:r>
                      <a:endParaRPr lang="es-MX" sz="1000" dirty="0">
                        <a:latin typeface="KG Red Hands" panose="02000505000000020004" pitchFamily="2" charset="0"/>
                      </a:endParaRPr>
                    </a:p>
                  </a:txBody>
                  <a:tcPr anchor="ctr"/>
                </a:tc>
                <a:tc>
                  <a:txBody>
                    <a:bodyPr/>
                    <a:lstStyle/>
                    <a:p>
                      <a:pPr algn="ctr"/>
                      <a:endParaRPr lang="es-MX" sz="1000" dirty="0">
                        <a:latin typeface="KG Red Hands" panose="02000505000000020004" pitchFamily="2" charset="0"/>
                      </a:endParaRPr>
                    </a:p>
                  </a:txBody>
                  <a:tcPr anchor="ctr">
                    <a:solidFill>
                      <a:srgbClr val="FFFF00"/>
                    </a:solidFill>
                  </a:tcPr>
                </a:tc>
                <a:tc>
                  <a:txBody>
                    <a:bodyPr/>
                    <a:lstStyle/>
                    <a:p>
                      <a:pPr algn="ctr"/>
                      <a:endParaRPr lang="es-MX" sz="1000" dirty="0">
                        <a:latin typeface="KG Red Hands" panose="02000505000000020004" pitchFamily="2" charset="0"/>
                      </a:endParaRPr>
                    </a:p>
                  </a:txBody>
                  <a:tcPr anchor="ctr"/>
                </a:tc>
                <a:extLst>
                  <a:ext uri="{0D108BD9-81ED-4DB2-BD59-A6C34878D82A}">
                    <a16:rowId xmlns:a16="http://schemas.microsoft.com/office/drawing/2014/main" val="2000827904"/>
                  </a:ext>
                </a:extLst>
              </a:tr>
              <a:tr h="165523">
                <a:tc>
                  <a:txBody>
                    <a:bodyPr/>
                    <a:lstStyle/>
                    <a:p>
                      <a:pPr algn="ctr"/>
                      <a:r>
                        <a:rPr lang="es-ES" sz="1000" dirty="0" smtClean="0">
                          <a:latin typeface="KG Red Hands" panose="02000505000000020004" pitchFamily="2" charset="0"/>
                        </a:rPr>
                        <a:t>Se trabajó fuera del aula</a:t>
                      </a:r>
                      <a:endParaRPr lang="es-MX" sz="1000" dirty="0">
                        <a:latin typeface="KG Red Hands" panose="02000505000000020004" pitchFamily="2" charset="0"/>
                      </a:endParaRPr>
                    </a:p>
                  </a:txBody>
                  <a:tcPr anchor="ctr"/>
                </a:tc>
                <a:tc>
                  <a:txBody>
                    <a:bodyPr/>
                    <a:lstStyle/>
                    <a:p>
                      <a:pPr algn="ctr"/>
                      <a:endParaRPr lang="es-MX" sz="1000" dirty="0">
                        <a:latin typeface="KG Red Hands" panose="02000505000000020004" pitchFamily="2" charset="0"/>
                      </a:endParaRPr>
                    </a:p>
                  </a:txBody>
                  <a:tcPr anchor="ctr">
                    <a:solidFill>
                      <a:srgbClr val="FFFF00"/>
                    </a:solidFill>
                  </a:tcPr>
                </a:tc>
                <a:tc>
                  <a:txBody>
                    <a:bodyPr/>
                    <a:lstStyle/>
                    <a:p>
                      <a:pPr algn="ctr"/>
                      <a:endParaRPr lang="es-MX" sz="1000" dirty="0">
                        <a:latin typeface="KG Red Hands" panose="02000505000000020004" pitchFamily="2" charset="0"/>
                      </a:endParaRPr>
                    </a:p>
                  </a:txBody>
                  <a:tcPr anchor="ctr">
                    <a:noFill/>
                  </a:tcPr>
                </a:tc>
                <a:extLst>
                  <a:ext uri="{0D108BD9-81ED-4DB2-BD59-A6C34878D82A}">
                    <a16:rowId xmlns:a16="http://schemas.microsoft.com/office/drawing/2014/main" val="451446663"/>
                  </a:ext>
                </a:extLst>
              </a:tr>
              <a:tr h="315999">
                <a:tc>
                  <a:txBody>
                    <a:bodyPr/>
                    <a:lstStyle/>
                    <a:p>
                      <a:pPr algn="ctr"/>
                      <a:r>
                        <a:rPr lang="es-ES" sz="1000" dirty="0" smtClean="0">
                          <a:latin typeface="KG Red Hands" panose="02000505000000020004" pitchFamily="2" charset="0"/>
                        </a:rPr>
                        <a:t>La organización del grupo fue la mejor</a:t>
                      </a:r>
                    </a:p>
                    <a:p>
                      <a:pPr algn="ctr"/>
                      <a:r>
                        <a:rPr lang="es-ES" sz="1000" b="0" u="none" dirty="0" smtClean="0">
                          <a:solidFill>
                            <a:schemeClr val="tx1"/>
                          </a:solidFill>
                          <a:latin typeface="KG Red Hands" panose="02000505000000020004" pitchFamily="2" charset="0"/>
                        </a:rPr>
                        <a:t>Grupal</a:t>
                      </a:r>
                    </a:p>
                    <a:p>
                      <a:pPr algn="ctr"/>
                      <a:r>
                        <a:rPr lang="es-ES" sz="1000" b="1" u="sng" dirty="0" smtClean="0">
                          <a:latin typeface="KG Red Hands" panose="02000505000000020004" pitchFamily="2" charset="0"/>
                        </a:rPr>
                        <a:t>Individual</a:t>
                      </a:r>
                      <a:endParaRPr lang="es-MX" sz="1000" b="1" u="sng" dirty="0">
                        <a:latin typeface="KG Red Hands" panose="02000505000000020004" pitchFamily="2" charset="0"/>
                      </a:endParaRPr>
                    </a:p>
                  </a:txBody>
                  <a:tcPr anchor="ctr"/>
                </a:tc>
                <a:tc>
                  <a:txBody>
                    <a:bodyPr/>
                    <a:lstStyle/>
                    <a:p>
                      <a:pPr algn="ctr"/>
                      <a:endParaRPr lang="es-MX" sz="1000" dirty="0">
                        <a:latin typeface="KG Red Hands" panose="02000505000000020004" pitchFamily="2" charset="0"/>
                      </a:endParaRPr>
                    </a:p>
                  </a:txBody>
                  <a:tcPr anchor="ctr">
                    <a:solidFill>
                      <a:srgbClr val="FFFF00"/>
                    </a:solidFill>
                  </a:tcPr>
                </a:tc>
                <a:tc>
                  <a:txBody>
                    <a:bodyPr/>
                    <a:lstStyle/>
                    <a:p>
                      <a:pPr algn="ctr"/>
                      <a:endParaRPr lang="es-MX" sz="1000" dirty="0">
                        <a:latin typeface="KG Red Hands" panose="02000505000000020004" pitchFamily="2" charset="0"/>
                      </a:endParaRPr>
                    </a:p>
                  </a:txBody>
                  <a:tcPr anchor="ctr">
                    <a:solidFill>
                      <a:schemeClr val="bg1"/>
                    </a:solidFill>
                  </a:tcPr>
                </a:tc>
                <a:extLst>
                  <a:ext uri="{0D108BD9-81ED-4DB2-BD59-A6C34878D82A}">
                    <a16:rowId xmlns:a16="http://schemas.microsoft.com/office/drawing/2014/main" val="3958874864"/>
                  </a:ext>
                </a:extLst>
              </a:tr>
            </a:tbl>
          </a:graphicData>
        </a:graphic>
      </p:graphicFrame>
      <p:graphicFrame>
        <p:nvGraphicFramePr>
          <p:cNvPr id="18" name="Tabla 17"/>
          <p:cNvGraphicFramePr>
            <a:graphicFrameLocks noGrp="1"/>
          </p:cNvGraphicFramePr>
          <p:nvPr>
            <p:extLst>
              <p:ext uri="{D42A27DB-BD31-4B8C-83A1-F6EECF244321}">
                <p14:modId xmlns:p14="http://schemas.microsoft.com/office/powerpoint/2010/main" val="1025260255"/>
              </p:ext>
            </p:extLst>
          </p:nvPr>
        </p:nvGraphicFramePr>
        <p:xfrm>
          <a:off x="169152" y="4535488"/>
          <a:ext cx="2758662" cy="1927860"/>
        </p:xfrm>
        <a:graphic>
          <a:graphicData uri="http://schemas.openxmlformats.org/drawingml/2006/table">
            <a:tbl>
              <a:tblPr firstRow="1" bandRow="1">
                <a:tableStyleId>{5940675A-B579-460E-94D1-54222C63F5DA}</a:tableStyleId>
              </a:tblPr>
              <a:tblGrid>
                <a:gridCol w="2227829">
                  <a:extLst>
                    <a:ext uri="{9D8B030D-6E8A-4147-A177-3AD203B41FA5}">
                      <a16:colId xmlns:a16="http://schemas.microsoft.com/office/drawing/2014/main" val="2703324061"/>
                    </a:ext>
                  </a:extLst>
                </a:gridCol>
                <a:gridCol w="530833">
                  <a:extLst>
                    <a:ext uri="{9D8B030D-6E8A-4147-A177-3AD203B41FA5}">
                      <a16:colId xmlns:a16="http://schemas.microsoft.com/office/drawing/2014/main" val="2069753538"/>
                    </a:ext>
                  </a:extLst>
                </a:gridCol>
              </a:tblGrid>
              <a:tr h="188631">
                <a:tc gridSpan="2">
                  <a:txBody>
                    <a:bodyPr/>
                    <a:lstStyle/>
                    <a:p>
                      <a:pPr algn="ctr"/>
                      <a:r>
                        <a:rPr lang="es-ES" sz="1050" b="1" dirty="0" smtClean="0">
                          <a:latin typeface="KG Red Hands" panose="02000505000000020004" pitchFamily="2" charset="0"/>
                        </a:rPr>
                        <a:t>Niños y sus manifestaciones</a:t>
                      </a:r>
                      <a:endParaRPr lang="es-MX" sz="1050" b="1" dirty="0">
                        <a:latin typeface="KG Red Hands" panose="02000505000000020004" pitchFamily="2" charset="0"/>
                      </a:endParaRPr>
                    </a:p>
                  </a:txBody>
                  <a:tcPr anchor="ctr">
                    <a:solidFill>
                      <a:schemeClr val="accent1">
                        <a:lumMod val="40000"/>
                        <a:lumOff val="60000"/>
                      </a:schemeClr>
                    </a:solidFill>
                  </a:tcPr>
                </a:tc>
                <a:tc hMerge="1">
                  <a:txBody>
                    <a:bodyPr/>
                    <a:lstStyle/>
                    <a:p>
                      <a:endParaRPr lang="es-MX" sz="400" dirty="0">
                        <a:latin typeface="KG Red Hands" panose="02000505000000020004" pitchFamily="2" charset="0"/>
                      </a:endParaRPr>
                    </a:p>
                  </a:txBody>
                  <a:tcPr anchor="ctr">
                    <a:solidFill>
                      <a:srgbClr val="FFFF66"/>
                    </a:solidFill>
                  </a:tcPr>
                </a:tc>
                <a:extLst>
                  <a:ext uri="{0D108BD9-81ED-4DB2-BD59-A6C34878D82A}">
                    <a16:rowId xmlns:a16="http://schemas.microsoft.com/office/drawing/2014/main" val="3978922596"/>
                  </a:ext>
                </a:extLst>
              </a:tr>
              <a:tr h="148210">
                <a:tc>
                  <a:txBody>
                    <a:bodyPr/>
                    <a:lstStyle/>
                    <a:p>
                      <a:pPr algn="ctr"/>
                      <a:r>
                        <a:rPr lang="es-ES" sz="1000" dirty="0" smtClean="0">
                          <a:latin typeface="KG Red Hands" panose="02000505000000020004" pitchFamily="2" charset="0"/>
                        </a:rPr>
                        <a:t>¿Se involucraron?</a:t>
                      </a:r>
                      <a:endParaRPr lang="es-MX" sz="1000" dirty="0">
                        <a:latin typeface="KG Red Hands" panose="02000505000000020004" pitchFamily="2" charset="0"/>
                      </a:endParaRPr>
                    </a:p>
                  </a:txBody>
                  <a:tcPr anchor="ctr"/>
                </a:tc>
                <a:tc>
                  <a:txBody>
                    <a:bodyPr/>
                    <a:lstStyle/>
                    <a:p>
                      <a:pPr algn="ctr"/>
                      <a:r>
                        <a:rPr lang="es-MX" sz="1000" b="1" dirty="0" smtClean="0">
                          <a:latin typeface="KG Red Hands" panose="02000505000000020004" pitchFamily="2" charset="0"/>
                        </a:rPr>
                        <a:t>Si</a:t>
                      </a:r>
                      <a:endParaRPr lang="es-MX" sz="1000" b="1" dirty="0">
                        <a:latin typeface="KG Red Hands" panose="02000505000000020004" pitchFamily="2" charset="0"/>
                      </a:endParaRPr>
                    </a:p>
                  </a:txBody>
                  <a:tcPr anchor="ctr"/>
                </a:tc>
                <a:extLst>
                  <a:ext uri="{0D108BD9-81ED-4DB2-BD59-A6C34878D82A}">
                    <a16:rowId xmlns:a16="http://schemas.microsoft.com/office/drawing/2014/main" val="2259205054"/>
                  </a:ext>
                </a:extLst>
              </a:tr>
              <a:tr h="148210">
                <a:tc>
                  <a:txBody>
                    <a:bodyPr/>
                    <a:lstStyle/>
                    <a:p>
                      <a:pPr algn="ctr"/>
                      <a:r>
                        <a:rPr lang="es-ES" sz="1000" dirty="0" smtClean="0">
                          <a:latin typeface="KG Red Hands" panose="02000505000000020004" pitchFamily="2" charset="0"/>
                        </a:rPr>
                        <a:t>¿Se interesaron en las actividades?</a:t>
                      </a:r>
                      <a:endParaRPr lang="es-MX" sz="1000" dirty="0">
                        <a:latin typeface="KG Red Hands" panose="02000505000000020004" pitchFamily="2" charset="0"/>
                      </a:endParaRPr>
                    </a:p>
                  </a:txBody>
                  <a:tcPr anchor="ctr"/>
                </a:tc>
                <a:tc>
                  <a:txBody>
                    <a:bodyPr/>
                    <a:lstStyle/>
                    <a:p>
                      <a:pPr algn="ctr"/>
                      <a:r>
                        <a:rPr lang="es-MX" sz="1000" b="1" dirty="0" smtClean="0">
                          <a:latin typeface="KG Red Hands" panose="02000505000000020004" pitchFamily="2" charset="0"/>
                        </a:rPr>
                        <a:t>Si</a:t>
                      </a:r>
                      <a:endParaRPr lang="es-MX" sz="1000" b="1" dirty="0">
                        <a:latin typeface="KG Red Hands" panose="02000505000000020004" pitchFamily="2" charset="0"/>
                      </a:endParaRPr>
                    </a:p>
                  </a:txBody>
                  <a:tcPr anchor="ctr"/>
                </a:tc>
                <a:extLst>
                  <a:ext uri="{0D108BD9-81ED-4DB2-BD59-A6C34878D82A}">
                    <a16:rowId xmlns:a16="http://schemas.microsoft.com/office/drawing/2014/main" val="3778340536"/>
                  </a:ext>
                </a:extLst>
              </a:tr>
              <a:tr h="148210">
                <a:tc>
                  <a:txBody>
                    <a:bodyPr/>
                    <a:lstStyle/>
                    <a:p>
                      <a:pPr algn="ctr"/>
                      <a:r>
                        <a:rPr lang="es-ES" sz="1000" dirty="0" smtClean="0">
                          <a:latin typeface="KG Red Hands" panose="02000505000000020004" pitchFamily="2" charset="0"/>
                        </a:rPr>
                        <a:t>¿Su</a:t>
                      </a:r>
                      <a:r>
                        <a:rPr lang="es-ES" sz="1000" baseline="0" dirty="0" smtClean="0">
                          <a:latin typeface="KG Red Hands" panose="02000505000000020004" pitchFamily="2" charset="0"/>
                        </a:rPr>
                        <a:t> actitud ante las actividades?</a:t>
                      </a:r>
                      <a:endParaRPr lang="es-MX" sz="1000" dirty="0">
                        <a:latin typeface="KG Red Hands" panose="02000505000000020004" pitchFamily="2" charset="0"/>
                      </a:endParaRPr>
                    </a:p>
                  </a:txBody>
                  <a:tcPr anchor="ctr"/>
                </a:tc>
                <a:tc>
                  <a:txBody>
                    <a:bodyPr/>
                    <a:lstStyle/>
                    <a:p>
                      <a:pPr algn="ctr"/>
                      <a:r>
                        <a:rPr lang="es-MX" sz="1000" b="1" dirty="0" smtClean="0">
                          <a:latin typeface="KG Red Hands" panose="02000505000000020004" pitchFamily="2" charset="0"/>
                        </a:rPr>
                        <a:t>Bien</a:t>
                      </a:r>
                      <a:endParaRPr lang="es-MX" sz="1000" b="1" dirty="0">
                        <a:latin typeface="KG Red Hands" panose="02000505000000020004" pitchFamily="2" charset="0"/>
                      </a:endParaRPr>
                    </a:p>
                  </a:txBody>
                  <a:tcPr anchor="ctr"/>
                </a:tc>
                <a:extLst>
                  <a:ext uri="{0D108BD9-81ED-4DB2-BD59-A6C34878D82A}">
                    <a16:rowId xmlns:a16="http://schemas.microsoft.com/office/drawing/2014/main" val="2000827904"/>
                  </a:ext>
                </a:extLst>
              </a:tr>
              <a:tr h="148210">
                <a:tc gridSpan="2">
                  <a:txBody>
                    <a:bodyPr/>
                    <a:lstStyle/>
                    <a:p>
                      <a:pPr algn="l"/>
                      <a:r>
                        <a:rPr lang="es-ES" sz="1000" dirty="0" smtClean="0">
                          <a:latin typeface="KG Red Hands" panose="02000505000000020004" pitchFamily="2" charset="0"/>
                        </a:rPr>
                        <a:t>¿Cuál</a:t>
                      </a:r>
                      <a:r>
                        <a:rPr lang="es-ES" sz="1000" baseline="0" dirty="0" smtClean="0">
                          <a:latin typeface="KG Red Hands" panose="02000505000000020004" pitchFamily="2" charset="0"/>
                        </a:rPr>
                        <a:t> fue el</a:t>
                      </a:r>
                      <a:r>
                        <a:rPr lang="es-ES" sz="1000" dirty="0" smtClean="0">
                          <a:latin typeface="KG Red Hands" panose="02000505000000020004" pitchFamily="2" charset="0"/>
                        </a:rPr>
                        <a:t> alumno más inquieto</a:t>
                      </a:r>
                      <a:r>
                        <a:rPr lang="es-ES" sz="1000" baseline="0" dirty="0" smtClean="0">
                          <a:latin typeface="KG Red Hands" panose="02000505000000020004" pitchFamily="2" charset="0"/>
                        </a:rPr>
                        <a:t>?</a:t>
                      </a:r>
                      <a:r>
                        <a:rPr lang="es-ES" sz="1000" b="1" baseline="0" dirty="0" smtClean="0">
                          <a:latin typeface="KG Red Hands" panose="02000505000000020004" pitchFamily="2" charset="0"/>
                        </a:rPr>
                        <a:t> ---</a:t>
                      </a:r>
                    </a:p>
                  </a:txBody>
                  <a:tcPr anchor="ctr"/>
                </a:tc>
                <a:tc hMerge="1">
                  <a:txBody>
                    <a:bodyPr/>
                    <a:lstStyle/>
                    <a:p>
                      <a:pPr algn="ctr"/>
                      <a:endParaRPr lang="es-MX" sz="500" dirty="0">
                        <a:latin typeface="KG Red Hands" panose="02000505000000020004" pitchFamily="2" charset="0"/>
                      </a:endParaRPr>
                    </a:p>
                  </a:txBody>
                  <a:tcPr anchor="ctr"/>
                </a:tc>
                <a:extLst>
                  <a:ext uri="{0D108BD9-81ED-4DB2-BD59-A6C34878D82A}">
                    <a16:rowId xmlns:a16="http://schemas.microsoft.com/office/drawing/2014/main" val="451446663"/>
                  </a:ext>
                </a:extLst>
              </a:tr>
              <a:tr h="161862">
                <a:tc gridSpan="2">
                  <a:txBody>
                    <a:bodyPr/>
                    <a:lstStyle/>
                    <a:p>
                      <a:pPr algn="l"/>
                      <a:r>
                        <a:rPr lang="es-ES" sz="1000" dirty="0" smtClean="0">
                          <a:latin typeface="KG Red Hands" panose="02000505000000020004" pitchFamily="2" charset="0"/>
                        </a:rPr>
                        <a:t>¿Cuál fue el alumno que más estuvo participando?</a:t>
                      </a:r>
                      <a:r>
                        <a:rPr lang="es-ES" sz="1000" baseline="0" dirty="0" smtClean="0">
                          <a:latin typeface="KG Red Hands" panose="02000505000000020004" pitchFamily="2" charset="0"/>
                        </a:rPr>
                        <a:t> </a:t>
                      </a:r>
                      <a:r>
                        <a:rPr lang="es-ES" sz="1000" b="1" baseline="0" dirty="0" smtClean="0">
                          <a:latin typeface="KG Red Hands" panose="02000505000000020004" pitchFamily="2" charset="0"/>
                        </a:rPr>
                        <a:t>------</a:t>
                      </a:r>
                      <a:endParaRPr lang="es-MX" sz="1000" b="1" dirty="0">
                        <a:latin typeface="KG Red Hands" panose="02000505000000020004" pitchFamily="2" charset="0"/>
                      </a:endParaRPr>
                    </a:p>
                  </a:txBody>
                  <a:tcPr anchor="ctr"/>
                </a:tc>
                <a:tc hMerge="1">
                  <a:txBody>
                    <a:bodyPr/>
                    <a:lstStyle/>
                    <a:p>
                      <a:pPr algn="ctr"/>
                      <a:endParaRPr lang="es-MX" sz="500" dirty="0">
                        <a:latin typeface="KG Red Hands" panose="02000505000000020004" pitchFamily="2" charset="0"/>
                      </a:endParaRPr>
                    </a:p>
                  </a:txBody>
                  <a:tcPr anchor="ctr"/>
                </a:tc>
                <a:extLst>
                  <a:ext uri="{0D108BD9-81ED-4DB2-BD59-A6C34878D82A}">
                    <a16:rowId xmlns:a16="http://schemas.microsoft.com/office/drawing/2014/main" val="3958874864"/>
                  </a:ext>
                </a:extLst>
              </a:tr>
            </a:tbl>
          </a:graphicData>
        </a:graphic>
      </p:graphicFrame>
      <p:graphicFrame>
        <p:nvGraphicFramePr>
          <p:cNvPr id="19" name="Tabla 18"/>
          <p:cNvGraphicFramePr>
            <a:graphicFrameLocks noGrp="1"/>
          </p:cNvGraphicFramePr>
          <p:nvPr>
            <p:extLst>
              <p:ext uri="{D42A27DB-BD31-4B8C-83A1-F6EECF244321}">
                <p14:modId xmlns:p14="http://schemas.microsoft.com/office/powerpoint/2010/main" val="615211548"/>
              </p:ext>
            </p:extLst>
          </p:nvPr>
        </p:nvGraphicFramePr>
        <p:xfrm>
          <a:off x="3049514" y="2493328"/>
          <a:ext cx="3651897" cy="3329940"/>
        </p:xfrm>
        <a:graphic>
          <a:graphicData uri="http://schemas.openxmlformats.org/drawingml/2006/table">
            <a:tbl>
              <a:tblPr firstRow="1" bandRow="1">
                <a:tableStyleId>{5940675A-B579-460E-94D1-54222C63F5DA}</a:tableStyleId>
              </a:tblPr>
              <a:tblGrid>
                <a:gridCol w="2909126">
                  <a:extLst>
                    <a:ext uri="{9D8B030D-6E8A-4147-A177-3AD203B41FA5}">
                      <a16:colId xmlns:a16="http://schemas.microsoft.com/office/drawing/2014/main" val="2703324061"/>
                    </a:ext>
                  </a:extLst>
                </a:gridCol>
                <a:gridCol w="361044">
                  <a:extLst>
                    <a:ext uri="{9D8B030D-6E8A-4147-A177-3AD203B41FA5}">
                      <a16:colId xmlns:a16="http://schemas.microsoft.com/office/drawing/2014/main" val="2069753538"/>
                    </a:ext>
                  </a:extLst>
                </a:gridCol>
                <a:gridCol w="381727">
                  <a:extLst>
                    <a:ext uri="{9D8B030D-6E8A-4147-A177-3AD203B41FA5}">
                      <a16:colId xmlns:a16="http://schemas.microsoft.com/office/drawing/2014/main" val="4074839338"/>
                    </a:ext>
                  </a:extLst>
                </a:gridCol>
              </a:tblGrid>
              <a:tr h="171959">
                <a:tc>
                  <a:txBody>
                    <a:bodyPr/>
                    <a:lstStyle/>
                    <a:p>
                      <a:pPr algn="ctr"/>
                      <a:r>
                        <a:rPr lang="es-ES" sz="1050" b="1" dirty="0" smtClean="0">
                          <a:latin typeface="KG Red Hands" panose="02000505000000020004" pitchFamily="2" charset="0"/>
                        </a:rPr>
                        <a:t>Educadora</a:t>
                      </a:r>
                      <a:endParaRPr lang="es-MX" sz="1050" b="1" dirty="0">
                        <a:latin typeface="KG Red Hands" panose="02000505000000020004" pitchFamily="2" charset="0"/>
                      </a:endParaRPr>
                    </a:p>
                  </a:txBody>
                  <a:tcPr anchor="ctr">
                    <a:solidFill>
                      <a:schemeClr val="accent1">
                        <a:lumMod val="40000"/>
                        <a:lumOff val="60000"/>
                      </a:schemeClr>
                    </a:solidFill>
                  </a:tcPr>
                </a:tc>
                <a:tc>
                  <a:txBody>
                    <a:bodyPr/>
                    <a:lstStyle/>
                    <a:p>
                      <a:r>
                        <a:rPr lang="es-ES" sz="1050" b="1" dirty="0" smtClean="0">
                          <a:latin typeface="KG Red Hands" panose="02000505000000020004" pitchFamily="2" charset="0"/>
                        </a:rPr>
                        <a:t>Si</a:t>
                      </a:r>
                      <a:endParaRPr lang="es-MX" sz="1050" b="1" dirty="0">
                        <a:latin typeface="KG Red Hands" panose="02000505000000020004" pitchFamily="2" charset="0"/>
                      </a:endParaRPr>
                    </a:p>
                  </a:txBody>
                  <a:tcPr anchor="ctr">
                    <a:solidFill>
                      <a:schemeClr val="accent1">
                        <a:lumMod val="40000"/>
                        <a:lumOff val="60000"/>
                      </a:schemeClr>
                    </a:solidFill>
                  </a:tcPr>
                </a:tc>
                <a:tc>
                  <a:txBody>
                    <a:bodyPr/>
                    <a:lstStyle/>
                    <a:p>
                      <a:r>
                        <a:rPr lang="es-ES" sz="1050" b="1" dirty="0" smtClean="0">
                          <a:latin typeface="KG Red Hands" panose="02000505000000020004" pitchFamily="2" charset="0"/>
                        </a:rPr>
                        <a:t>No</a:t>
                      </a:r>
                      <a:endParaRPr lang="es-MX" sz="1050" b="1" dirty="0">
                        <a:latin typeface="KG Red Hands" panose="02000505000000020004" pitchFamily="2" charset="0"/>
                      </a:endParaRPr>
                    </a:p>
                  </a:txBody>
                  <a:tcPr anchor="ctr">
                    <a:solidFill>
                      <a:schemeClr val="accent1">
                        <a:lumMod val="40000"/>
                        <a:lumOff val="60000"/>
                      </a:schemeClr>
                    </a:solidFill>
                  </a:tcPr>
                </a:tc>
                <a:extLst>
                  <a:ext uri="{0D108BD9-81ED-4DB2-BD59-A6C34878D82A}">
                    <a16:rowId xmlns:a16="http://schemas.microsoft.com/office/drawing/2014/main" val="3978922596"/>
                  </a:ext>
                </a:extLst>
              </a:tr>
              <a:tr h="135111">
                <a:tc>
                  <a:txBody>
                    <a:bodyPr/>
                    <a:lstStyle/>
                    <a:p>
                      <a:pPr algn="ctr"/>
                      <a:r>
                        <a:rPr lang="es-ES" sz="1000" dirty="0" smtClean="0">
                          <a:latin typeface="KG Red Hands" panose="02000505000000020004" pitchFamily="2" charset="0"/>
                        </a:rPr>
                        <a:t>¿Mi forma de intervenir</a:t>
                      </a:r>
                      <a:r>
                        <a:rPr lang="es-ES" sz="1000" baseline="0" dirty="0" smtClean="0">
                          <a:latin typeface="KG Red Hands" panose="02000505000000020004" pitchFamily="2" charset="0"/>
                        </a:rPr>
                        <a:t> fue al adecuada?</a:t>
                      </a:r>
                      <a:endParaRPr lang="es-MX" sz="1000" dirty="0">
                        <a:latin typeface="KG Red Hands" panose="02000505000000020004" pitchFamily="2" charset="0"/>
                      </a:endParaRPr>
                    </a:p>
                  </a:txBody>
                  <a:tcPr anchor="ctr"/>
                </a:tc>
                <a:tc>
                  <a:txBody>
                    <a:bodyPr/>
                    <a:lstStyle/>
                    <a:p>
                      <a:pPr algn="ctr"/>
                      <a:endParaRPr lang="es-MX" sz="1000" dirty="0">
                        <a:latin typeface="KG Red Hands" panose="02000505000000020004" pitchFamily="2" charset="0"/>
                      </a:endParaRPr>
                    </a:p>
                  </a:txBody>
                  <a:tcPr anchor="ctr">
                    <a:solidFill>
                      <a:srgbClr val="FFFF00"/>
                    </a:solidFill>
                  </a:tcPr>
                </a:tc>
                <a:tc>
                  <a:txBody>
                    <a:bodyPr/>
                    <a:lstStyle/>
                    <a:p>
                      <a:pPr algn="ctr"/>
                      <a:endParaRPr lang="es-MX" sz="1000" dirty="0">
                        <a:latin typeface="KG Red Hands" panose="02000505000000020004" pitchFamily="2" charset="0"/>
                      </a:endParaRPr>
                    </a:p>
                  </a:txBody>
                  <a:tcPr anchor="ctr"/>
                </a:tc>
                <a:extLst>
                  <a:ext uri="{0D108BD9-81ED-4DB2-BD59-A6C34878D82A}">
                    <a16:rowId xmlns:a16="http://schemas.microsoft.com/office/drawing/2014/main" val="2259205054"/>
                  </a:ext>
                </a:extLst>
              </a:tr>
              <a:tr h="135111">
                <a:tc>
                  <a:txBody>
                    <a:bodyPr/>
                    <a:lstStyle/>
                    <a:p>
                      <a:pPr algn="ctr"/>
                      <a:r>
                        <a:rPr lang="es-ES" sz="1000" dirty="0" smtClean="0">
                          <a:latin typeface="KG Red Hands" panose="02000505000000020004" pitchFamily="2" charset="0"/>
                        </a:rPr>
                        <a:t>¿Lleve</a:t>
                      </a:r>
                      <a:r>
                        <a:rPr lang="es-ES" sz="1000" baseline="0" dirty="0" smtClean="0">
                          <a:latin typeface="KG Red Hands" panose="02000505000000020004" pitchFamily="2" charset="0"/>
                        </a:rPr>
                        <a:t> a cabo lo planeado?</a:t>
                      </a:r>
                      <a:endParaRPr lang="es-MX" sz="1000" dirty="0">
                        <a:latin typeface="KG Red Hands" panose="02000505000000020004" pitchFamily="2" charset="0"/>
                      </a:endParaRPr>
                    </a:p>
                  </a:txBody>
                  <a:tcPr anchor="ctr"/>
                </a:tc>
                <a:tc>
                  <a:txBody>
                    <a:bodyPr/>
                    <a:lstStyle/>
                    <a:p>
                      <a:pPr algn="ctr"/>
                      <a:endParaRPr lang="es-MX" sz="1000" dirty="0">
                        <a:latin typeface="KG Red Hands" panose="02000505000000020004" pitchFamily="2" charset="0"/>
                      </a:endParaRPr>
                    </a:p>
                  </a:txBody>
                  <a:tcPr anchor="ctr">
                    <a:solidFill>
                      <a:srgbClr val="FFFF00"/>
                    </a:solidFill>
                  </a:tcPr>
                </a:tc>
                <a:tc>
                  <a:txBody>
                    <a:bodyPr/>
                    <a:lstStyle/>
                    <a:p>
                      <a:pPr algn="ctr"/>
                      <a:endParaRPr lang="es-MX" sz="1000" dirty="0">
                        <a:latin typeface="KG Red Hands" panose="02000505000000020004" pitchFamily="2" charset="0"/>
                      </a:endParaRPr>
                    </a:p>
                  </a:txBody>
                  <a:tcPr anchor="ctr"/>
                </a:tc>
                <a:extLst>
                  <a:ext uri="{0D108BD9-81ED-4DB2-BD59-A6C34878D82A}">
                    <a16:rowId xmlns:a16="http://schemas.microsoft.com/office/drawing/2014/main" val="3778340536"/>
                  </a:ext>
                </a:extLst>
              </a:tr>
              <a:tr h="135111">
                <a:tc>
                  <a:txBody>
                    <a:bodyPr/>
                    <a:lstStyle/>
                    <a:p>
                      <a:pPr algn="ctr"/>
                      <a:r>
                        <a:rPr lang="es-ES" sz="1000" dirty="0" smtClean="0">
                          <a:latin typeface="KG Red Hands" panose="02000505000000020004" pitchFamily="2" charset="0"/>
                        </a:rPr>
                        <a:t>¿Favorecí</a:t>
                      </a:r>
                      <a:r>
                        <a:rPr lang="es-ES" sz="1000" baseline="0" dirty="0" smtClean="0">
                          <a:latin typeface="KG Red Hands" panose="02000505000000020004" pitchFamily="2" charset="0"/>
                        </a:rPr>
                        <a:t> el logro de los aprendizajes?</a:t>
                      </a:r>
                      <a:endParaRPr lang="es-MX" sz="1000" dirty="0">
                        <a:latin typeface="KG Red Hands" panose="02000505000000020004" pitchFamily="2" charset="0"/>
                      </a:endParaRPr>
                    </a:p>
                  </a:txBody>
                  <a:tcPr anchor="ctr"/>
                </a:tc>
                <a:tc>
                  <a:txBody>
                    <a:bodyPr/>
                    <a:lstStyle/>
                    <a:p>
                      <a:pPr algn="ctr"/>
                      <a:endParaRPr lang="es-MX" sz="1000" dirty="0">
                        <a:latin typeface="KG Red Hands" panose="02000505000000020004" pitchFamily="2" charset="0"/>
                      </a:endParaRPr>
                    </a:p>
                  </a:txBody>
                  <a:tcPr anchor="ctr">
                    <a:solidFill>
                      <a:srgbClr val="FFFF00"/>
                    </a:solidFill>
                  </a:tcPr>
                </a:tc>
                <a:tc>
                  <a:txBody>
                    <a:bodyPr/>
                    <a:lstStyle/>
                    <a:p>
                      <a:pPr algn="ctr"/>
                      <a:endParaRPr lang="es-MX" sz="1000" dirty="0">
                        <a:latin typeface="KG Red Hands" panose="02000505000000020004" pitchFamily="2" charset="0"/>
                      </a:endParaRPr>
                    </a:p>
                  </a:txBody>
                  <a:tcPr anchor="ctr"/>
                </a:tc>
                <a:extLst>
                  <a:ext uri="{0D108BD9-81ED-4DB2-BD59-A6C34878D82A}">
                    <a16:rowId xmlns:a16="http://schemas.microsoft.com/office/drawing/2014/main" val="2000827904"/>
                  </a:ext>
                </a:extLst>
              </a:tr>
              <a:tr h="149467">
                <a:tc>
                  <a:txBody>
                    <a:bodyPr/>
                    <a:lstStyle/>
                    <a:p>
                      <a:pPr algn="ctr"/>
                      <a:r>
                        <a:rPr lang="es-ES" sz="1000" dirty="0" smtClean="0">
                          <a:latin typeface="KG Red Hands" panose="02000505000000020004" pitchFamily="2" charset="0"/>
                        </a:rPr>
                        <a:t>¿Mi</a:t>
                      </a:r>
                      <a:r>
                        <a:rPr lang="es-ES" sz="1000" baseline="0" dirty="0" smtClean="0">
                          <a:latin typeface="KG Red Hands" panose="02000505000000020004" pitchFamily="2" charset="0"/>
                        </a:rPr>
                        <a:t> forma de relacionarme con los niños fue la mejor?</a:t>
                      </a:r>
                      <a:endParaRPr lang="es-MX" sz="1000" dirty="0">
                        <a:latin typeface="KG Red Hands" panose="02000505000000020004" pitchFamily="2" charset="0"/>
                      </a:endParaRPr>
                    </a:p>
                  </a:txBody>
                  <a:tcPr anchor="ctr"/>
                </a:tc>
                <a:tc>
                  <a:txBody>
                    <a:bodyPr/>
                    <a:lstStyle/>
                    <a:p>
                      <a:pPr algn="ctr"/>
                      <a:endParaRPr lang="es-MX" sz="1000" dirty="0">
                        <a:latin typeface="KG Red Hands" panose="02000505000000020004" pitchFamily="2" charset="0"/>
                      </a:endParaRPr>
                    </a:p>
                  </a:txBody>
                  <a:tcPr anchor="ctr">
                    <a:solidFill>
                      <a:srgbClr val="FFFF00"/>
                    </a:solidFill>
                  </a:tcPr>
                </a:tc>
                <a:tc>
                  <a:txBody>
                    <a:bodyPr/>
                    <a:lstStyle/>
                    <a:p>
                      <a:pPr algn="ctr"/>
                      <a:endParaRPr lang="es-MX" sz="1000" dirty="0">
                        <a:latin typeface="KG Red Hands" panose="02000505000000020004" pitchFamily="2" charset="0"/>
                      </a:endParaRPr>
                    </a:p>
                  </a:txBody>
                  <a:tcPr anchor="ctr"/>
                </a:tc>
                <a:extLst>
                  <a:ext uri="{0D108BD9-81ED-4DB2-BD59-A6C34878D82A}">
                    <a16:rowId xmlns:a16="http://schemas.microsoft.com/office/drawing/2014/main" val="451446663"/>
                  </a:ext>
                </a:extLst>
              </a:tr>
              <a:tr h="149467">
                <a:tc>
                  <a:txBody>
                    <a:bodyPr/>
                    <a:lstStyle/>
                    <a:p>
                      <a:pPr algn="ctr"/>
                      <a:r>
                        <a:rPr lang="es-ES" sz="1000" dirty="0" smtClean="0">
                          <a:latin typeface="KG Red Hands" panose="02000505000000020004" pitchFamily="2" charset="0"/>
                        </a:rPr>
                        <a:t>¿Mis consignas fueron claras</a:t>
                      </a:r>
                      <a:r>
                        <a:rPr lang="es-ES" sz="1000" baseline="0" dirty="0" smtClean="0">
                          <a:latin typeface="KG Red Hands" panose="02000505000000020004" pitchFamily="2" charset="0"/>
                        </a:rPr>
                        <a:t> y atendidas para todos?</a:t>
                      </a:r>
                      <a:endParaRPr lang="es-MX" sz="1000" dirty="0">
                        <a:latin typeface="KG Red Hands" panose="02000505000000020004" pitchFamily="2" charset="0"/>
                      </a:endParaRPr>
                    </a:p>
                  </a:txBody>
                  <a:tcPr anchor="ctr"/>
                </a:tc>
                <a:tc>
                  <a:txBody>
                    <a:bodyPr/>
                    <a:lstStyle/>
                    <a:p>
                      <a:pPr algn="ctr"/>
                      <a:endParaRPr lang="es-MX" sz="1000" dirty="0">
                        <a:latin typeface="KG Red Hands" panose="02000505000000020004" pitchFamily="2" charset="0"/>
                      </a:endParaRPr>
                    </a:p>
                  </a:txBody>
                  <a:tcPr anchor="ctr">
                    <a:solidFill>
                      <a:srgbClr val="FFFF00"/>
                    </a:solidFill>
                  </a:tcPr>
                </a:tc>
                <a:tc>
                  <a:txBody>
                    <a:bodyPr/>
                    <a:lstStyle/>
                    <a:p>
                      <a:pPr algn="ctr"/>
                      <a:endParaRPr lang="es-MX" sz="1000" dirty="0">
                        <a:latin typeface="KG Red Hands" panose="02000505000000020004" pitchFamily="2" charset="0"/>
                      </a:endParaRPr>
                    </a:p>
                  </a:txBody>
                  <a:tcPr anchor="ctr"/>
                </a:tc>
                <a:extLst>
                  <a:ext uri="{0D108BD9-81ED-4DB2-BD59-A6C34878D82A}">
                    <a16:rowId xmlns:a16="http://schemas.microsoft.com/office/drawing/2014/main" val="281632766"/>
                  </a:ext>
                </a:extLst>
              </a:tr>
              <a:tr h="149467">
                <a:tc gridSpan="3">
                  <a:txBody>
                    <a:bodyPr/>
                    <a:lstStyle/>
                    <a:p>
                      <a:pPr algn="l"/>
                      <a:r>
                        <a:rPr lang="es-ES" sz="1000" dirty="0" smtClean="0">
                          <a:latin typeface="KG Red Hands" panose="02000505000000020004" pitchFamily="2" charset="0"/>
                        </a:rPr>
                        <a:t>¿Cómo actué con mi alumno inquieto?</a:t>
                      </a:r>
                    </a:p>
                    <a:p>
                      <a:pPr algn="l"/>
                      <a:r>
                        <a:rPr lang="es-ES" sz="1000" b="1" dirty="0" smtClean="0">
                          <a:latin typeface="KG Red Hands" panose="02000505000000020004" pitchFamily="2" charset="0"/>
                        </a:rPr>
                        <a:t>-----------------------------------------------------------------------------------------------------------------------------------------------------</a:t>
                      </a:r>
                    </a:p>
                  </a:txBody>
                  <a:tcPr anchor="ctr"/>
                </a:tc>
                <a:tc hMerge="1">
                  <a:txBody>
                    <a:bodyPr/>
                    <a:lstStyle/>
                    <a:p>
                      <a:pPr algn="ctr"/>
                      <a:endParaRPr lang="es-MX" sz="500" dirty="0">
                        <a:latin typeface="KG Red Hands" panose="02000505000000020004" pitchFamily="2" charset="0"/>
                      </a:endParaRPr>
                    </a:p>
                  </a:txBody>
                  <a:tcPr anchor="ctr"/>
                </a:tc>
                <a:tc hMerge="1">
                  <a:txBody>
                    <a:bodyPr/>
                    <a:lstStyle/>
                    <a:p>
                      <a:pPr algn="ctr"/>
                      <a:endParaRPr lang="es-MX" sz="500" dirty="0">
                        <a:latin typeface="KG Red Hands" panose="02000505000000020004" pitchFamily="2" charset="0"/>
                      </a:endParaRPr>
                    </a:p>
                  </a:txBody>
                  <a:tcPr anchor="ctr"/>
                </a:tc>
                <a:extLst>
                  <a:ext uri="{0D108BD9-81ED-4DB2-BD59-A6C34878D82A}">
                    <a16:rowId xmlns:a16="http://schemas.microsoft.com/office/drawing/2014/main" val="404538872"/>
                  </a:ext>
                </a:extLst>
              </a:tr>
              <a:tr h="298934">
                <a:tc gridSpan="3">
                  <a:txBody>
                    <a:bodyPr/>
                    <a:lstStyle/>
                    <a:p>
                      <a:pPr algn="l"/>
                      <a:r>
                        <a:rPr lang="es-ES" sz="1000" dirty="0" smtClean="0">
                          <a:latin typeface="KG Red Hands" panose="02000505000000020004" pitchFamily="2" charset="0"/>
                        </a:rPr>
                        <a:t>¿Necesito modificar algo? ¿Qué?</a:t>
                      </a:r>
                    </a:p>
                    <a:p>
                      <a:pPr algn="l"/>
                      <a:r>
                        <a:rPr lang="es-ES" sz="1000" b="1" dirty="0" smtClean="0">
                          <a:latin typeface="KG Red Hands" panose="02000505000000020004" pitchFamily="2" charset="0"/>
                        </a:rPr>
                        <a:t>Estar</a:t>
                      </a:r>
                      <a:r>
                        <a:rPr lang="es-ES" sz="1000" b="1" baseline="0" dirty="0" smtClean="0">
                          <a:latin typeface="KG Red Hands" panose="02000505000000020004" pitchFamily="2" charset="0"/>
                        </a:rPr>
                        <a:t> preparada para posibles clases intermitentes, pues el trabajo a distancia de esta semana no resulto como se planeo, por un lado por los padres de familia y el problema de conectividad. </a:t>
                      </a:r>
                      <a:endParaRPr lang="es-ES" sz="1000" b="1" dirty="0" smtClean="0">
                        <a:latin typeface="KG Red Hands" panose="02000505000000020004" pitchFamily="2" charset="0"/>
                      </a:endParaRPr>
                    </a:p>
                  </a:txBody>
                  <a:tcPr anchor="ctr"/>
                </a:tc>
                <a:tc hMerge="1">
                  <a:txBody>
                    <a:bodyPr/>
                    <a:lstStyle/>
                    <a:p>
                      <a:pPr algn="ctr"/>
                      <a:endParaRPr lang="es-MX" sz="500" dirty="0">
                        <a:latin typeface="KG Red Hands" panose="02000505000000020004" pitchFamily="2" charset="0"/>
                      </a:endParaRPr>
                    </a:p>
                  </a:txBody>
                  <a:tcPr anchor="ctr"/>
                </a:tc>
                <a:tc hMerge="1">
                  <a:txBody>
                    <a:bodyPr/>
                    <a:lstStyle/>
                    <a:p>
                      <a:pPr algn="ctr"/>
                      <a:endParaRPr lang="es-MX" sz="500" dirty="0">
                        <a:latin typeface="KG Red Hands" panose="02000505000000020004" pitchFamily="2" charset="0"/>
                      </a:endParaRPr>
                    </a:p>
                  </a:txBody>
                  <a:tcPr anchor="ctr"/>
                </a:tc>
                <a:extLst>
                  <a:ext uri="{0D108BD9-81ED-4DB2-BD59-A6C34878D82A}">
                    <a16:rowId xmlns:a16="http://schemas.microsoft.com/office/drawing/2014/main" val="2182791259"/>
                  </a:ext>
                </a:extLst>
              </a:tr>
            </a:tbl>
          </a:graphicData>
        </a:graphic>
      </p:graphicFrame>
      <p:graphicFrame>
        <p:nvGraphicFramePr>
          <p:cNvPr id="20" name="Tabla 19"/>
          <p:cNvGraphicFramePr>
            <a:graphicFrameLocks noGrp="1"/>
          </p:cNvGraphicFramePr>
          <p:nvPr>
            <p:extLst>
              <p:ext uri="{D42A27DB-BD31-4B8C-83A1-F6EECF244321}">
                <p14:modId xmlns:p14="http://schemas.microsoft.com/office/powerpoint/2010/main" val="3350826004"/>
              </p:ext>
            </p:extLst>
          </p:nvPr>
        </p:nvGraphicFramePr>
        <p:xfrm>
          <a:off x="231475" y="6764338"/>
          <a:ext cx="6395050" cy="899160"/>
        </p:xfrm>
        <a:graphic>
          <a:graphicData uri="http://schemas.openxmlformats.org/drawingml/2006/table">
            <a:tbl>
              <a:tblPr firstRow="1" bandRow="1">
                <a:tableStyleId>{5940675A-B579-460E-94D1-54222C63F5DA}</a:tableStyleId>
              </a:tblPr>
              <a:tblGrid>
                <a:gridCol w="3197525">
                  <a:extLst>
                    <a:ext uri="{9D8B030D-6E8A-4147-A177-3AD203B41FA5}">
                      <a16:colId xmlns:a16="http://schemas.microsoft.com/office/drawing/2014/main" val="3787324958"/>
                    </a:ext>
                  </a:extLst>
                </a:gridCol>
                <a:gridCol w="3197525">
                  <a:extLst>
                    <a:ext uri="{9D8B030D-6E8A-4147-A177-3AD203B41FA5}">
                      <a16:colId xmlns:a16="http://schemas.microsoft.com/office/drawing/2014/main" val="3083833155"/>
                    </a:ext>
                  </a:extLst>
                </a:gridCol>
              </a:tblGrid>
              <a:tr h="197681">
                <a:tc gridSpan="2">
                  <a:txBody>
                    <a:bodyPr/>
                    <a:lstStyle/>
                    <a:p>
                      <a:pPr algn="ctr"/>
                      <a:r>
                        <a:rPr lang="es-ES" sz="1100" b="1" dirty="0" smtClean="0">
                          <a:latin typeface="KG Red Hands" panose="02000505000000020004" pitchFamily="2" charset="0"/>
                        </a:rPr>
                        <a:t>OBSERVACIONES</a:t>
                      </a:r>
                      <a:endParaRPr lang="es-MX" sz="1100" b="1" dirty="0">
                        <a:latin typeface="KG Red Hands" panose="02000505000000020004" pitchFamily="2" charset="0"/>
                      </a:endParaRPr>
                    </a:p>
                  </a:txBody>
                  <a:tcPr anchor="ctr">
                    <a:solidFill>
                      <a:schemeClr val="accent1">
                        <a:lumMod val="40000"/>
                        <a:lumOff val="60000"/>
                      </a:schemeClr>
                    </a:solidFill>
                  </a:tcPr>
                </a:tc>
                <a:tc hMerge="1">
                  <a:txBody>
                    <a:bodyPr/>
                    <a:lstStyle/>
                    <a:p>
                      <a:endParaRPr lang="es-MX" sz="1100">
                        <a:latin typeface="KG Red Hands" panose="02000505000000020004" pitchFamily="2" charset="0"/>
                      </a:endParaRPr>
                    </a:p>
                  </a:txBody>
                  <a:tcPr/>
                </a:tc>
                <a:extLst>
                  <a:ext uri="{0D108BD9-81ED-4DB2-BD59-A6C34878D82A}">
                    <a16:rowId xmlns:a16="http://schemas.microsoft.com/office/drawing/2014/main" val="4034060164"/>
                  </a:ext>
                </a:extLst>
              </a:tr>
              <a:tr h="197681">
                <a:tc>
                  <a:txBody>
                    <a:bodyPr/>
                    <a:lstStyle/>
                    <a:p>
                      <a:r>
                        <a:rPr lang="es-ES" sz="1000" dirty="0" smtClean="0">
                          <a:latin typeface="KG Red Hands" panose="02000505000000020004" pitchFamily="2" charset="0"/>
                        </a:rPr>
                        <a:t>Logros</a:t>
                      </a:r>
                      <a:endParaRPr lang="es-MX" sz="1000" dirty="0">
                        <a:latin typeface="KG Red Hands" panose="02000505000000020004" pitchFamily="2" charset="0"/>
                      </a:endParaRPr>
                    </a:p>
                  </a:txBody>
                  <a:tcPr anchor="ctr"/>
                </a:tc>
                <a:tc>
                  <a:txBody>
                    <a:bodyPr/>
                    <a:lstStyle/>
                    <a:p>
                      <a:r>
                        <a:rPr lang="es-ES" sz="1000" dirty="0" smtClean="0">
                          <a:latin typeface="KG Red Hands" panose="02000505000000020004" pitchFamily="2" charset="0"/>
                        </a:rPr>
                        <a:t>Dificultades</a:t>
                      </a:r>
                      <a:endParaRPr lang="es-MX" sz="1000" dirty="0">
                        <a:latin typeface="KG Red Hands" panose="02000505000000020004" pitchFamily="2" charset="0"/>
                      </a:endParaRPr>
                    </a:p>
                  </a:txBody>
                  <a:tcPr anchor="ctr"/>
                </a:tc>
                <a:extLst>
                  <a:ext uri="{0D108BD9-81ED-4DB2-BD59-A6C34878D82A}">
                    <a16:rowId xmlns:a16="http://schemas.microsoft.com/office/drawing/2014/main" val="3296462218"/>
                  </a:ext>
                </a:extLst>
              </a:tr>
              <a:tr h="395362">
                <a:tc>
                  <a:txBody>
                    <a:bodyPr/>
                    <a:lstStyle/>
                    <a:p>
                      <a:pPr marL="171450" indent="-171450">
                        <a:buFont typeface="Arial" panose="020B0604020202020204" pitchFamily="34" charset="0"/>
                        <a:buChar char="•"/>
                      </a:pPr>
                      <a:r>
                        <a:rPr lang="es-ES" sz="1000" b="1" baseline="0" dirty="0" smtClean="0">
                          <a:latin typeface="KG Red Hands" panose="02000505000000020004" pitchFamily="2" charset="0"/>
                        </a:rPr>
                        <a:t>Actividades a distancia</a:t>
                      </a:r>
                    </a:p>
                  </a:txBody>
                  <a:tcPr/>
                </a:tc>
                <a:tc>
                  <a:txBody>
                    <a:bodyPr/>
                    <a:lstStyle/>
                    <a:p>
                      <a:pPr marL="171450" indent="-171450">
                        <a:buFont typeface="Arial" panose="020B0604020202020204" pitchFamily="34" charset="0"/>
                        <a:buChar char="•"/>
                      </a:pPr>
                      <a:r>
                        <a:rPr lang="es-ES" sz="1000" b="1" baseline="0" dirty="0" smtClean="0">
                          <a:latin typeface="KG Red Hands" panose="02000505000000020004" pitchFamily="2" charset="0"/>
                        </a:rPr>
                        <a:t>Conectividad</a:t>
                      </a:r>
                    </a:p>
                    <a:p>
                      <a:pPr marL="171450" indent="-171450">
                        <a:buFont typeface="Arial" panose="020B0604020202020204" pitchFamily="34" charset="0"/>
                        <a:buChar char="•"/>
                      </a:pPr>
                      <a:r>
                        <a:rPr lang="es-ES" sz="1000" b="1" baseline="0" dirty="0" smtClean="0">
                          <a:latin typeface="KG Red Hands" panose="02000505000000020004" pitchFamily="2" charset="0"/>
                        </a:rPr>
                        <a:t>Participación de padres </a:t>
                      </a:r>
                    </a:p>
                  </a:txBody>
                  <a:tcPr/>
                </a:tc>
                <a:extLst>
                  <a:ext uri="{0D108BD9-81ED-4DB2-BD59-A6C34878D82A}">
                    <a16:rowId xmlns:a16="http://schemas.microsoft.com/office/drawing/2014/main" val="1717359715"/>
                  </a:ext>
                </a:extLst>
              </a:tr>
            </a:tbl>
          </a:graphicData>
        </a:graphic>
      </p:graphicFrame>
      <p:sp>
        <p:nvSpPr>
          <p:cNvPr id="15" name="CuadroTexto 14"/>
          <p:cNvSpPr txBox="1"/>
          <p:nvPr/>
        </p:nvSpPr>
        <p:spPr>
          <a:xfrm>
            <a:off x="556935" y="234980"/>
            <a:ext cx="5744129" cy="584775"/>
          </a:xfrm>
          <a:prstGeom prst="rect">
            <a:avLst/>
          </a:prstGeom>
          <a:ln>
            <a:solidFill>
              <a:srgbClr val="FFC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3200" b="1" smtClean="0">
                <a:latin typeface="Gill Sans Ultra Bold Condensed" panose="020B0A06020104020203" pitchFamily="34" charset="0"/>
              </a:rPr>
              <a:t>Semana del 07 al 11 de junio</a:t>
            </a:r>
            <a:endParaRPr lang="es-MX" sz="3200" b="1" dirty="0">
              <a:latin typeface="Gill Sans Ultra Bold Condensed" panose="020B0A06020104020203" pitchFamily="34" charset="0"/>
            </a:endParaRPr>
          </a:p>
        </p:txBody>
      </p:sp>
    </p:spTree>
    <p:extLst>
      <p:ext uri="{BB962C8B-B14F-4D97-AF65-F5344CB8AC3E}">
        <p14:creationId xmlns:p14="http://schemas.microsoft.com/office/powerpoint/2010/main" val="3256637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cto 2"/>
          <p:cNvCxnSpPr/>
          <p:nvPr/>
        </p:nvCxnSpPr>
        <p:spPr>
          <a:xfrm>
            <a:off x="0" y="987782"/>
            <a:ext cx="6858000" cy="1162"/>
          </a:xfrm>
          <a:prstGeom prst="line">
            <a:avLst/>
          </a:prstGeom>
          <a:ln w="7620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4" name="Rectángulo 3"/>
          <p:cNvSpPr/>
          <p:nvPr/>
        </p:nvSpPr>
        <p:spPr>
          <a:xfrm>
            <a:off x="0" y="-14097"/>
            <a:ext cx="1380744" cy="1003041"/>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p:cNvSpPr/>
          <p:nvPr/>
        </p:nvSpPr>
        <p:spPr>
          <a:xfrm>
            <a:off x="1380744" y="-14091"/>
            <a:ext cx="1024128" cy="1003041"/>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p:cNvSpPr/>
          <p:nvPr/>
        </p:nvSpPr>
        <p:spPr>
          <a:xfrm>
            <a:off x="2404872" y="-14090"/>
            <a:ext cx="1024128" cy="1003041"/>
          </a:xfrm>
          <a:prstGeom prst="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p:cNvSpPr/>
          <p:nvPr/>
        </p:nvSpPr>
        <p:spPr>
          <a:xfrm>
            <a:off x="3429000" y="-14088"/>
            <a:ext cx="1024128" cy="1003041"/>
          </a:xfrm>
          <a:prstGeom prst="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p:cNvSpPr/>
          <p:nvPr/>
        </p:nvSpPr>
        <p:spPr>
          <a:xfrm>
            <a:off x="4453128" y="-14092"/>
            <a:ext cx="1024128" cy="1003041"/>
          </a:xfrm>
          <a:prstGeom prst="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ángulo 8"/>
          <p:cNvSpPr/>
          <p:nvPr/>
        </p:nvSpPr>
        <p:spPr>
          <a:xfrm>
            <a:off x="5477256" y="-14096"/>
            <a:ext cx="1380744" cy="1003041"/>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CuadroTexto 13"/>
          <p:cNvSpPr txBox="1"/>
          <p:nvPr/>
        </p:nvSpPr>
        <p:spPr>
          <a:xfrm>
            <a:off x="216711" y="1156971"/>
            <a:ext cx="3417443" cy="3693319"/>
          </a:xfrm>
          <a:prstGeom prst="rect">
            <a:avLst/>
          </a:prstGeom>
          <a:noFill/>
        </p:spPr>
        <p:txBody>
          <a:bodyPr wrap="square" rtlCol="0">
            <a:spAutoFit/>
          </a:bodyPr>
          <a:lstStyle/>
          <a:p>
            <a:pPr algn="just"/>
            <a:r>
              <a:rPr lang="es-MX" dirty="0" smtClean="0">
                <a:latin typeface="Times New Roman" panose="02020603050405020304" pitchFamily="18" charset="0"/>
                <a:cs typeface="Times New Roman" panose="02020603050405020304" pitchFamily="18" charset="0"/>
              </a:rPr>
              <a:t>Este día se trabajo con todos los alumnos a distancia, por lo que trabajaron con los contenidos de APRENDE EN CASA. Se lograron favorecer los aprendizajes esperados.  El suceso más sorprendente de la semana es que algunos de los alumnos lograron trabajar de manera autónoma. El más preocupante, que los padres de familia aumentaron inasistencias y fueron pocas las evidencias que se lograron recabar. </a:t>
            </a:r>
          </a:p>
        </p:txBody>
      </p:sp>
      <p:sp>
        <p:nvSpPr>
          <p:cNvPr id="16" name="CuadroTexto 15"/>
          <p:cNvSpPr txBox="1"/>
          <p:nvPr/>
        </p:nvSpPr>
        <p:spPr>
          <a:xfrm>
            <a:off x="216710" y="4872437"/>
            <a:ext cx="6424577" cy="1200329"/>
          </a:xfrm>
          <a:prstGeom prst="rect">
            <a:avLst/>
          </a:prstGeom>
          <a:noFill/>
        </p:spPr>
        <p:txBody>
          <a:bodyPr wrap="square" rtlCol="0">
            <a:spAutoFit/>
          </a:bodyPr>
          <a:lstStyle/>
          <a:p>
            <a:pPr algn="just"/>
            <a:r>
              <a:rPr lang="es-MX" dirty="0" smtClean="0">
                <a:latin typeface="Times New Roman" panose="02020603050405020304" pitchFamily="18" charset="0"/>
                <a:cs typeface="Times New Roman" panose="02020603050405020304" pitchFamily="18" charset="0"/>
              </a:rPr>
              <a:t>Se involucraron en casi todas las actividades, la que más disfrutaron fue recrear figuras utilizando los juegos de geometría que había en la institución. El aprendizaje más favorecido fue el de identificar </a:t>
            </a:r>
            <a:r>
              <a:rPr lang="es-MX" dirty="0">
                <a:latin typeface="Times New Roman" panose="02020603050405020304" pitchFamily="18" charset="0"/>
                <a:cs typeface="Times New Roman" panose="02020603050405020304" pitchFamily="18" charset="0"/>
              </a:rPr>
              <a:t>cantidades iguales </a:t>
            </a:r>
            <a:r>
              <a:rPr lang="es-MX" dirty="0" smtClean="0">
                <a:latin typeface="Times New Roman" panose="02020603050405020304" pitchFamily="18" charset="0"/>
                <a:cs typeface="Times New Roman" panose="02020603050405020304" pitchFamily="18" charset="0"/>
              </a:rPr>
              <a:t>de </a:t>
            </a:r>
            <a:r>
              <a:rPr lang="es-MX" dirty="0">
                <a:latin typeface="Times New Roman" panose="02020603050405020304" pitchFamily="18" charset="0"/>
                <a:cs typeface="Times New Roman" panose="02020603050405020304" pitchFamily="18" charset="0"/>
              </a:rPr>
              <a:t>objetos de diferentes </a:t>
            </a:r>
            <a:r>
              <a:rPr lang="es-MX" dirty="0" smtClean="0">
                <a:latin typeface="Times New Roman" panose="02020603050405020304" pitchFamily="18" charset="0"/>
                <a:cs typeface="Times New Roman" panose="02020603050405020304" pitchFamily="18" charset="0"/>
              </a:rPr>
              <a:t>formas </a:t>
            </a:r>
            <a:r>
              <a:rPr lang="es-MX" dirty="0">
                <a:latin typeface="Times New Roman" panose="02020603050405020304" pitchFamily="18" charset="0"/>
                <a:cs typeface="Times New Roman" panose="02020603050405020304" pitchFamily="18" charset="0"/>
              </a:rPr>
              <a:t>y </a:t>
            </a:r>
            <a:r>
              <a:rPr lang="es-MX" dirty="0" smtClean="0">
                <a:latin typeface="Times New Roman" panose="02020603050405020304" pitchFamily="18" charset="0"/>
                <a:cs typeface="Times New Roman" panose="02020603050405020304" pitchFamily="18" charset="0"/>
              </a:rPr>
              <a:t>tamaños.</a:t>
            </a:r>
            <a:endParaRPr lang="es-MX" dirty="0">
              <a:latin typeface="Times New Roman" panose="02020603050405020304" pitchFamily="18" charset="0"/>
              <a:cs typeface="Times New Roman" panose="02020603050405020304" pitchFamily="18" charset="0"/>
            </a:endParaRPr>
          </a:p>
        </p:txBody>
      </p:sp>
      <p:sp>
        <p:nvSpPr>
          <p:cNvPr id="17" name="CuadroTexto 16"/>
          <p:cNvSpPr txBox="1"/>
          <p:nvPr/>
        </p:nvSpPr>
        <p:spPr>
          <a:xfrm>
            <a:off x="216709" y="6241964"/>
            <a:ext cx="6424578" cy="2031325"/>
          </a:xfrm>
          <a:prstGeom prst="rect">
            <a:avLst/>
          </a:prstGeom>
          <a:noFill/>
        </p:spPr>
        <p:txBody>
          <a:bodyPr wrap="square" rtlCol="0">
            <a:spAutoFit/>
          </a:bodyPr>
          <a:lstStyle/>
          <a:p>
            <a:pPr algn="just"/>
            <a:r>
              <a:rPr lang="es-MX" dirty="0" smtClean="0">
                <a:latin typeface="Times New Roman" panose="02020603050405020304" pitchFamily="18" charset="0"/>
                <a:cs typeface="Times New Roman" panose="02020603050405020304" pitchFamily="18" charset="0"/>
              </a:rPr>
              <a:t>Considero que este día, mi intervención docente fue correcta, necesito estar </a:t>
            </a:r>
            <a:r>
              <a:rPr lang="es-MX" dirty="0">
                <a:latin typeface="Times New Roman" panose="02020603050405020304" pitchFamily="18" charset="0"/>
                <a:cs typeface="Times New Roman" panose="02020603050405020304" pitchFamily="18" charset="0"/>
              </a:rPr>
              <a:t>preparada para posibles clases intermitentes, pues el trabajo a distancia de esta semana no resulto como se planeo, por un lado por los padres de familia y el problema de conectividad. </a:t>
            </a:r>
          </a:p>
          <a:p>
            <a:pPr algn="just"/>
            <a:r>
              <a:rPr lang="es-MX" dirty="0" smtClean="0">
                <a:latin typeface="Times New Roman" panose="02020603050405020304" pitchFamily="18" charset="0"/>
                <a:cs typeface="Times New Roman" panose="02020603050405020304" pitchFamily="18" charset="0"/>
              </a:rPr>
              <a:t>Mis consignas fueron claras y mi actitud positiva, además mediante observaciones directas se están evaluando los aprendizajes esperados. Seguiré trabajando estas áreas de oportunidad. </a:t>
            </a:r>
          </a:p>
        </p:txBody>
      </p:sp>
      <p:sp>
        <p:nvSpPr>
          <p:cNvPr id="2" name="AutoShape 2" descr="blob:https://web.whatsapp.com/8b1aa67e-b5ba-4c20-a825-23eb35f77d4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8" name="CuadroTexto 17"/>
          <p:cNvSpPr txBox="1"/>
          <p:nvPr/>
        </p:nvSpPr>
        <p:spPr>
          <a:xfrm>
            <a:off x="556935" y="234980"/>
            <a:ext cx="5744129" cy="584775"/>
          </a:xfrm>
          <a:prstGeom prst="rect">
            <a:avLst/>
          </a:prstGeom>
          <a:ln>
            <a:solidFill>
              <a:srgbClr val="FFC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3200" b="1" dirty="0" smtClean="0">
                <a:latin typeface="Gill Sans Ultra Bold Condensed" panose="020B0A06020104020203" pitchFamily="34" charset="0"/>
              </a:rPr>
              <a:t>Semana del 07 al 11 de junio</a:t>
            </a:r>
            <a:endParaRPr lang="es-MX" sz="3200" b="1" dirty="0">
              <a:latin typeface="Gill Sans Ultra Bold Condensed" panose="020B0A06020104020203" pitchFamily="34" charset="0"/>
            </a:endParaRPr>
          </a:p>
        </p:txBody>
      </p:sp>
      <p:pic>
        <p:nvPicPr>
          <p:cNvPr id="10" name="Imagen 9"/>
          <p:cNvPicPr>
            <a:picLocks noChangeAspect="1"/>
          </p:cNvPicPr>
          <p:nvPr/>
        </p:nvPicPr>
        <p:blipFill>
          <a:blip r:embed="rId2"/>
          <a:stretch>
            <a:fillRect/>
          </a:stretch>
        </p:blipFill>
        <p:spPr>
          <a:xfrm>
            <a:off x="3661586" y="1156971"/>
            <a:ext cx="2747772" cy="3663696"/>
          </a:xfrm>
          <a:prstGeom prst="rect">
            <a:avLst/>
          </a:prstGeom>
        </p:spPr>
      </p:pic>
    </p:spTree>
    <p:extLst>
      <p:ext uri="{BB962C8B-B14F-4D97-AF65-F5344CB8AC3E}">
        <p14:creationId xmlns:p14="http://schemas.microsoft.com/office/powerpoint/2010/main" val="2305406053"/>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1540</TotalTime>
  <Words>425</Words>
  <Application>Microsoft Office PowerPoint</Application>
  <PresentationFormat>Carta (216 x 279 mm)</PresentationFormat>
  <Paragraphs>50</Paragraphs>
  <Slides>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vt:i4>
      </vt:variant>
    </vt:vector>
  </HeadingPairs>
  <TitlesOfParts>
    <vt:vector size="10" baseType="lpstr">
      <vt:lpstr>Arial</vt:lpstr>
      <vt:lpstr>Calibri</vt:lpstr>
      <vt:lpstr>Calibri Light</vt:lpstr>
      <vt:lpstr>Gill Sans Ultra Bold Condensed</vt:lpstr>
      <vt:lpstr>KG Red Hands</vt:lpstr>
      <vt:lpstr>Times New Roman</vt:lpstr>
      <vt:lpstr>Tema de Office</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HP</cp:lastModifiedBy>
  <cp:revision>95</cp:revision>
  <dcterms:created xsi:type="dcterms:W3CDTF">2021-01-18T05:34:44Z</dcterms:created>
  <dcterms:modified xsi:type="dcterms:W3CDTF">2021-06-12T04:18:54Z</dcterms:modified>
</cp:coreProperties>
</file>