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6" r:id="rId4"/>
    <p:sldId id="260" r:id="rId5"/>
    <p:sldId id="262" r:id="rId6"/>
    <p:sldId id="263" r:id="rId7"/>
    <p:sldId id="268" r:id="rId8"/>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92C2"/>
    <a:srgbClr val="F9AD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9" autoAdjust="0"/>
    <p:restoredTop sz="94660"/>
  </p:normalViewPr>
  <p:slideViewPr>
    <p:cSldViewPr snapToGrid="0" showGuides="1">
      <p:cViewPr varScale="1">
        <p:scale>
          <a:sx n="73" d="100"/>
          <a:sy n="73" d="100"/>
        </p:scale>
        <p:origin x="57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MX"/>
          </a:p>
        </p:txBody>
      </p:sp>
      <p:sp>
        <p:nvSpPr>
          <p:cNvPr id="4" name="Marcador de fecha 3"/>
          <p:cNvSpPr>
            <a:spLocks noGrp="1"/>
          </p:cNvSpPr>
          <p:nvPr>
            <p:ph type="dt" sz="half" idx="10"/>
          </p:nvPr>
        </p:nvSpPr>
        <p:spPr/>
        <p:txBody>
          <a:bodyPr/>
          <a:lstStyle/>
          <a:p>
            <a:fld id="{9A4BDFA5-CE51-45D8-805F-95FF4505ABDC}" type="datetimeFigureOut">
              <a:rPr lang="es-MX" smtClean="0"/>
              <a:t>11/06/2021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9695348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A4BDFA5-CE51-45D8-805F-95FF4505ABDC}" type="datetimeFigureOut">
              <a:rPr lang="es-MX" smtClean="0"/>
              <a:t>11/06/2021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9814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A4BDFA5-CE51-45D8-805F-95FF4505ABDC}" type="datetimeFigureOut">
              <a:rPr lang="es-MX" smtClean="0"/>
              <a:t>11/06/2021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967849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9A4BDFA5-CE51-45D8-805F-95FF4505ABDC}" type="datetimeFigureOut">
              <a:rPr lang="es-MX" smtClean="0"/>
              <a:t>11/06/2021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409135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9A4BDFA5-CE51-45D8-805F-95FF4505ABDC}" type="datetimeFigureOut">
              <a:rPr lang="es-MX" smtClean="0"/>
              <a:t>11/06/2021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30679982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9A4BDFA5-CE51-45D8-805F-95FF4505ABDC}" type="datetimeFigureOut">
              <a:rPr lang="es-MX" smtClean="0"/>
              <a:t>11/06/2021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8986526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9A4BDFA5-CE51-45D8-805F-95FF4505ABDC}" type="datetimeFigureOut">
              <a:rPr lang="es-MX" smtClean="0"/>
              <a:t>11/06/2021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47289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9A4BDFA5-CE51-45D8-805F-95FF4505ABDC}" type="datetimeFigureOut">
              <a:rPr lang="es-MX" smtClean="0"/>
              <a:t>11/06/2021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880372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A4BDFA5-CE51-45D8-805F-95FF4505ABDC}" type="datetimeFigureOut">
              <a:rPr lang="es-MX" smtClean="0"/>
              <a:t>11/06/2021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1974318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A4BDFA5-CE51-45D8-805F-95FF4505ABDC}" type="datetimeFigureOut">
              <a:rPr lang="es-MX" smtClean="0"/>
              <a:t>11/06/2021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158052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9A4BDFA5-CE51-45D8-805F-95FF4505ABDC}" type="datetimeFigureOut">
              <a:rPr lang="es-MX" smtClean="0"/>
              <a:t>11/06/2021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0A61EA9-72CA-4137-A506-FD591ABD0C36}" type="slidenum">
              <a:rPr lang="es-MX" smtClean="0"/>
              <a:t>‹Nº›</a:t>
            </a:fld>
            <a:endParaRPr lang="es-MX"/>
          </a:p>
        </p:txBody>
      </p:sp>
    </p:spTree>
    <p:extLst>
      <p:ext uri="{BB962C8B-B14F-4D97-AF65-F5344CB8AC3E}">
        <p14:creationId xmlns:p14="http://schemas.microsoft.com/office/powerpoint/2010/main" val="3903172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4BDFA5-CE51-45D8-805F-95FF4505ABDC}" type="datetimeFigureOut">
              <a:rPr lang="es-MX" smtClean="0"/>
              <a:t>11/06/2021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A61EA9-72CA-4137-A506-FD591ABD0C36}" type="slidenum">
              <a:rPr lang="es-MX" smtClean="0"/>
              <a:t>‹Nº›</a:t>
            </a:fld>
            <a:endParaRPr lang="es-MX"/>
          </a:p>
        </p:txBody>
      </p:sp>
    </p:spTree>
    <p:extLst>
      <p:ext uri="{BB962C8B-B14F-4D97-AF65-F5344CB8AC3E}">
        <p14:creationId xmlns:p14="http://schemas.microsoft.com/office/powerpoint/2010/main" val="3744638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bit.ly/2N5LYiJ"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bit.ly/3t2dQVl"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t="4188" b="12188"/>
          <a:stretch/>
        </p:blipFill>
        <p:spPr>
          <a:xfrm>
            <a:off x="0" y="0"/>
            <a:ext cx="12192000" cy="6858000"/>
          </a:xfrm>
          <a:prstGeom prst="rect">
            <a:avLst/>
          </a:prstGeom>
        </p:spPr>
      </p:pic>
      <p:sp>
        <p:nvSpPr>
          <p:cNvPr id="5" name="Rectángulo 4"/>
          <p:cNvSpPr/>
          <p:nvPr/>
        </p:nvSpPr>
        <p:spPr>
          <a:xfrm>
            <a:off x="3417220" y="2047434"/>
            <a:ext cx="5357557" cy="2554545"/>
          </a:xfrm>
          <a:prstGeom prst="rect">
            <a:avLst/>
          </a:prstGeom>
          <a:noFill/>
        </p:spPr>
        <p:txBody>
          <a:bodyPr wrap="none" lIns="91440" tIns="45720" rIns="91440" bIns="45720">
            <a:spAutoFit/>
          </a:bodyPr>
          <a:lstStyle/>
          <a:p>
            <a:pPr algn="ctr"/>
            <a:r>
              <a:rPr lang="es-ES" sz="8000" b="1" cap="none" spc="0" dirty="0" smtClean="0">
                <a:ln w="6600">
                  <a:solidFill>
                    <a:schemeClr val="accent2"/>
                  </a:solidFill>
                  <a:prstDash val="solid"/>
                </a:ln>
                <a:solidFill>
                  <a:srgbClr val="FFFFFF"/>
                </a:solidFill>
                <a:effectLst>
                  <a:outerShdw dist="38100" dir="2700000" algn="tl" rotWithShape="0">
                    <a:schemeClr val="accent2"/>
                  </a:outerShdw>
                </a:effectLst>
              </a:rPr>
              <a:t>NOTAS </a:t>
            </a:r>
          </a:p>
          <a:p>
            <a:pPr algn="ctr"/>
            <a:r>
              <a:rPr lang="es-ES" sz="8000" b="1" cap="none" spc="0" dirty="0" smtClean="0">
                <a:ln w="6600">
                  <a:solidFill>
                    <a:schemeClr val="accent2"/>
                  </a:solidFill>
                  <a:prstDash val="solid"/>
                </a:ln>
                <a:solidFill>
                  <a:srgbClr val="FFFFFF"/>
                </a:solidFill>
                <a:effectLst>
                  <a:outerShdw dist="38100" dir="2700000" algn="tl" rotWithShape="0">
                    <a:schemeClr val="accent2"/>
                  </a:outerShdw>
                </a:effectLst>
              </a:rPr>
              <a:t>CIENTÍFICAS</a:t>
            </a:r>
            <a:endParaRPr lang="es-ES" sz="8000" b="1" cap="none" spc="0" dirty="0">
              <a:ln w="6600">
                <a:solidFill>
                  <a:schemeClr val="accent2"/>
                </a:solidFill>
                <a:prstDash val="solid"/>
              </a:ln>
              <a:solidFill>
                <a:srgbClr val="FFFFFF"/>
              </a:solidFill>
              <a:effectLst>
                <a:outerShdw dist="38100" dir="2700000" algn="tl" rotWithShape="0">
                  <a:schemeClr val="accent2"/>
                </a:outerShdw>
              </a:effectLst>
            </a:endParaRPr>
          </a:p>
        </p:txBody>
      </p:sp>
      <p:sp>
        <p:nvSpPr>
          <p:cNvPr id="2" name="CuadroTexto 1"/>
          <p:cNvSpPr txBox="1"/>
          <p:nvPr/>
        </p:nvSpPr>
        <p:spPr>
          <a:xfrm>
            <a:off x="3992897" y="4601979"/>
            <a:ext cx="4206205" cy="369332"/>
          </a:xfrm>
          <a:prstGeom prst="rect">
            <a:avLst/>
          </a:prstGeom>
          <a:noFill/>
        </p:spPr>
        <p:txBody>
          <a:bodyPr wrap="square" rtlCol="0">
            <a:spAutoFit/>
          </a:bodyPr>
          <a:lstStyle/>
          <a:p>
            <a:pPr algn="ctr"/>
            <a:r>
              <a:rPr lang="es-MX" dirty="0" smtClean="0">
                <a:solidFill>
                  <a:schemeClr val="bg1"/>
                </a:solidFill>
                <a:latin typeface="Berlin Sans FB" panose="020E0602020502020306" pitchFamily="34" charset="0"/>
              </a:rPr>
              <a:t>FERNANDA A. GONZÁLEZ MÉNDEZ</a:t>
            </a:r>
            <a:endParaRPr lang="es-MX" dirty="0">
              <a:solidFill>
                <a:schemeClr val="bg1"/>
              </a:solidFill>
              <a:latin typeface="Berlin Sans FB" panose="020E0602020502020306" pitchFamily="34" charset="0"/>
            </a:endParaRPr>
          </a:p>
        </p:txBody>
      </p:sp>
    </p:spTree>
    <p:extLst>
      <p:ext uri="{BB962C8B-B14F-4D97-AF65-F5344CB8AC3E}">
        <p14:creationId xmlns:p14="http://schemas.microsoft.com/office/powerpoint/2010/main" val="3157257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Фотографии на стене сообщества | ВКонтакте"/>
          <p:cNvPicPr>
            <a:picLocks noChangeAspect="1" noChangeArrowheads="1"/>
          </p:cNvPicPr>
          <p:nvPr/>
        </p:nvPicPr>
        <p:blipFill rotWithShape="1">
          <a:blip r:embed="rId2">
            <a:extLst>
              <a:ext uri="{28A0092B-C50C-407E-A947-70E740481C1C}">
                <a14:useLocalDpi xmlns:a14="http://schemas.microsoft.com/office/drawing/2010/main" val="0"/>
              </a:ext>
            </a:extLst>
          </a:blip>
          <a:srcRect t="16198" b="8520"/>
          <a:stretch/>
        </p:blipFill>
        <p:spPr bwMode="auto">
          <a:xfrm rot="16200000">
            <a:off x="2661290" y="-2672710"/>
            <a:ext cx="6869418" cy="12192001"/>
          </a:xfrm>
          <a:prstGeom prst="rect">
            <a:avLst/>
          </a:prstGeom>
          <a:noFill/>
          <a:extLst>
            <a:ext uri="{909E8E84-426E-40DD-AFC4-6F175D3DCCD1}">
              <a14:hiddenFill xmlns:a14="http://schemas.microsoft.com/office/drawing/2010/main">
                <a:solidFill>
                  <a:srgbClr val="FFFFFF"/>
                </a:solidFill>
              </a14:hiddenFill>
            </a:ext>
          </a:extLst>
        </p:spPr>
      </p:pic>
      <p:sp>
        <p:nvSpPr>
          <p:cNvPr id="4" name="Rectángulo 3"/>
          <p:cNvSpPr/>
          <p:nvPr/>
        </p:nvSpPr>
        <p:spPr>
          <a:xfrm>
            <a:off x="7160822" y="694973"/>
            <a:ext cx="3433788" cy="584775"/>
          </a:xfrm>
          <a:prstGeom prst="rect">
            <a:avLst/>
          </a:prstGeom>
          <a:solidFill>
            <a:srgbClr val="F292C2">
              <a:alpha val="80000"/>
            </a:srgbClr>
          </a:solidFill>
        </p:spPr>
        <p:txBody>
          <a:bodyPr wrap="square">
            <a:spAutoFit/>
          </a:bodyPr>
          <a:lstStyle/>
          <a:p>
            <a:pPr algn="ctr"/>
            <a:r>
              <a:rPr lang="es-MX" sz="3200" dirty="0" smtClean="0">
                <a:latin typeface="Berlin Sans FB" panose="020E0602020502020306" pitchFamily="34" charset="0"/>
              </a:rPr>
              <a:t>CUENTO</a:t>
            </a:r>
            <a:endParaRPr lang="es-MX" sz="3200" dirty="0">
              <a:latin typeface="Berlin Sans FB" panose="020E0602020502020306" pitchFamily="34" charset="0"/>
            </a:endParaRPr>
          </a:p>
        </p:txBody>
      </p:sp>
      <p:sp>
        <p:nvSpPr>
          <p:cNvPr id="5" name="Rectángulo 4"/>
          <p:cNvSpPr/>
          <p:nvPr/>
        </p:nvSpPr>
        <p:spPr>
          <a:xfrm>
            <a:off x="3800474" y="5515891"/>
            <a:ext cx="2186817" cy="369332"/>
          </a:xfrm>
          <a:prstGeom prst="rect">
            <a:avLst/>
          </a:prstGeom>
        </p:spPr>
        <p:txBody>
          <a:bodyPr wrap="none">
            <a:spAutoFit/>
          </a:bodyPr>
          <a:lstStyle/>
          <a:p>
            <a:r>
              <a:rPr lang="es-MX" u="sng" dirty="0">
                <a:latin typeface="Berlin Sans FB" panose="020E0602020502020306" pitchFamily="34" charset="0"/>
                <a:hlinkClick r:id="rId3"/>
              </a:rPr>
              <a:t>https://</a:t>
            </a:r>
            <a:r>
              <a:rPr lang="es-MX" u="sng" dirty="0" err="1" smtClean="0">
                <a:latin typeface="Berlin Sans FB" panose="020E0602020502020306" pitchFamily="34" charset="0"/>
                <a:hlinkClick r:id="rId3"/>
              </a:rPr>
              <a:t>bit.ly</a:t>
            </a:r>
            <a:r>
              <a:rPr lang="es-MX" u="sng" dirty="0" smtClean="0">
                <a:latin typeface="Berlin Sans FB" panose="020E0602020502020306" pitchFamily="34" charset="0"/>
                <a:hlinkClick r:id="rId3"/>
              </a:rPr>
              <a:t>/</a:t>
            </a:r>
            <a:r>
              <a:rPr lang="es-MX" u="sng" dirty="0" err="1" smtClean="0">
                <a:latin typeface="Berlin Sans FB" panose="020E0602020502020306" pitchFamily="34" charset="0"/>
                <a:hlinkClick r:id="rId3"/>
              </a:rPr>
              <a:t>2N5LYiJ</a:t>
            </a:r>
            <a:r>
              <a:rPr lang="es-MX" u="sng" dirty="0" smtClean="0">
                <a:latin typeface="Berlin Sans FB" panose="020E0602020502020306" pitchFamily="34" charset="0"/>
              </a:rPr>
              <a:t> </a:t>
            </a:r>
            <a:endParaRPr lang="es-MX" u="sng" dirty="0">
              <a:latin typeface="Berlin Sans FB" panose="020E0602020502020306" pitchFamily="34" charset="0"/>
            </a:endParaRPr>
          </a:p>
        </p:txBody>
      </p:sp>
      <p:sp>
        <p:nvSpPr>
          <p:cNvPr id="7" name="Rectángulo 6"/>
          <p:cNvSpPr/>
          <p:nvPr/>
        </p:nvSpPr>
        <p:spPr>
          <a:xfrm>
            <a:off x="2494534" y="351554"/>
            <a:ext cx="3038011" cy="400110"/>
          </a:xfrm>
          <a:prstGeom prst="rect">
            <a:avLst/>
          </a:prstGeom>
        </p:spPr>
        <p:txBody>
          <a:bodyPr wrap="none">
            <a:spAutoFit/>
          </a:bodyPr>
          <a:lstStyle/>
          <a:p>
            <a:r>
              <a:rPr lang="es-MX" sz="2000" dirty="0" smtClean="0">
                <a:latin typeface="Berlin Sans FB" panose="020E0602020502020306" pitchFamily="34" charset="0"/>
              </a:rPr>
              <a:t>EXPLICACIÓN CIENTÍFICA</a:t>
            </a:r>
            <a:endParaRPr lang="es-MX" sz="2000" dirty="0">
              <a:latin typeface="Berlin Sans FB" panose="020E0602020502020306" pitchFamily="34" charset="0"/>
            </a:endParaRPr>
          </a:p>
        </p:txBody>
      </p:sp>
      <p:sp>
        <p:nvSpPr>
          <p:cNvPr id="3" name="Rectángulo 2"/>
          <p:cNvSpPr/>
          <p:nvPr/>
        </p:nvSpPr>
        <p:spPr>
          <a:xfrm>
            <a:off x="2074223" y="2384566"/>
            <a:ext cx="8043553" cy="1684307"/>
          </a:xfrm>
          <a:prstGeom prst="rect">
            <a:avLst/>
          </a:prstGeom>
        </p:spPr>
        <p:txBody>
          <a:bodyPr wrap="square">
            <a:spAutoFit/>
          </a:bodyPr>
          <a:lstStyle/>
          <a:p>
            <a:pPr algn="ctr">
              <a:lnSpc>
                <a:spcPct val="150000"/>
              </a:lnSpc>
            </a:pPr>
            <a:r>
              <a:rPr lang="es-MX" sz="2400" dirty="0">
                <a:latin typeface="Berlin Sans FB" panose="020E0602020502020306" pitchFamily="34" charset="0"/>
              </a:rPr>
              <a:t>Narración breve, oral o escrita, en la que se narra una historia de ficción con un reducido número de personajes, una intriga poco desarrollada y un clímax y desenlace final rápidos.</a:t>
            </a:r>
          </a:p>
        </p:txBody>
      </p:sp>
    </p:spTree>
    <p:extLst>
      <p:ext uri="{BB962C8B-B14F-4D97-AF65-F5344CB8AC3E}">
        <p14:creationId xmlns:p14="http://schemas.microsoft.com/office/powerpoint/2010/main" val="769393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extLst>
              <a:ext uri="{28A0092B-C50C-407E-A947-70E740481C1C}">
                <a14:useLocalDpi xmlns:a14="http://schemas.microsoft.com/office/drawing/2010/main" val="0"/>
              </a:ext>
            </a:extLst>
          </a:blip>
          <a:srcRect t="4590" b="18274"/>
          <a:stretch/>
        </p:blipFill>
        <p:spPr>
          <a:xfrm>
            <a:off x="-1" y="0"/>
            <a:ext cx="12192001" cy="6858000"/>
          </a:xfrm>
          <a:prstGeom prst="rect">
            <a:avLst/>
          </a:prstGeom>
        </p:spPr>
      </p:pic>
      <p:sp>
        <p:nvSpPr>
          <p:cNvPr id="4" name="Rectángulo 3"/>
          <p:cNvSpPr/>
          <p:nvPr/>
        </p:nvSpPr>
        <p:spPr>
          <a:xfrm>
            <a:off x="4153801" y="863934"/>
            <a:ext cx="3884397" cy="400110"/>
          </a:xfrm>
          <a:prstGeom prst="rect">
            <a:avLst/>
          </a:prstGeom>
        </p:spPr>
        <p:txBody>
          <a:bodyPr wrap="none">
            <a:spAutoFit/>
          </a:bodyPr>
          <a:lstStyle/>
          <a:p>
            <a:r>
              <a:rPr lang="es-MX" sz="2000" dirty="0" smtClean="0">
                <a:latin typeface="Berlin Sans FB" panose="020E0602020502020306" pitchFamily="34" charset="0"/>
              </a:rPr>
              <a:t>EXPLICACIÓN PARA EL ALUMNO</a:t>
            </a:r>
            <a:endParaRPr lang="es-MX" sz="2000" dirty="0">
              <a:latin typeface="Berlin Sans FB" panose="020E0602020502020306" pitchFamily="34" charset="0"/>
            </a:endParaRPr>
          </a:p>
        </p:txBody>
      </p:sp>
      <p:sp>
        <p:nvSpPr>
          <p:cNvPr id="6" name="Rectángulo 5"/>
          <p:cNvSpPr/>
          <p:nvPr/>
        </p:nvSpPr>
        <p:spPr>
          <a:xfrm>
            <a:off x="2980113" y="2708748"/>
            <a:ext cx="6231772" cy="1130309"/>
          </a:xfrm>
          <a:prstGeom prst="rect">
            <a:avLst/>
          </a:prstGeom>
        </p:spPr>
        <p:txBody>
          <a:bodyPr wrap="square">
            <a:spAutoFit/>
          </a:bodyPr>
          <a:lstStyle/>
          <a:p>
            <a:pPr algn="ctr">
              <a:lnSpc>
                <a:spcPct val="150000"/>
              </a:lnSpc>
            </a:pPr>
            <a:r>
              <a:rPr lang="es-MX" sz="2300" dirty="0">
                <a:latin typeface="Berlin Sans FB" panose="020E0602020502020306" pitchFamily="34" charset="0"/>
              </a:rPr>
              <a:t>Un cuento es un relato o narración breve </a:t>
            </a:r>
            <a:r>
              <a:rPr lang="es-MX" sz="2300" dirty="0" smtClean="0">
                <a:latin typeface="Berlin Sans FB" panose="020E0602020502020306" pitchFamily="34" charset="0"/>
              </a:rPr>
              <a:t>que puede ser real o ficticio, y es fácil </a:t>
            </a:r>
            <a:r>
              <a:rPr lang="es-MX" sz="2300" dirty="0">
                <a:latin typeface="Berlin Sans FB" panose="020E0602020502020306" pitchFamily="34" charset="0"/>
              </a:rPr>
              <a:t>de </a:t>
            </a:r>
            <a:r>
              <a:rPr lang="es-MX" sz="2300" dirty="0" smtClean="0">
                <a:latin typeface="Berlin Sans FB" panose="020E0602020502020306" pitchFamily="34" charset="0"/>
              </a:rPr>
              <a:t>entender. </a:t>
            </a:r>
          </a:p>
        </p:txBody>
      </p:sp>
    </p:spTree>
    <p:extLst>
      <p:ext uri="{BB962C8B-B14F-4D97-AF65-F5344CB8AC3E}">
        <p14:creationId xmlns:p14="http://schemas.microsoft.com/office/powerpoint/2010/main" val="18623900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eliz lindo niño pequeño niño y niña cuaderno Vector Premium "/>
          <p:cNvPicPr>
            <a:picLocks noChangeAspect="1" noChangeArrowheads="1"/>
          </p:cNvPicPr>
          <p:nvPr/>
        </p:nvPicPr>
        <p:blipFill rotWithShape="1">
          <a:blip r:embed="rId2">
            <a:extLst>
              <a:ext uri="{28A0092B-C50C-407E-A947-70E740481C1C}">
                <a14:useLocalDpi xmlns:a14="http://schemas.microsoft.com/office/drawing/2010/main" val="0"/>
              </a:ext>
            </a:extLst>
          </a:blip>
          <a:srcRect t="7050" b="17259"/>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ángulo 2"/>
          <p:cNvSpPr/>
          <p:nvPr/>
        </p:nvSpPr>
        <p:spPr>
          <a:xfrm>
            <a:off x="4039589" y="742076"/>
            <a:ext cx="4112821" cy="400110"/>
          </a:xfrm>
          <a:prstGeom prst="rect">
            <a:avLst/>
          </a:prstGeom>
        </p:spPr>
        <p:txBody>
          <a:bodyPr wrap="square">
            <a:spAutoFit/>
          </a:bodyPr>
          <a:lstStyle/>
          <a:p>
            <a:r>
              <a:rPr lang="es-MX" sz="2000" b="0" i="0" dirty="0" smtClean="0">
                <a:solidFill>
                  <a:srgbClr val="231F20"/>
                </a:solidFill>
                <a:effectLst/>
                <a:latin typeface="Berlin Sans FB" panose="020E0602020502020306" pitchFamily="34" charset="0"/>
              </a:rPr>
              <a:t>EXPLICACIÓN PARA EL ALUMNO </a:t>
            </a:r>
            <a:endParaRPr lang="es-MX" sz="2000" dirty="0">
              <a:latin typeface="Berlin Sans FB" panose="020E0602020502020306" pitchFamily="34" charset="0"/>
            </a:endParaRPr>
          </a:p>
        </p:txBody>
      </p:sp>
      <p:sp>
        <p:nvSpPr>
          <p:cNvPr id="2" name="Rectángulo 1"/>
          <p:cNvSpPr/>
          <p:nvPr/>
        </p:nvSpPr>
        <p:spPr>
          <a:xfrm>
            <a:off x="3585357" y="1391019"/>
            <a:ext cx="5021283" cy="4632037"/>
          </a:xfrm>
          <a:prstGeom prst="rect">
            <a:avLst/>
          </a:prstGeom>
        </p:spPr>
        <p:txBody>
          <a:bodyPr wrap="square">
            <a:spAutoFit/>
          </a:bodyPr>
          <a:lstStyle/>
          <a:p>
            <a:r>
              <a:rPr lang="es-MX" sz="2000" dirty="0" smtClean="0">
                <a:latin typeface="Berlin Sans FB" panose="020E0602020502020306" pitchFamily="34" charset="0"/>
              </a:rPr>
              <a:t>Escucha con atención el cuento </a:t>
            </a:r>
            <a:r>
              <a:rPr lang="es-MX" sz="2000" dirty="0" smtClean="0">
                <a:latin typeface="Berlin Sans FB" panose="020E0602020502020306" pitchFamily="34" charset="0"/>
              </a:rPr>
              <a:t>caperucita roja y </a:t>
            </a:r>
            <a:r>
              <a:rPr lang="es-MX" sz="2000" dirty="0" smtClean="0">
                <a:latin typeface="Berlin Sans FB" panose="020E0602020502020306" pitchFamily="34" charset="0"/>
              </a:rPr>
              <a:t>responde los </a:t>
            </a:r>
            <a:r>
              <a:rPr lang="es-MX" sz="2000" dirty="0" smtClean="0">
                <a:latin typeface="Berlin Sans FB" panose="020E0602020502020306" pitchFamily="34" charset="0"/>
              </a:rPr>
              <a:t>siguientes cuestionamientos</a:t>
            </a:r>
            <a:r>
              <a:rPr lang="es-MX" sz="2400" dirty="0" smtClean="0"/>
              <a:t>.</a:t>
            </a:r>
          </a:p>
          <a:p>
            <a:pPr marL="342900" indent="-342900">
              <a:buFont typeface="Arial" panose="020B0604020202020204" pitchFamily="34" charset="0"/>
              <a:buChar char="•"/>
            </a:pPr>
            <a:r>
              <a:rPr lang="es-MX" sz="2100" dirty="0">
                <a:latin typeface="Berlin Sans FB" panose="020E0602020502020306" pitchFamily="34" charset="0"/>
              </a:rPr>
              <a:t>¿Qué te pareció? </a:t>
            </a:r>
            <a:endParaRPr lang="es-MX" sz="2100" dirty="0" smtClean="0">
              <a:latin typeface="Berlin Sans FB" panose="020E0602020502020306" pitchFamily="34" charset="0"/>
            </a:endParaRPr>
          </a:p>
          <a:p>
            <a:pPr marL="342900" indent="-342900">
              <a:buFont typeface="Arial" panose="020B0604020202020204" pitchFamily="34" charset="0"/>
              <a:buChar char="•"/>
            </a:pPr>
            <a:r>
              <a:rPr lang="es-MX" sz="2100" dirty="0" smtClean="0">
                <a:latin typeface="Berlin Sans FB" panose="020E0602020502020306" pitchFamily="34" charset="0"/>
              </a:rPr>
              <a:t>¿</a:t>
            </a:r>
            <a:r>
              <a:rPr lang="es-MX" sz="2100" dirty="0">
                <a:latin typeface="Berlin Sans FB" panose="020E0602020502020306" pitchFamily="34" charset="0"/>
              </a:rPr>
              <a:t>Qué fue lo que más te gusto de la narración? </a:t>
            </a:r>
            <a:endParaRPr lang="es-MX" sz="2100" dirty="0" smtClean="0">
              <a:latin typeface="Berlin Sans FB" panose="020E0602020502020306" pitchFamily="34" charset="0"/>
            </a:endParaRPr>
          </a:p>
          <a:p>
            <a:pPr marL="342900" indent="-342900">
              <a:buFont typeface="Arial" panose="020B0604020202020204" pitchFamily="34" charset="0"/>
              <a:buChar char="•"/>
            </a:pPr>
            <a:r>
              <a:rPr lang="es-MX" sz="2100" dirty="0" smtClean="0">
                <a:latin typeface="Berlin Sans FB" panose="020E0602020502020306" pitchFamily="34" charset="0"/>
              </a:rPr>
              <a:t>¿</a:t>
            </a:r>
            <a:r>
              <a:rPr lang="es-MX" sz="2100" dirty="0">
                <a:latin typeface="Berlin Sans FB" panose="020E0602020502020306" pitchFamily="34" charset="0"/>
              </a:rPr>
              <a:t>Qué personajes aparecen? </a:t>
            </a:r>
            <a:endParaRPr lang="es-MX" sz="2100" dirty="0" smtClean="0">
              <a:latin typeface="Berlin Sans FB" panose="020E0602020502020306" pitchFamily="34" charset="0"/>
            </a:endParaRPr>
          </a:p>
          <a:p>
            <a:pPr marL="342900" indent="-342900">
              <a:buFont typeface="Arial" panose="020B0604020202020204" pitchFamily="34" charset="0"/>
              <a:buChar char="•"/>
            </a:pPr>
            <a:r>
              <a:rPr lang="es-MX" sz="2100" dirty="0" smtClean="0">
                <a:latin typeface="Berlin Sans FB" panose="020E0602020502020306" pitchFamily="34" charset="0"/>
              </a:rPr>
              <a:t>¿</a:t>
            </a:r>
            <a:r>
              <a:rPr lang="es-MX" sz="2100" dirty="0">
                <a:latin typeface="Berlin Sans FB" panose="020E0602020502020306" pitchFamily="34" charset="0"/>
              </a:rPr>
              <a:t>Cómo es el personaje principal? </a:t>
            </a:r>
            <a:endParaRPr lang="es-MX" sz="2100" dirty="0" smtClean="0">
              <a:latin typeface="Berlin Sans FB" panose="020E0602020502020306" pitchFamily="34" charset="0"/>
            </a:endParaRPr>
          </a:p>
          <a:p>
            <a:pPr marL="342900" indent="-342900">
              <a:buFont typeface="Arial" panose="020B0604020202020204" pitchFamily="34" charset="0"/>
              <a:buChar char="•"/>
            </a:pPr>
            <a:r>
              <a:rPr lang="es-MX" sz="2100" dirty="0" smtClean="0">
                <a:latin typeface="Berlin Sans FB" panose="020E0602020502020306" pitchFamily="34" charset="0"/>
              </a:rPr>
              <a:t>¿</a:t>
            </a:r>
            <a:r>
              <a:rPr lang="es-MX" sz="2100" dirty="0">
                <a:latin typeface="Berlin Sans FB" panose="020E0602020502020306" pitchFamily="34" charset="0"/>
              </a:rPr>
              <a:t>Qué personaje te gustó más y</a:t>
            </a:r>
          </a:p>
          <a:p>
            <a:pPr marL="342900" indent="-342900">
              <a:buFont typeface="Arial" panose="020B0604020202020204" pitchFamily="34" charset="0"/>
              <a:buChar char="•"/>
            </a:pPr>
            <a:r>
              <a:rPr lang="es-MX" sz="2100" dirty="0">
                <a:latin typeface="Berlin Sans FB" panose="020E0602020502020306" pitchFamily="34" charset="0"/>
              </a:rPr>
              <a:t>por qué? </a:t>
            </a:r>
            <a:endParaRPr lang="es-MX" sz="2100" dirty="0" smtClean="0">
              <a:latin typeface="Berlin Sans FB" panose="020E0602020502020306" pitchFamily="34" charset="0"/>
            </a:endParaRPr>
          </a:p>
          <a:p>
            <a:pPr marL="342900" indent="-342900">
              <a:buFont typeface="Arial" panose="020B0604020202020204" pitchFamily="34" charset="0"/>
              <a:buChar char="•"/>
            </a:pPr>
            <a:r>
              <a:rPr lang="es-MX" sz="2100" dirty="0" smtClean="0">
                <a:latin typeface="Berlin Sans FB" panose="020E0602020502020306" pitchFamily="34" charset="0"/>
              </a:rPr>
              <a:t>¿</a:t>
            </a:r>
            <a:r>
              <a:rPr lang="es-MX" sz="2100" dirty="0">
                <a:latin typeface="Berlin Sans FB" panose="020E0602020502020306" pitchFamily="34" charset="0"/>
              </a:rPr>
              <a:t>De todo lo que hizo el personaje principal en la historia, qué </a:t>
            </a:r>
            <a:r>
              <a:rPr lang="es-MX" sz="2100" dirty="0" smtClean="0">
                <a:latin typeface="Berlin Sans FB" panose="020E0602020502020306" pitchFamily="34" charset="0"/>
              </a:rPr>
              <a:t>te gusto </a:t>
            </a:r>
            <a:r>
              <a:rPr lang="es-MX" sz="2100" dirty="0">
                <a:latin typeface="Berlin Sans FB" panose="020E0602020502020306" pitchFamily="34" charset="0"/>
              </a:rPr>
              <a:t>más y por qué? ¿En qué lugar se llevó a cabo la historia?</a:t>
            </a:r>
          </a:p>
        </p:txBody>
      </p:sp>
    </p:spTree>
    <p:extLst>
      <p:ext uri="{BB962C8B-B14F-4D97-AF65-F5344CB8AC3E}">
        <p14:creationId xmlns:p14="http://schemas.microsoft.com/office/powerpoint/2010/main" val="785902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6" descr="Фотографии на стене сообщества | ВКонтакте"/>
          <p:cNvPicPr>
            <a:picLocks noChangeAspect="1" noChangeArrowheads="1"/>
          </p:cNvPicPr>
          <p:nvPr/>
        </p:nvPicPr>
        <p:blipFill rotWithShape="1">
          <a:blip r:embed="rId2">
            <a:extLst>
              <a:ext uri="{28A0092B-C50C-407E-A947-70E740481C1C}">
                <a14:useLocalDpi xmlns:a14="http://schemas.microsoft.com/office/drawing/2010/main" val="0"/>
              </a:ext>
            </a:extLst>
          </a:blip>
          <a:srcRect t="16198" b="8520"/>
          <a:stretch/>
        </p:blipFill>
        <p:spPr bwMode="auto">
          <a:xfrm rot="16200000">
            <a:off x="2661290" y="-2672710"/>
            <a:ext cx="6869418" cy="12192001"/>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2267213" y="1885689"/>
            <a:ext cx="7657572" cy="3075201"/>
          </a:xfrm>
          <a:prstGeom prst="rect">
            <a:avLst/>
          </a:prstGeom>
        </p:spPr>
        <p:txBody>
          <a:bodyPr wrap="square">
            <a:spAutoFit/>
          </a:bodyPr>
          <a:lstStyle/>
          <a:p>
            <a:pPr algn="ctr">
              <a:lnSpc>
                <a:spcPct val="150000"/>
              </a:lnSpc>
            </a:pPr>
            <a:r>
              <a:rPr lang="es-MX" sz="2200" dirty="0" smtClean="0">
                <a:latin typeface="Berlin Sans FB" panose="020E0602020502020306" pitchFamily="34" charset="0"/>
              </a:rPr>
              <a:t>Una </a:t>
            </a:r>
            <a:r>
              <a:rPr lang="es-MX" sz="2200" dirty="0">
                <a:latin typeface="Berlin Sans FB" panose="020E0602020502020306" pitchFamily="34" charset="0"/>
              </a:rPr>
              <a:t>vocal o monoptongo es un sonido de una lengua natural hablada que se pronuncia con el tracto vocal abierto, no habiendo un aumento de la presión del aire en ningún punto más arriba de la glotis. Esto contrasta con las consonantes, donde hay una obstrucción o cerrazón en algún punto del tracto vocal.</a:t>
            </a:r>
          </a:p>
        </p:txBody>
      </p:sp>
      <p:sp>
        <p:nvSpPr>
          <p:cNvPr id="4" name="Rectángulo 3"/>
          <p:cNvSpPr/>
          <p:nvPr/>
        </p:nvSpPr>
        <p:spPr>
          <a:xfrm>
            <a:off x="7145378" y="751664"/>
            <a:ext cx="3433788" cy="584775"/>
          </a:xfrm>
          <a:prstGeom prst="rect">
            <a:avLst/>
          </a:prstGeom>
          <a:solidFill>
            <a:srgbClr val="F292C2">
              <a:alpha val="80000"/>
            </a:srgbClr>
          </a:solidFill>
        </p:spPr>
        <p:txBody>
          <a:bodyPr wrap="square">
            <a:spAutoFit/>
          </a:bodyPr>
          <a:lstStyle/>
          <a:p>
            <a:pPr algn="ctr"/>
            <a:r>
              <a:rPr lang="es-MX" sz="3200" dirty="0" smtClean="0">
                <a:latin typeface="Berlin Sans FB" panose="020E0602020502020306" pitchFamily="34" charset="0"/>
              </a:rPr>
              <a:t>VOCALES</a:t>
            </a:r>
            <a:endParaRPr lang="es-MX" sz="3200" dirty="0">
              <a:latin typeface="Berlin Sans FB" panose="020E0602020502020306" pitchFamily="34" charset="0"/>
            </a:endParaRPr>
          </a:p>
        </p:txBody>
      </p:sp>
      <p:sp>
        <p:nvSpPr>
          <p:cNvPr id="5" name="Rectángulo 4"/>
          <p:cNvSpPr/>
          <p:nvPr/>
        </p:nvSpPr>
        <p:spPr>
          <a:xfrm>
            <a:off x="3903085" y="5515893"/>
            <a:ext cx="2220480" cy="369332"/>
          </a:xfrm>
          <a:prstGeom prst="rect">
            <a:avLst/>
          </a:prstGeom>
        </p:spPr>
        <p:txBody>
          <a:bodyPr wrap="none">
            <a:spAutoFit/>
          </a:bodyPr>
          <a:lstStyle/>
          <a:p>
            <a:r>
              <a:rPr lang="es-MX" u="sng" dirty="0">
                <a:latin typeface="Berlin Sans FB" panose="020E0602020502020306" pitchFamily="34" charset="0"/>
                <a:hlinkClick r:id="rId3"/>
              </a:rPr>
              <a:t>https://</a:t>
            </a:r>
            <a:r>
              <a:rPr lang="es-MX" u="sng" dirty="0" err="1" smtClean="0">
                <a:latin typeface="Berlin Sans FB" panose="020E0602020502020306" pitchFamily="34" charset="0"/>
                <a:hlinkClick r:id="rId3"/>
              </a:rPr>
              <a:t>bit.ly</a:t>
            </a:r>
            <a:r>
              <a:rPr lang="es-MX" u="sng" dirty="0" smtClean="0">
                <a:latin typeface="Berlin Sans FB" panose="020E0602020502020306" pitchFamily="34" charset="0"/>
                <a:hlinkClick r:id="rId3"/>
              </a:rPr>
              <a:t>/</a:t>
            </a:r>
            <a:r>
              <a:rPr lang="es-MX" u="sng" dirty="0" err="1" smtClean="0">
                <a:latin typeface="Berlin Sans FB" panose="020E0602020502020306" pitchFamily="34" charset="0"/>
                <a:hlinkClick r:id="rId3"/>
              </a:rPr>
              <a:t>3t2dQVl</a:t>
            </a:r>
            <a:r>
              <a:rPr lang="es-MX" u="sng" dirty="0" smtClean="0">
                <a:latin typeface="Berlin Sans FB" panose="020E0602020502020306" pitchFamily="34" charset="0"/>
              </a:rPr>
              <a:t> </a:t>
            </a:r>
            <a:endParaRPr lang="es-MX" u="sng" dirty="0">
              <a:latin typeface="Berlin Sans FB" panose="020E0602020502020306" pitchFamily="34" charset="0"/>
            </a:endParaRPr>
          </a:p>
        </p:txBody>
      </p:sp>
      <p:sp>
        <p:nvSpPr>
          <p:cNvPr id="7" name="Rectángulo 6"/>
          <p:cNvSpPr/>
          <p:nvPr/>
        </p:nvSpPr>
        <p:spPr>
          <a:xfrm>
            <a:off x="2494534" y="351554"/>
            <a:ext cx="3038011" cy="400110"/>
          </a:xfrm>
          <a:prstGeom prst="rect">
            <a:avLst/>
          </a:prstGeom>
        </p:spPr>
        <p:txBody>
          <a:bodyPr wrap="none">
            <a:spAutoFit/>
          </a:bodyPr>
          <a:lstStyle/>
          <a:p>
            <a:r>
              <a:rPr lang="es-MX" sz="2000" dirty="0" smtClean="0">
                <a:latin typeface="Berlin Sans FB" panose="020E0602020502020306" pitchFamily="34" charset="0"/>
              </a:rPr>
              <a:t>EXPLICACIÓN CIENTÍFICA</a:t>
            </a:r>
            <a:endParaRPr lang="es-MX" sz="2000" dirty="0">
              <a:latin typeface="Berlin Sans FB" panose="020E0602020502020306" pitchFamily="34" charset="0"/>
            </a:endParaRPr>
          </a:p>
        </p:txBody>
      </p:sp>
    </p:spTree>
    <p:extLst>
      <p:ext uri="{BB962C8B-B14F-4D97-AF65-F5344CB8AC3E}">
        <p14:creationId xmlns:p14="http://schemas.microsoft.com/office/powerpoint/2010/main" val="1371467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extLst>
              <a:ext uri="{28A0092B-C50C-407E-A947-70E740481C1C}">
                <a14:useLocalDpi xmlns:a14="http://schemas.microsoft.com/office/drawing/2010/main" val="0"/>
              </a:ext>
            </a:extLst>
          </a:blip>
          <a:srcRect t="4590" b="18274"/>
          <a:stretch/>
        </p:blipFill>
        <p:spPr>
          <a:xfrm>
            <a:off x="-1" y="0"/>
            <a:ext cx="12192001" cy="6858000"/>
          </a:xfrm>
          <a:prstGeom prst="rect">
            <a:avLst/>
          </a:prstGeom>
        </p:spPr>
      </p:pic>
      <p:sp>
        <p:nvSpPr>
          <p:cNvPr id="4" name="Rectángulo 3"/>
          <p:cNvSpPr/>
          <p:nvPr/>
        </p:nvSpPr>
        <p:spPr>
          <a:xfrm>
            <a:off x="4153801" y="863934"/>
            <a:ext cx="3884397" cy="400110"/>
          </a:xfrm>
          <a:prstGeom prst="rect">
            <a:avLst/>
          </a:prstGeom>
        </p:spPr>
        <p:txBody>
          <a:bodyPr wrap="none">
            <a:spAutoFit/>
          </a:bodyPr>
          <a:lstStyle/>
          <a:p>
            <a:r>
              <a:rPr lang="es-MX" sz="2000" dirty="0" smtClean="0">
                <a:latin typeface="Berlin Sans FB" panose="020E0602020502020306" pitchFamily="34" charset="0"/>
              </a:rPr>
              <a:t>EXPLICACIÓN PARA EL ALUMNO</a:t>
            </a:r>
            <a:endParaRPr lang="es-MX" sz="2000" dirty="0">
              <a:latin typeface="Berlin Sans FB" panose="020E0602020502020306" pitchFamily="34" charset="0"/>
            </a:endParaRPr>
          </a:p>
        </p:txBody>
      </p:sp>
      <p:sp>
        <p:nvSpPr>
          <p:cNvPr id="5" name="Rectángulo 4"/>
          <p:cNvSpPr/>
          <p:nvPr/>
        </p:nvSpPr>
        <p:spPr>
          <a:xfrm>
            <a:off x="2904397" y="2509314"/>
            <a:ext cx="6383206" cy="1551707"/>
          </a:xfrm>
          <a:prstGeom prst="rect">
            <a:avLst/>
          </a:prstGeom>
        </p:spPr>
        <p:txBody>
          <a:bodyPr wrap="square">
            <a:spAutoFit/>
          </a:bodyPr>
          <a:lstStyle/>
          <a:p>
            <a:pPr algn="ctr">
              <a:lnSpc>
                <a:spcPct val="150000"/>
              </a:lnSpc>
            </a:pPr>
            <a:r>
              <a:rPr lang="es-MX" sz="2200" dirty="0">
                <a:latin typeface="Berlin Sans FB" panose="020E0602020502020306" pitchFamily="34" charset="0"/>
              </a:rPr>
              <a:t>L</a:t>
            </a:r>
            <a:r>
              <a:rPr lang="es-MX" sz="2200" dirty="0" smtClean="0">
                <a:latin typeface="Berlin Sans FB" panose="020E0602020502020306" pitchFamily="34" charset="0"/>
              </a:rPr>
              <a:t>as vocales son las letras que suenan como si mismas, no necesitan otro sonido </a:t>
            </a:r>
            <a:r>
              <a:rPr lang="es-MX" sz="2200" dirty="0" smtClean="0">
                <a:solidFill>
                  <a:srgbClr val="000000"/>
                </a:solidFill>
                <a:latin typeface="Berlin Sans FB" panose="020E0602020502020306" pitchFamily="34" charset="0"/>
              </a:rPr>
              <a:t>al decirlas</a:t>
            </a:r>
          </a:p>
          <a:p>
            <a:pPr algn="ctr">
              <a:lnSpc>
                <a:spcPct val="150000"/>
              </a:lnSpc>
            </a:pPr>
            <a:r>
              <a:rPr lang="es-MX" sz="2200" dirty="0" smtClean="0">
                <a:solidFill>
                  <a:srgbClr val="000000"/>
                </a:solidFill>
                <a:latin typeface="Berlin Sans FB" panose="020E0602020502020306" pitchFamily="34" charset="0"/>
              </a:rPr>
              <a:t>A – E – I – O – U </a:t>
            </a:r>
            <a:endParaRPr lang="es-MX" sz="2200" dirty="0" smtClean="0">
              <a:latin typeface="Berlin Sans FB" panose="020E0602020502020306" pitchFamily="34" charset="0"/>
            </a:endParaRPr>
          </a:p>
        </p:txBody>
      </p:sp>
    </p:spTree>
    <p:extLst>
      <p:ext uri="{BB962C8B-B14F-4D97-AF65-F5344CB8AC3E}">
        <p14:creationId xmlns:p14="http://schemas.microsoft.com/office/powerpoint/2010/main" val="3471223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rotWithShape="1">
          <a:blip r:embed="rId2">
            <a:extLst>
              <a:ext uri="{28A0092B-C50C-407E-A947-70E740481C1C}">
                <a14:useLocalDpi xmlns:a14="http://schemas.microsoft.com/office/drawing/2010/main" val="0"/>
              </a:ext>
            </a:extLst>
          </a:blip>
          <a:srcRect t="4590" b="18274"/>
          <a:stretch/>
        </p:blipFill>
        <p:spPr>
          <a:xfrm>
            <a:off x="-1" y="0"/>
            <a:ext cx="12192001" cy="6858000"/>
          </a:xfrm>
          <a:prstGeom prst="rect">
            <a:avLst/>
          </a:prstGeom>
        </p:spPr>
      </p:pic>
      <p:sp>
        <p:nvSpPr>
          <p:cNvPr id="4" name="Rectángulo 3"/>
          <p:cNvSpPr/>
          <p:nvPr/>
        </p:nvSpPr>
        <p:spPr>
          <a:xfrm>
            <a:off x="4153801" y="863934"/>
            <a:ext cx="3884397" cy="400110"/>
          </a:xfrm>
          <a:prstGeom prst="rect">
            <a:avLst/>
          </a:prstGeom>
        </p:spPr>
        <p:txBody>
          <a:bodyPr wrap="none">
            <a:spAutoFit/>
          </a:bodyPr>
          <a:lstStyle/>
          <a:p>
            <a:r>
              <a:rPr lang="es-MX" sz="2000" dirty="0" smtClean="0">
                <a:latin typeface="Berlin Sans FB" panose="020E0602020502020306" pitchFamily="34" charset="0"/>
              </a:rPr>
              <a:t>EXPLICACIÓN PARA EL ALUMNO</a:t>
            </a:r>
            <a:endParaRPr lang="es-MX" sz="2000" dirty="0">
              <a:latin typeface="Berlin Sans FB" panose="020E0602020502020306" pitchFamily="34" charset="0"/>
            </a:endParaRPr>
          </a:p>
        </p:txBody>
      </p:sp>
      <p:sp>
        <p:nvSpPr>
          <p:cNvPr id="6" name="Rectángulo 5"/>
          <p:cNvSpPr/>
          <p:nvPr/>
        </p:nvSpPr>
        <p:spPr>
          <a:xfrm>
            <a:off x="3091046" y="2367171"/>
            <a:ext cx="6009905" cy="2123658"/>
          </a:xfrm>
          <a:prstGeom prst="rect">
            <a:avLst/>
          </a:prstGeom>
        </p:spPr>
        <p:txBody>
          <a:bodyPr wrap="square">
            <a:spAutoFit/>
          </a:bodyPr>
          <a:lstStyle/>
          <a:p>
            <a:pPr algn="ctr">
              <a:lnSpc>
                <a:spcPct val="150000"/>
              </a:lnSpc>
            </a:pPr>
            <a:r>
              <a:rPr lang="es-MX" sz="2200" dirty="0" smtClean="0">
                <a:latin typeface="Berlin Sans FB" panose="020E0602020502020306" pitchFamily="34" charset="0"/>
              </a:rPr>
              <a:t>Juega a decir </a:t>
            </a:r>
            <a:r>
              <a:rPr lang="es-MX" sz="2200" dirty="0">
                <a:latin typeface="Berlin Sans FB" panose="020E0602020502020306" pitchFamily="34" charset="0"/>
              </a:rPr>
              <a:t>palabras que inicien con la misma </a:t>
            </a:r>
            <a:r>
              <a:rPr lang="es-MX" sz="2200" dirty="0" smtClean="0">
                <a:latin typeface="Berlin Sans FB" panose="020E0602020502020306" pitchFamily="34" charset="0"/>
              </a:rPr>
              <a:t>letra, por </a:t>
            </a:r>
            <a:r>
              <a:rPr lang="es-MX" sz="2200" dirty="0">
                <a:latin typeface="Berlin Sans FB" panose="020E0602020502020306" pitchFamily="34" charset="0"/>
              </a:rPr>
              <a:t>ejemplo: A, E, I, O, U. Cuando </a:t>
            </a:r>
            <a:r>
              <a:rPr lang="es-MX" sz="2200" dirty="0" smtClean="0">
                <a:latin typeface="Berlin Sans FB" panose="020E0602020502020306" pitchFamily="34" charset="0"/>
              </a:rPr>
              <a:t>el alumno diga </a:t>
            </a:r>
            <a:r>
              <a:rPr lang="es-MX" sz="2200" dirty="0">
                <a:latin typeface="Berlin Sans FB" panose="020E0602020502020306" pitchFamily="34" charset="0"/>
              </a:rPr>
              <a:t>una palabra </a:t>
            </a:r>
            <a:r>
              <a:rPr lang="es-MX" sz="2200" dirty="0" smtClean="0">
                <a:latin typeface="Berlin Sans FB" panose="020E0602020502020306" pitchFamily="34" charset="0"/>
              </a:rPr>
              <a:t>correcta, aplaudirá. </a:t>
            </a:r>
            <a:r>
              <a:rPr lang="es-MX" sz="2200" dirty="0">
                <a:latin typeface="Berlin Sans FB" panose="020E0602020502020306" pitchFamily="34" charset="0"/>
              </a:rPr>
              <a:t>Si falla, dará cinco brincos en una pierna.</a:t>
            </a:r>
          </a:p>
        </p:txBody>
      </p:sp>
    </p:spTree>
    <p:extLst>
      <p:ext uri="{BB962C8B-B14F-4D97-AF65-F5344CB8AC3E}">
        <p14:creationId xmlns:p14="http://schemas.microsoft.com/office/powerpoint/2010/main" val="171924689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303</Words>
  <Application>Microsoft Office PowerPoint</Application>
  <PresentationFormat>Panorámica</PresentationFormat>
  <Paragraphs>27</Paragraphs>
  <Slides>7</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vt:i4>
      </vt:variant>
    </vt:vector>
  </HeadingPairs>
  <TitlesOfParts>
    <vt:vector size="12" baseType="lpstr">
      <vt:lpstr>Arial</vt:lpstr>
      <vt:lpstr>Berlin Sans FB</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Testing Program</dc:creator>
  <cp:lastModifiedBy>Testing Program</cp:lastModifiedBy>
  <cp:revision>28</cp:revision>
  <dcterms:created xsi:type="dcterms:W3CDTF">2021-01-17T22:13:25Z</dcterms:created>
  <dcterms:modified xsi:type="dcterms:W3CDTF">2021-06-12T04:10:52Z</dcterms:modified>
</cp:coreProperties>
</file>