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9" r:id="rId3"/>
    <p:sldId id="260" r:id="rId4"/>
    <p:sldId id="261" r:id="rId5"/>
    <p:sldId id="262" r:id="rId6"/>
    <p:sldId id="264" r:id="rId7"/>
    <p:sldId id="263" r:id="rId8"/>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FD557"/>
    <a:srgbClr val="6A58D4"/>
    <a:srgbClr val="C567AA"/>
    <a:srgbClr val="EF3D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showGuides="1">
      <p:cViewPr varScale="1">
        <p:scale>
          <a:sx n="52" d="100"/>
          <a:sy n="52" d="100"/>
        </p:scale>
        <p:origin x="2232" y="96"/>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5A4EB5C1-046D-49FE-A4F0-EBDE8EB505C3}" type="datetimeFigureOut">
              <a:rPr lang="es-MX" smtClean="0"/>
              <a:t>10/06/2021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A83538A-23AF-483F-B99E-883FBD6773A8}" type="slidenum">
              <a:rPr lang="es-MX" smtClean="0"/>
              <a:t>‹Nº›</a:t>
            </a:fld>
            <a:endParaRPr lang="es-MX"/>
          </a:p>
        </p:txBody>
      </p:sp>
    </p:spTree>
    <p:extLst>
      <p:ext uri="{BB962C8B-B14F-4D97-AF65-F5344CB8AC3E}">
        <p14:creationId xmlns:p14="http://schemas.microsoft.com/office/powerpoint/2010/main" val="2648583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A4EB5C1-046D-49FE-A4F0-EBDE8EB505C3}" type="datetimeFigureOut">
              <a:rPr lang="es-MX" smtClean="0"/>
              <a:t>10/06/2021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A83538A-23AF-483F-B99E-883FBD6773A8}" type="slidenum">
              <a:rPr lang="es-MX" smtClean="0"/>
              <a:t>‹Nº›</a:t>
            </a:fld>
            <a:endParaRPr lang="es-MX"/>
          </a:p>
        </p:txBody>
      </p:sp>
    </p:spTree>
    <p:extLst>
      <p:ext uri="{BB962C8B-B14F-4D97-AF65-F5344CB8AC3E}">
        <p14:creationId xmlns:p14="http://schemas.microsoft.com/office/powerpoint/2010/main" val="3316547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A4EB5C1-046D-49FE-A4F0-EBDE8EB505C3}" type="datetimeFigureOut">
              <a:rPr lang="es-MX" smtClean="0"/>
              <a:t>10/06/2021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A83538A-23AF-483F-B99E-883FBD6773A8}" type="slidenum">
              <a:rPr lang="es-MX" smtClean="0"/>
              <a:t>‹Nº›</a:t>
            </a:fld>
            <a:endParaRPr lang="es-MX"/>
          </a:p>
        </p:txBody>
      </p:sp>
    </p:spTree>
    <p:extLst>
      <p:ext uri="{BB962C8B-B14F-4D97-AF65-F5344CB8AC3E}">
        <p14:creationId xmlns:p14="http://schemas.microsoft.com/office/powerpoint/2010/main" val="1321856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A4EB5C1-046D-49FE-A4F0-EBDE8EB505C3}" type="datetimeFigureOut">
              <a:rPr lang="es-MX" smtClean="0"/>
              <a:t>10/06/2021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A83538A-23AF-483F-B99E-883FBD6773A8}" type="slidenum">
              <a:rPr lang="es-MX" smtClean="0"/>
              <a:t>‹Nº›</a:t>
            </a:fld>
            <a:endParaRPr lang="es-MX"/>
          </a:p>
        </p:txBody>
      </p:sp>
    </p:spTree>
    <p:extLst>
      <p:ext uri="{BB962C8B-B14F-4D97-AF65-F5344CB8AC3E}">
        <p14:creationId xmlns:p14="http://schemas.microsoft.com/office/powerpoint/2010/main" val="1712736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5A4EB5C1-046D-49FE-A4F0-EBDE8EB505C3}" type="datetimeFigureOut">
              <a:rPr lang="es-MX" smtClean="0"/>
              <a:t>10/06/2021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A83538A-23AF-483F-B99E-883FBD6773A8}" type="slidenum">
              <a:rPr lang="es-MX" smtClean="0"/>
              <a:t>‹Nº›</a:t>
            </a:fld>
            <a:endParaRPr lang="es-MX"/>
          </a:p>
        </p:txBody>
      </p:sp>
    </p:spTree>
    <p:extLst>
      <p:ext uri="{BB962C8B-B14F-4D97-AF65-F5344CB8AC3E}">
        <p14:creationId xmlns:p14="http://schemas.microsoft.com/office/powerpoint/2010/main" val="4246167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5A4EB5C1-046D-49FE-A4F0-EBDE8EB505C3}" type="datetimeFigureOut">
              <a:rPr lang="es-MX" smtClean="0"/>
              <a:t>10/06/2021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A83538A-23AF-483F-B99E-883FBD6773A8}" type="slidenum">
              <a:rPr lang="es-MX" smtClean="0"/>
              <a:t>‹Nº›</a:t>
            </a:fld>
            <a:endParaRPr lang="es-MX"/>
          </a:p>
        </p:txBody>
      </p:sp>
    </p:spTree>
    <p:extLst>
      <p:ext uri="{BB962C8B-B14F-4D97-AF65-F5344CB8AC3E}">
        <p14:creationId xmlns:p14="http://schemas.microsoft.com/office/powerpoint/2010/main" val="1691299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5A4EB5C1-046D-49FE-A4F0-EBDE8EB505C3}" type="datetimeFigureOut">
              <a:rPr lang="es-MX" smtClean="0"/>
              <a:t>10/06/2021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7A83538A-23AF-483F-B99E-883FBD6773A8}" type="slidenum">
              <a:rPr lang="es-MX" smtClean="0"/>
              <a:t>‹Nº›</a:t>
            </a:fld>
            <a:endParaRPr lang="es-MX"/>
          </a:p>
        </p:txBody>
      </p:sp>
    </p:spTree>
    <p:extLst>
      <p:ext uri="{BB962C8B-B14F-4D97-AF65-F5344CB8AC3E}">
        <p14:creationId xmlns:p14="http://schemas.microsoft.com/office/powerpoint/2010/main" val="4173418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5A4EB5C1-046D-49FE-A4F0-EBDE8EB505C3}" type="datetimeFigureOut">
              <a:rPr lang="es-MX" smtClean="0"/>
              <a:t>10/06/2021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7A83538A-23AF-483F-B99E-883FBD6773A8}" type="slidenum">
              <a:rPr lang="es-MX" smtClean="0"/>
              <a:t>‹Nº›</a:t>
            </a:fld>
            <a:endParaRPr lang="es-MX"/>
          </a:p>
        </p:txBody>
      </p:sp>
    </p:spTree>
    <p:extLst>
      <p:ext uri="{BB962C8B-B14F-4D97-AF65-F5344CB8AC3E}">
        <p14:creationId xmlns:p14="http://schemas.microsoft.com/office/powerpoint/2010/main" val="39333610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4EB5C1-046D-49FE-A4F0-EBDE8EB505C3}" type="datetimeFigureOut">
              <a:rPr lang="es-MX" smtClean="0"/>
              <a:t>10/06/2021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7A83538A-23AF-483F-B99E-883FBD6773A8}" type="slidenum">
              <a:rPr lang="es-MX" smtClean="0"/>
              <a:t>‹Nº›</a:t>
            </a:fld>
            <a:endParaRPr lang="es-MX"/>
          </a:p>
        </p:txBody>
      </p:sp>
    </p:spTree>
    <p:extLst>
      <p:ext uri="{BB962C8B-B14F-4D97-AF65-F5344CB8AC3E}">
        <p14:creationId xmlns:p14="http://schemas.microsoft.com/office/powerpoint/2010/main" val="804290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5A4EB5C1-046D-49FE-A4F0-EBDE8EB505C3}" type="datetimeFigureOut">
              <a:rPr lang="es-MX" smtClean="0"/>
              <a:t>10/06/2021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A83538A-23AF-483F-B99E-883FBD6773A8}" type="slidenum">
              <a:rPr lang="es-MX" smtClean="0"/>
              <a:t>‹Nº›</a:t>
            </a:fld>
            <a:endParaRPr lang="es-MX"/>
          </a:p>
        </p:txBody>
      </p:sp>
    </p:spTree>
    <p:extLst>
      <p:ext uri="{BB962C8B-B14F-4D97-AF65-F5344CB8AC3E}">
        <p14:creationId xmlns:p14="http://schemas.microsoft.com/office/powerpoint/2010/main" val="3589137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5A4EB5C1-046D-49FE-A4F0-EBDE8EB505C3}" type="datetimeFigureOut">
              <a:rPr lang="es-MX" smtClean="0"/>
              <a:t>10/06/2021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A83538A-23AF-483F-B99E-883FBD6773A8}" type="slidenum">
              <a:rPr lang="es-MX" smtClean="0"/>
              <a:t>‹Nº›</a:t>
            </a:fld>
            <a:endParaRPr lang="es-MX"/>
          </a:p>
        </p:txBody>
      </p:sp>
    </p:spTree>
    <p:extLst>
      <p:ext uri="{BB962C8B-B14F-4D97-AF65-F5344CB8AC3E}">
        <p14:creationId xmlns:p14="http://schemas.microsoft.com/office/powerpoint/2010/main" val="1747983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5A4EB5C1-046D-49FE-A4F0-EBDE8EB505C3}" type="datetimeFigureOut">
              <a:rPr lang="es-MX" smtClean="0"/>
              <a:t>10/06/2021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7A83538A-23AF-483F-B99E-883FBD6773A8}" type="slidenum">
              <a:rPr lang="es-MX" smtClean="0"/>
              <a:t>‹Nº›</a:t>
            </a:fld>
            <a:endParaRPr lang="es-MX"/>
          </a:p>
        </p:txBody>
      </p:sp>
    </p:spTree>
    <p:extLst>
      <p:ext uri="{BB962C8B-B14F-4D97-AF65-F5344CB8AC3E}">
        <p14:creationId xmlns:p14="http://schemas.microsoft.com/office/powerpoint/2010/main" val="36314081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514350" y="1496484"/>
            <a:ext cx="5829300" cy="3183467"/>
          </a:xfrm>
        </p:spPr>
        <p:txBody>
          <a:bodyPr/>
          <a:lstStyle/>
          <a:p>
            <a:endParaRPr lang="es-MX" dirty="0"/>
          </a:p>
        </p:txBody>
      </p:sp>
      <p:sp>
        <p:nvSpPr>
          <p:cNvPr id="3" name="Subtítulo 2"/>
          <p:cNvSpPr>
            <a:spLocks noGrp="1"/>
          </p:cNvSpPr>
          <p:nvPr>
            <p:ph type="subTitle" idx="1"/>
          </p:nvPr>
        </p:nvSpPr>
        <p:spPr>
          <a:xfrm>
            <a:off x="857250" y="4802717"/>
            <a:ext cx="5143500" cy="2207683"/>
          </a:xfrm>
        </p:spPr>
        <p:txBody>
          <a:bodyPr/>
          <a:lstStyle/>
          <a:p>
            <a:endParaRPr lang="es-MX"/>
          </a:p>
        </p:txBody>
      </p:sp>
      <p:grpSp>
        <p:nvGrpSpPr>
          <p:cNvPr id="4" name="Grupo 3"/>
          <p:cNvGrpSpPr/>
          <p:nvPr/>
        </p:nvGrpSpPr>
        <p:grpSpPr>
          <a:xfrm>
            <a:off x="0" y="0"/>
            <a:ext cx="6858000" cy="9144000"/>
            <a:chOff x="0" y="0"/>
            <a:chExt cx="6858000" cy="9144000"/>
          </a:xfrm>
        </p:grpSpPr>
        <p:pic>
          <p:nvPicPr>
            <p:cNvPr id="5" name="Picture 2" descr="MAGNÍFICO DIARIO PARA LA EDUCADORA – Imagenes Educativ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9144000"/>
            </a:xfrm>
            <a:prstGeom prst="rect">
              <a:avLst/>
            </a:prstGeom>
            <a:noFill/>
            <a:extLst>
              <a:ext uri="{909E8E84-426E-40DD-AFC4-6F175D3DCCD1}">
                <a14:hiddenFill xmlns:a14="http://schemas.microsoft.com/office/drawing/2010/main">
                  <a:solidFill>
                    <a:srgbClr val="FFFFFF"/>
                  </a:solidFill>
                </a14:hiddenFill>
              </a:ext>
            </a:extLst>
          </p:spPr>
        </p:pic>
        <p:sp>
          <p:nvSpPr>
            <p:cNvPr id="6" name="Rectángulo 5"/>
            <p:cNvSpPr/>
            <p:nvPr/>
          </p:nvSpPr>
          <p:spPr>
            <a:xfrm>
              <a:off x="4957010" y="2430379"/>
              <a:ext cx="697832" cy="6978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ángulo redondeado 6"/>
            <p:cNvSpPr/>
            <p:nvPr/>
          </p:nvSpPr>
          <p:spPr>
            <a:xfrm>
              <a:off x="745959" y="3128211"/>
              <a:ext cx="4908884" cy="1179094"/>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ectángulo 7"/>
            <p:cNvSpPr/>
            <p:nvPr/>
          </p:nvSpPr>
          <p:spPr>
            <a:xfrm>
              <a:off x="5654842" y="3128211"/>
              <a:ext cx="264695" cy="117909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pic>
        <p:nvPicPr>
          <p:cNvPr id="10" name="Imagen 9"/>
          <p:cNvPicPr>
            <a:picLocks noChangeAspect="1"/>
          </p:cNvPicPr>
          <p:nvPr/>
        </p:nvPicPr>
        <p:blipFill rotWithShape="1">
          <a:blip r:embed="rId3"/>
          <a:srcRect b="19768"/>
          <a:stretch/>
        </p:blipFill>
        <p:spPr>
          <a:xfrm>
            <a:off x="249660" y="1496484"/>
            <a:ext cx="6358679" cy="2934839"/>
          </a:xfrm>
          <a:prstGeom prst="rect">
            <a:avLst/>
          </a:prstGeom>
        </p:spPr>
      </p:pic>
      <p:sp>
        <p:nvSpPr>
          <p:cNvPr id="9" name="CuadroTexto 8"/>
          <p:cNvSpPr txBox="1"/>
          <p:nvPr/>
        </p:nvSpPr>
        <p:spPr>
          <a:xfrm>
            <a:off x="514349" y="4572000"/>
            <a:ext cx="3635619" cy="52322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2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Junio 2021 </a:t>
            </a:r>
            <a:endParaRPr kumimoji="0" lang="es-MX" sz="2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spTree>
    <p:extLst>
      <p:ext uri="{BB962C8B-B14F-4D97-AF65-F5344CB8AC3E}">
        <p14:creationId xmlns:p14="http://schemas.microsoft.com/office/powerpoint/2010/main" val="15394359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373039" y="2149340"/>
            <a:ext cx="4803243" cy="203132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La </a:t>
            </a:r>
            <a:r>
              <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rPr>
              <a:t>buena higiene bucal proporciona una boca que luce y huele saludablemente. Esto significa que: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rPr>
              <a:t>Sus dientes están limpios y no hay restos de </a:t>
            </a: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alimentos. Las </a:t>
            </a:r>
            <a:r>
              <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rPr>
              <a:t>encías presentan un color rosado y no duelen o sangran durante el cepillado o la limpieza con hilo </a:t>
            </a: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dental</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sp>
        <p:nvSpPr>
          <p:cNvPr id="21" name="CuadroTexto 20"/>
          <p:cNvSpPr txBox="1"/>
          <p:nvPr/>
        </p:nvSpPr>
        <p:spPr>
          <a:xfrm>
            <a:off x="1285410" y="4971092"/>
            <a:ext cx="4978502" cy="175432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rPr>
              <a:t>La higiene bucal es el cuidado de los dientes, las encías, la lengua y toda la cavidad bucal en general. Para una buena higiene bucal o dental, debemos adoptar cuatro hábitos: El cepillado, la limpieza con hilo dental, el enjuague y la visita periódica al dentista y al higienista dental.</a:t>
            </a:r>
            <a:endParaRPr kumimoji="0" lang="es-MX" sz="20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36</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81255" y="4352337"/>
            <a:ext cx="2115495" cy="859611"/>
          </a:xfrm>
          <a:prstGeom prst="rect">
            <a:avLst/>
          </a:prstGeom>
        </p:spPr>
      </p:pic>
      <p:pic>
        <p:nvPicPr>
          <p:cNvPr id="6" name="Imagen 5"/>
          <p:cNvPicPr>
            <a:picLocks noChangeAspect="1"/>
          </p:cNvPicPr>
          <p:nvPr/>
        </p:nvPicPr>
        <p:blipFill>
          <a:blip r:embed="rId5"/>
          <a:stretch>
            <a:fillRect/>
          </a:stretch>
        </p:blipFill>
        <p:spPr>
          <a:xfrm>
            <a:off x="-43932" y="1458461"/>
            <a:ext cx="2115495" cy="859611"/>
          </a:xfrm>
          <a:prstGeom prst="rect">
            <a:avLst/>
          </a:prstGeom>
        </p:spPr>
      </p:pic>
      <p:sp>
        <p:nvSpPr>
          <p:cNvPr id="7" name="Rectángulo 6"/>
          <p:cNvSpPr/>
          <p:nvPr/>
        </p:nvSpPr>
        <p:spPr>
          <a:xfrm>
            <a:off x="474785" y="621369"/>
            <a:ext cx="5914079" cy="574386"/>
          </a:xfrm>
          <a:prstGeom prst="rect">
            <a:avLst/>
          </a:prstGeom>
          <a:solidFill>
            <a:schemeClr val="tx1">
              <a:lumMod val="95000"/>
              <a:lumOff val="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4800" b="0" i="0" u="none" strike="noStrike" kern="1200" cap="none" spc="0" normalizeH="0" baseline="0" noProof="0" dirty="0" smtClean="0">
                <a:ln>
                  <a:noFill/>
                </a:ln>
                <a:solidFill>
                  <a:prstClr val="white"/>
                </a:solidFill>
                <a:effectLst/>
                <a:uLnTx/>
                <a:uFillTx/>
                <a:latin typeface="Berlin Sans FB" panose="020E0602020502020306" pitchFamily="34" charset="0"/>
                <a:ea typeface="+mn-ea"/>
                <a:cs typeface="+mn-cs"/>
              </a:rPr>
              <a:t>Higiene </a:t>
            </a:r>
            <a:r>
              <a:rPr kumimoji="0" lang="es-MX" sz="4800" b="0" i="0" u="none" strike="noStrike" kern="1200" cap="none" spc="0" normalizeH="0" baseline="0" noProof="0" dirty="0">
                <a:ln>
                  <a:noFill/>
                </a:ln>
                <a:solidFill>
                  <a:prstClr val="white"/>
                </a:solidFill>
                <a:effectLst/>
                <a:uLnTx/>
                <a:uFillTx/>
                <a:latin typeface="Berlin Sans FB" panose="020E0602020502020306" pitchFamily="34" charset="0"/>
                <a:ea typeface="+mn-ea"/>
                <a:cs typeface="+mn-cs"/>
              </a:rPr>
              <a:t>b</a:t>
            </a:r>
            <a:r>
              <a:rPr kumimoji="0" lang="es-MX" sz="4800" b="0" i="0" u="none" strike="noStrike" kern="1200" cap="none" spc="0" normalizeH="0" baseline="0" noProof="0" dirty="0" err="1" smtClean="0">
                <a:ln>
                  <a:noFill/>
                </a:ln>
                <a:solidFill>
                  <a:prstClr val="white"/>
                </a:solidFill>
                <a:effectLst/>
                <a:uLnTx/>
                <a:uFillTx/>
                <a:latin typeface="Berlin Sans FB" panose="020E0602020502020306" pitchFamily="34" charset="0"/>
                <a:ea typeface="+mn-ea"/>
                <a:cs typeface="+mn-cs"/>
              </a:rPr>
              <a:t>ucal</a:t>
            </a:r>
            <a:r>
              <a:rPr kumimoji="0" lang="es-MX" sz="4800" b="0" i="0" u="none" strike="noStrike" kern="1200" cap="none" spc="0" normalizeH="0" baseline="0" noProof="0" dirty="0" smtClean="0">
                <a:ln>
                  <a:noFill/>
                </a:ln>
                <a:solidFill>
                  <a:prstClr val="white"/>
                </a:solidFill>
                <a:effectLst/>
                <a:uLnTx/>
                <a:uFillTx/>
                <a:latin typeface="Berlin Sans FB" panose="020E0602020502020306" pitchFamily="34" charset="0"/>
                <a:ea typeface="+mn-ea"/>
                <a:cs typeface="+mn-cs"/>
              </a:rPr>
              <a:t>  </a:t>
            </a:r>
            <a:endParaRPr kumimoji="0" lang="es-MX" sz="4800" b="0" i="0" u="none" strike="noStrike" kern="1200" cap="none" spc="0" normalizeH="0" baseline="0" noProof="0" dirty="0">
              <a:ln>
                <a:noFill/>
              </a:ln>
              <a:solidFill>
                <a:prstClr val="white"/>
              </a:solidFill>
              <a:effectLst/>
              <a:uLnTx/>
              <a:uFillTx/>
              <a:latin typeface="Berlin Sans FB" panose="020E0602020502020306" pitchFamily="34" charset="0"/>
              <a:ea typeface="+mn-ea"/>
              <a:cs typeface="+mn-cs"/>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55214"/>
            <a:ext cx="4469363" cy="2383661"/>
          </a:xfrm>
          <a:prstGeom prst="rect">
            <a:avLst/>
          </a:prstGeom>
        </p:spPr>
      </p:pic>
    </p:spTree>
    <p:extLst>
      <p:ext uri="{BB962C8B-B14F-4D97-AF65-F5344CB8AC3E}">
        <p14:creationId xmlns:p14="http://schemas.microsoft.com/office/powerpoint/2010/main" val="2944151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373039" y="2149340"/>
            <a:ext cx="4803243" cy="224676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20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rPr>
              <a:t>Pieza ósea dura y blanca que crece, junto con otras, en la boca del hombre y otros vertebrados, que sirve para cortar o masticar los alimentos y, en los animales, también para defenderse; especialmente, la que está en la parte delantera de la boca, por oposición a las muelas.</a:t>
            </a:r>
          </a:p>
        </p:txBody>
      </p:sp>
      <p:sp>
        <p:nvSpPr>
          <p:cNvPr id="21" name="CuadroTexto 20"/>
          <p:cNvSpPr txBox="1"/>
          <p:nvPr/>
        </p:nvSpPr>
        <p:spPr>
          <a:xfrm>
            <a:off x="1285410" y="4971092"/>
            <a:ext cx="4978502" cy="23083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rPr>
              <a:t>Los dientes te ayudan a masticar la comida para que aproveches todos sus nutrientes y puedas tener una buena digestión.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Ya </a:t>
            </a:r>
            <a:r>
              <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rPr>
              <a:t>sabes que comer es muy importante para poder crecer y convertirte en una persona mayor.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Por </a:t>
            </a:r>
            <a:r>
              <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rPr>
              <a:t>eso debes cuidarlos correctamente junto con tu salud bucodental son una parte importante de tu crecimiento.</a:t>
            </a:r>
            <a:endParaRPr kumimoji="0" lang="es-MX" sz="20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36</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81255" y="4352337"/>
            <a:ext cx="2115495" cy="859611"/>
          </a:xfrm>
          <a:prstGeom prst="rect">
            <a:avLst/>
          </a:prstGeom>
        </p:spPr>
      </p:pic>
      <p:pic>
        <p:nvPicPr>
          <p:cNvPr id="6" name="Imagen 5"/>
          <p:cNvPicPr>
            <a:picLocks noChangeAspect="1"/>
          </p:cNvPicPr>
          <p:nvPr/>
        </p:nvPicPr>
        <p:blipFill>
          <a:blip r:embed="rId5"/>
          <a:stretch>
            <a:fillRect/>
          </a:stretch>
        </p:blipFill>
        <p:spPr>
          <a:xfrm>
            <a:off x="-43932" y="1458461"/>
            <a:ext cx="2115495" cy="859611"/>
          </a:xfrm>
          <a:prstGeom prst="rect">
            <a:avLst/>
          </a:prstGeom>
        </p:spPr>
      </p:pic>
      <p:sp>
        <p:nvSpPr>
          <p:cNvPr id="7" name="Rectángulo 6"/>
          <p:cNvSpPr/>
          <p:nvPr/>
        </p:nvSpPr>
        <p:spPr>
          <a:xfrm>
            <a:off x="474785" y="621369"/>
            <a:ext cx="5914079" cy="574386"/>
          </a:xfrm>
          <a:prstGeom prst="rect">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4800" b="0" i="0" u="none" strike="noStrike" kern="1200" cap="none" spc="0" normalizeH="0" baseline="0" noProof="0" dirty="0" smtClean="0">
                <a:ln>
                  <a:noFill/>
                </a:ln>
                <a:solidFill>
                  <a:prstClr val="white"/>
                </a:solidFill>
                <a:effectLst/>
                <a:uLnTx/>
                <a:uFillTx/>
                <a:latin typeface="Berlin Sans FB" panose="020E0602020502020306" pitchFamily="34" charset="0"/>
                <a:ea typeface="+mn-ea"/>
                <a:cs typeface="+mn-cs"/>
              </a:rPr>
              <a:t>Diente </a:t>
            </a:r>
            <a:endParaRPr kumimoji="0" lang="es-MX" sz="4800" b="0" i="0" u="none" strike="noStrike" kern="1200" cap="none" spc="0" normalizeH="0" baseline="0" noProof="0" dirty="0">
              <a:ln>
                <a:noFill/>
              </a:ln>
              <a:solidFill>
                <a:prstClr val="white"/>
              </a:solidFill>
              <a:effectLst/>
              <a:uLnTx/>
              <a:uFillTx/>
              <a:latin typeface="Berlin Sans FB" panose="020E0602020502020306" pitchFamily="34" charset="0"/>
              <a:ea typeface="+mn-ea"/>
              <a:cs typeface="+mn-cs"/>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55214"/>
            <a:ext cx="4469363" cy="2383661"/>
          </a:xfrm>
          <a:prstGeom prst="rect">
            <a:avLst/>
          </a:prstGeom>
        </p:spPr>
      </p:pic>
    </p:spTree>
    <p:extLst>
      <p:ext uri="{BB962C8B-B14F-4D97-AF65-F5344CB8AC3E}">
        <p14:creationId xmlns:p14="http://schemas.microsoft.com/office/powerpoint/2010/main" val="3423534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373039" y="2149340"/>
            <a:ext cx="4803243" cy="193899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20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rPr>
              <a:t>Una subasta o remate es una venta organizada basado en la competencia directa, y generalmente pública, es decir, a aquel comprador que pague la mayor cantidad de dinero o de bienes a cambio del producto.</a:t>
            </a:r>
            <a:endParaRPr kumimoji="0" lang="es-MX" sz="24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sp>
        <p:nvSpPr>
          <p:cNvPr id="21" name="CuadroTexto 20"/>
          <p:cNvSpPr txBox="1"/>
          <p:nvPr/>
        </p:nvSpPr>
        <p:spPr>
          <a:xfrm>
            <a:off x="1285410" y="4541885"/>
            <a:ext cx="4978502" cy="258532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rPr>
              <a:t>Este juego consiste en que yo seré la persona en este caso que vende los artículos, esos artículos serán para la elaboración de un pastel, son cosas distintas como chocolate, betún, fresas, entre otras pero solamente una persona va a obtenerlo porque son ingredientes únicos.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rPr>
              <a:t> Ya tienen un valor van ofreciendo una mayor cantidad del precio que ya tiene y la persona que ofrezca la mayor cantidad es el que lo gana</a:t>
            </a:r>
            <a:endParaRPr kumimoji="0" lang="es-MX" sz="20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smtClean="0">
                <a:ln>
                  <a:noFill/>
                </a:ln>
                <a:solidFill>
                  <a:prstClr val="black"/>
                </a:solidFill>
                <a:effectLst/>
                <a:uLnTx/>
                <a:uFillTx/>
                <a:latin typeface="Berlin Sans FB" panose="020E0602020502020306" pitchFamily="34" charset="0"/>
                <a:ea typeface="+mn-ea"/>
                <a:cs typeface="+mn-cs"/>
              </a:rPr>
              <a:t>Semana 36</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81255" y="3923130"/>
            <a:ext cx="2115495" cy="859611"/>
          </a:xfrm>
          <a:prstGeom prst="rect">
            <a:avLst/>
          </a:prstGeom>
        </p:spPr>
      </p:pic>
      <p:pic>
        <p:nvPicPr>
          <p:cNvPr id="6" name="Imagen 5"/>
          <p:cNvPicPr>
            <a:picLocks noChangeAspect="1"/>
          </p:cNvPicPr>
          <p:nvPr/>
        </p:nvPicPr>
        <p:blipFill>
          <a:blip r:embed="rId5"/>
          <a:stretch>
            <a:fillRect/>
          </a:stretch>
        </p:blipFill>
        <p:spPr>
          <a:xfrm>
            <a:off x="-43932" y="1458461"/>
            <a:ext cx="2115495" cy="859611"/>
          </a:xfrm>
          <a:prstGeom prst="rect">
            <a:avLst/>
          </a:prstGeom>
        </p:spPr>
      </p:pic>
      <p:sp>
        <p:nvSpPr>
          <p:cNvPr id="7" name="Rectángulo 6"/>
          <p:cNvSpPr/>
          <p:nvPr/>
        </p:nvSpPr>
        <p:spPr>
          <a:xfrm>
            <a:off x="474785" y="621369"/>
            <a:ext cx="5914079" cy="574386"/>
          </a:xfrm>
          <a:prstGeom prst="rect">
            <a:avLst/>
          </a:prstGeom>
          <a:solidFill>
            <a:schemeClr val="accent2">
              <a:lumMod val="5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4800" b="0" i="0" u="none" strike="noStrike" kern="1200" cap="none" spc="0" normalizeH="0" baseline="0" noProof="0" dirty="0" smtClean="0">
                <a:ln>
                  <a:noFill/>
                </a:ln>
                <a:solidFill>
                  <a:prstClr val="white"/>
                </a:solidFill>
                <a:effectLst/>
                <a:uLnTx/>
                <a:uFillTx/>
                <a:latin typeface="Berlin Sans FB" panose="020E0602020502020306" pitchFamily="34" charset="0"/>
                <a:ea typeface="+mn-ea"/>
                <a:cs typeface="+mn-cs"/>
              </a:rPr>
              <a:t>Subasta </a:t>
            </a:r>
            <a:endParaRPr kumimoji="0" lang="es-MX" sz="4800" b="0" i="0" u="none" strike="noStrike" kern="1200" cap="none" spc="0" normalizeH="0" baseline="0" noProof="0" dirty="0">
              <a:ln>
                <a:noFill/>
              </a:ln>
              <a:solidFill>
                <a:prstClr val="white"/>
              </a:solidFill>
              <a:effectLst/>
              <a:uLnTx/>
              <a:uFillTx/>
              <a:latin typeface="Berlin Sans FB" panose="020E0602020502020306" pitchFamily="34" charset="0"/>
              <a:ea typeface="+mn-ea"/>
              <a:cs typeface="+mn-cs"/>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55214"/>
            <a:ext cx="4469363" cy="2383661"/>
          </a:xfrm>
          <a:prstGeom prst="rect">
            <a:avLst/>
          </a:prstGeom>
        </p:spPr>
      </p:pic>
    </p:spTree>
    <p:extLst>
      <p:ext uri="{BB962C8B-B14F-4D97-AF65-F5344CB8AC3E}">
        <p14:creationId xmlns:p14="http://schemas.microsoft.com/office/powerpoint/2010/main" val="3572149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373039" y="2149340"/>
            <a:ext cx="4803243" cy="1323439"/>
          </a:xfrm>
          <a:prstGeom prst="rect">
            <a:avLst/>
          </a:prstGeom>
          <a:noFill/>
        </p:spPr>
        <p:txBody>
          <a:bodyPr wrap="square" rtlCol="0">
            <a:spAutoFit/>
          </a:bodyPr>
          <a:lstStyle/>
          <a:p>
            <a:pPr lvl="0"/>
            <a:r>
              <a:rPr lang="es-MX" sz="2000" dirty="0">
                <a:solidFill>
                  <a:prstClr val="black"/>
                </a:solidFill>
                <a:latin typeface="Berlin Sans FB" panose="020E0602020502020306" pitchFamily="34" charset="0"/>
              </a:rPr>
              <a:t>Los dientes de leche son aquellos que erupcionan en primer lugar en la boca de los niños para, posteriormente, dejar paso a los definitivos.</a:t>
            </a:r>
            <a:endParaRPr kumimoji="0" lang="es-MX" sz="24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sp>
        <p:nvSpPr>
          <p:cNvPr id="21" name="CuadroTexto 20"/>
          <p:cNvSpPr txBox="1"/>
          <p:nvPr/>
        </p:nvSpPr>
        <p:spPr>
          <a:xfrm>
            <a:off x="1285410" y="4541885"/>
            <a:ext cx="4978502" cy="2554545"/>
          </a:xfrm>
          <a:prstGeom prst="rect">
            <a:avLst/>
          </a:prstGeom>
          <a:noFill/>
        </p:spPr>
        <p:txBody>
          <a:bodyPr wrap="square" rtlCol="0">
            <a:spAutoFit/>
          </a:bodyPr>
          <a:lstStyle/>
          <a:p>
            <a:pPr lvl="0" defTabSz="914400">
              <a:defRPr/>
            </a:pPr>
            <a:r>
              <a:rPr lang="es-MX" sz="2000" dirty="0">
                <a:solidFill>
                  <a:prstClr val="black"/>
                </a:solidFill>
                <a:latin typeface="Berlin Sans FB" panose="020E0602020502020306" pitchFamily="34" charset="0"/>
              </a:rPr>
              <a:t>A la mayoría de los niños les salen los primeros dientes antes de los 3 años. A estos dientes se los llama "dientes de leche", y hay 20 en total. Cuando el niño tiene 5 o 6 años de edad, estos dientes comienzan a caerse. Los dientes de leche se caen porque son empujados por los dientes permanentes que tienen detrás.</a:t>
            </a:r>
            <a:endParaRPr kumimoji="0" lang="es-MX" sz="24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37</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81255" y="3923130"/>
            <a:ext cx="2115495" cy="859611"/>
          </a:xfrm>
          <a:prstGeom prst="rect">
            <a:avLst/>
          </a:prstGeom>
        </p:spPr>
      </p:pic>
      <p:pic>
        <p:nvPicPr>
          <p:cNvPr id="6" name="Imagen 5"/>
          <p:cNvPicPr>
            <a:picLocks noChangeAspect="1"/>
          </p:cNvPicPr>
          <p:nvPr/>
        </p:nvPicPr>
        <p:blipFill>
          <a:blip r:embed="rId5"/>
          <a:stretch>
            <a:fillRect/>
          </a:stretch>
        </p:blipFill>
        <p:spPr>
          <a:xfrm>
            <a:off x="-43932" y="1458461"/>
            <a:ext cx="2115495" cy="859611"/>
          </a:xfrm>
          <a:prstGeom prst="rect">
            <a:avLst/>
          </a:prstGeom>
        </p:spPr>
      </p:pic>
      <p:sp>
        <p:nvSpPr>
          <p:cNvPr id="7" name="Rectángulo 6"/>
          <p:cNvSpPr/>
          <p:nvPr/>
        </p:nvSpPr>
        <p:spPr>
          <a:xfrm>
            <a:off x="474785" y="621369"/>
            <a:ext cx="5914079" cy="574386"/>
          </a:xfrm>
          <a:prstGeom prst="rect">
            <a:avLst/>
          </a:prstGeom>
          <a:solidFill>
            <a:srgbClr val="C567AA"/>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4800" b="0" i="0" u="none" strike="noStrike" kern="1200" cap="none" spc="0" normalizeH="0" baseline="0" noProof="0" dirty="0" smtClean="0">
                <a:ln>
                  <a:noFill/>
                </a:ln>
                <a:solidFill>
                  <a:prstClr val="white"/>
                </a:solidFill>
                <a:effectLst/>
                <a:uLnTx/>
                <a:uFillTx/>
                <a:latin typeface="Berlin Sans FB" panose="020E0602020502020306" pitchFamily="34" charset="0"/>
                <a:ea typeface="+mn-ea"/>
                <a:cs typeface="+mn-cs"/>
              </a:rPr>
              <a:t>Diente de</a:t>
            </a:r>
            <a:r>
              <a:rPr kumimoji="0" lang="es-MX" sz="4800" b="0" i="0" u="none" strike="noStrike" kern="1200" cap="none" spc="0" normalizeH="0" noProof="0" dirty="0" smtClean="0">
                <a:ln>
                  <a:noFill/>
                </a:ln>
                <a:solidFill>
                  <a:prstClr val="white"/>
                </a:solidFill>
                <a:effectLst/>
                <a:uLnTx/>
                <a:uFillTx/>
                <a:latin typeface="Berlin Sans FB" panose="020E0602020502020306" pitchFamily="34" charset="0"/>
                <a:ea typeface="+mn-ea"/>
                <a:cs typeface="+mn-cs"/>
              </a:rPr>
              <a:t> leche</a:t>
            </a:r>
            <a:r>
              <a:rPr kumimoji="0" lang="es-MX" sz="4800" b="0" i="0" u="none" strike="noStrike" kern="1200" cap="none" spc="0" normalizeH="0" baseline="0" noProof="0" dirty="0" smtClean="0">
                <a:ln>
                  <a:noFill/>
                </a:ln>
                <a:solidFill>
                  <a:prstClr val="white"/>
                </a:solidFill>
                <a:effectLst/>
                <a:uLnTx/>
                <a:uFillTx/>
                <a:latin typeface="Berlin Sans FB" panose="020E0602020502020306" pitchFamily="34" charset="0"/>
                <a:ea typeface="+mn-ea"/>
                <a:cs typeface="+mn-cs"/>
              </a:rPr>
              <a:t> </a:t>
            </a:r>
            <a:endParaRPr kumimoji="0" lang="es-MX" sz="4800" b="0" i="0" u="none" strike="noStrike" kern="1200" cap="none" spc="0" normalizeH="0" baseline="0" noProof="0" dirty="0">
              <a:ln>
                <a:noFill/>
              </a:ln>
              <a:solidFill>
                <a:prstClr val="white"/>
              </a:solidFill>
              <a:effectLst/>
              <a:uLnTx/>
              <a:uFillTx/>
              <a:latin typeface="Berlin Sans FB" panose="020E0602020502020306" pitchFamily="34" charset="0"/>
              <a:ea typeface="+mn-ea"/>
              <a:cs typeface="+mn-cs"/>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55214"/>
            <a:ext cx="4469363" cy="2383661"/>
          </a:xfrm>
          <a:prstGeom prst="rect">
            <a:avLst/>
          </a:prstGeom>
        </p:spPr>
      </p:pic>
    </p:spTree>
    <p:extLst>
      <p:ext uri="{BB962C8B-B14F-4D97-AF65-F5344CB8AC3E}">
        <p14:creationId xmlns:p14="http://schemas.microsoft.com/office/powerpoint/2010/main" val="39872583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460669" y="1963297"/>
            <a:ext cx="4803243" cy="2031325"/>
          </a:xfrm>
          <a:prstGeom prst="rect">
            <a:avLst/>
          </a:prstGeom>
          <a:noFill/>
        </p:spPr>
        <p:txBody>
          <a:bodyPr wrap="square" rtlCol="0">
            <a:spAutoFit/>
          </a:bodyPr>
          <a:lstStyle/>
          <a:p>
            <a:pPr lvl="0"/>
            <a:r>
              <a:rPr lang="es-MX" dirty="0">
                <a:solidFill>
                  <a:prstClr val="black"/>
                </a:solidFill>
                <a:latin typeface="Berlin Sans FB" panose="020E0602020502020306" pitchFamily="34" charset="0"/>
              </a:rPr>
              <a:t>Los dientes permanentes crecen lentamente y reemplazan a los dientes de leche. A aproximadamente los 12 o 13 años de edad, la mayoría de los niños ya tienen todos los dientes permanentes. En total hay 32 dientes permanentes; 8 dientes más que el número de dientes de leche</a:t>
            </a:r>
            <a:endParaRPr lang="es-MX" dirty="0"/>
          </a:p>
        </p:txBody>
      </p:sp>
      <p:sp>
        <p:nvSpPr>
          <p:cNvPr id="21" name="CuadroTexto 20"/>
          <p:cNvSpPr txBox="1"/>
          <p:nvPr/>
        </p:nvSpPr>
        <p:spPr>
          <a:xfrm>
            <a:off x="1359938" y="4950846"/>
            <a:ext cx="4978502" cy="2031325"/>
          </a:xfrm>
          <a:prstGeom prst="rect">
            <a:avLst/>
          </a:prstGeom>
          <a:noFill/>
        </p:spPr>
        <p:txBody>
          <a:bodyPr wrap="square" rtlCol="0">
            <a:spAutoFit/>
          </a:bodyPr>
          <a:lstStyle/>
          <a:p>
            <a:pPr lvl="0" defTabSz="914400">
              <a:defRPr/>
            </a:pPr>
            <a:r>
              <a:rPr lang="es-MX" dirty="0">
                <a:solidFill>
                  <a:prstClr val="black"/>
                </a:solidFill>
                <a:latin typeface="Berlin Sans FB" panose="020E0602020502020306" pitchFamily="34" charset="0"/>
              </a:rPr>
              <a:t>Los dientes permanentes crecen lentamente y reemplazan a los dientes de leche. A aproximadamente los 12 o 13 años de edad, la mayoría de los niños ya tienen todos los dientes permanentes. En total hay 32 dientes permanentes; 8 dientes más que el número de dientes de leche.</a:t>
            </a:r>
            <a:endParaRPr kumimoji="0" lang="es-MX" sz="2000" i="0" u="none" strike="noStrike" kern="1200" cap="none" spc="0" normalizeH="0" baseline="0" noProof="0" dirty="0">
              <a:ln>
                <a:noFill/>
              </a:ln>
              <a:solidFill>
                <a:prstClr val="black"/>
              </a:solidFill>
              <a:effectLst/>
              <a:uLnTx/>
              <a:uFillTx/>
              <a:latin typeface="Berlin Sans FB" panose="020E0602020502020306" pitchFamily="34" charset="0"/>
            </a:endParaRP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37</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43932" y="4343304"/>
            <a:ext cx="2115495" cy="859611"/>
          </a:xfrm>
          <a:prstGeom prst="rect">
            <a:avLst/>
          </a:prstGeom>
        </p:spPr>
      </p:pic>
      <p:pic>
        <p:nvPicPr>
          <p:cNvPr id="6" name="Imagen 5"/>
          <p:cNvPicPr>
            <a:picLocks noChangeAspect="1"/>
          </p:cNvPicPr>
          <p:nvPr/>
        </p:nvPicPr>
        <p:blipFill>
          <a:blip r:embed="rId5"/>
          <a:stretch>
            <a:fillRect/>
          </a:stretch>
        </p:blipFill>
        <p:spPr>
          <a:xfrm>
            <a:off x="-153845" y="1359777"/>
            <a:ext cx="2115495" cy="859611"/>
          </a:xfrm>
          <a:prstGeom prst="rect">
            <a:avLst/>
          </a:prstGeom>
        </p:spPr>
      </p:pic>
      <p:sp>
        <p:nvSpPr>
          <p:cNvPr id="7" name="Rectángulo 6"/>
          <p:cNvSpPr/>
          <p:nvPr/>
        </p:nvSpPr>
        <p:spPr>
          <a:xfrm>
            <a:off x="349833" y="657782"/>
            <a:ext cx="5914079" cy="574386"/>
          </a:xfrm>
          <a:prstGeom prst="rect">
            <a:avLst/>
          </a:prstGeom>
          <a:solidFill>
            <a:srgbClr val="6FD557"/>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4400" b="0" i="0" u="none" strike="noStrike" kern="1200" cap="none" spc="0" normalizeH="0" baseline="0" noProof="0" dirty="0" smtClean="0">
                <a:ln>
                  <a:noFill/>
                </a:ln>
                <a:solidFill>
                  <a:prstClr val="white"/>
                </a:solidFill>
                <a:effectLst/>
                <a:uLnTx/>
                <a:uFillTx/>
                <a:latin typeface="Berlin Sans FB" panose="020E0602020502020306" pitchFamily="34" charset="0"/>
                <a:ea typeface="+mn-ea"/>
                <a:cs typeface="+mn-cs"/>
              </a:rPr>
              <a:t>Dientes permanentes</a:t>
            </a:r>
            <a:endParaRPr kumimoji="0" lang="es-MX" sz="4400" b="0" i="0" u="none" strike="noStrike" kern="1200" cap="none" spc="0" normalizeH="0" baseline="0" noProof="0" dirty="0">
              <a:ln>
                <a:noFill/>
              </a:ln>
              <a:solidFill>
                <a:prstClr val="white"/>
              </a:solidFill>
              <a:effectLst/>
              <a:uLnTx/>
              <a:uFillTx/>
              <a:latin typeface="Berlin Sans FB" panose="020E0602020502020306" pitchFamily="34" charset="0"/>
              <a:ea typeface="+mn-ea"/>
              <a:cs typeface="+mn-cs"/>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569660" y="6851760"/>
            <a:ext cx="4288340" cy="2287116"/>
          </a:xfrm>
          <a:prstGeom prst="rect">
            <a:avLst/>
          </a:prstGeom>
        </p:spPr>
      </p:pic>
    </p:spTree>
    <p:extLst>
      <p:ext uri="{BB962C8B-B14F-4D97-AF65-F5344CB8AC3E}">
        <p14:creationId xmlns:p14="http://schemas.microsoft.com/office/powerpoint/2010/main" val="38647084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460669" y="1907314"/>
            <a:ext cx="4803243" cy="2123658"/>
          </a:xfrm>
          <a:prstGeom prst="rect">
            <a:avLst/>
          </a:prstGeom>
          <a:noFill/>
        </p:spPr>
        <p:txBody>
          <a:bodyPr wrap="square" rtlCol="0">
            <a:spAutoFit/>
          </a:bodyPr>
          <a:lstStyle/>
          <a:p>
            <a:pPr lvl="0"/>
            <a:r>
              <a:rPr lang="es-MX" sz="1600" dirty="0">
                <a:solidFill>
                  <a:prstClr val="black"/>
                </a:solidFill>
                <a:latin typeface="Berlin Sans FB" panose="020E0602020502020306" pitchFamily="34" charset="0"/>
              </a:rPr>
              <a:t>Los nombres de los dientes se resumen principalmente en cuatro categorías: incisivos, caninos, premolares y molares</a:t>
            </a:r>
            <a:r>
              <a:rPr lang="es-MX" sz="1600" dirty="0" smtClean="0">
                <a:solidFill>
                  <a:prstClr val="black"/>
                </a:solidFill>
                <a:latin typeface="Berlin Sans FB" panose="020E0602020502020306" pitchFamily="34" charset="0"/>
              </a:rPr>
              <a:t>.</a:t>
            </a:r>
            <a:endParaRPr lang="es-MX" sz="1600" dirty="0">
              <a:solidFill>
                <a:prstClr val="black"/>
              </a:solidFill>
              <a:latin typeface="Berlin Sans FB" panose="020E0602020502020306" pitchFamily="34" charset="0"/>
            </a:endParaRPr>
          </a:p>
          <a:p>
            <a:pPr lvl="0"/>
            <a:r>
              <a:rPr lang="es-MX" sz="1600" dirty="0">
                <a:solidFill>
                  <a:prstClr val="black"/>
                </a:solidFill>
                <a:latin typeface="Berlin Sans FB" panose="020E0602020502020306" pitchFamily="34" charset="0"/>
              </a:rPr>
              <a:t>Así, los nombres reales de las piezas dentales son los siguientes</a:t>
            </a:r>
            <a:r>
              <a:rPr lang="es-MX" sz="1600" dirty="0" smtClean="0">
                <a:solidFill>
                  <a:prstClr val="black"/>
                </a:solidFill>
                <a:latin typeface="Berlin Sans FB" panose="020E0602020502020306" pitchFamily="34" charset="0"/>
              </a:rPr>
              <a:t>:</a:t>
            </a:r>
            <a:endParaRPr lang="es-MX" sz="1600" dirty="0">
              <a:solidFill>
                <a:prstClr val="black"/>
              </a:solidFill>
              <a:latin typeface="Berlin Sans FB" panose="020E0602020502020306" pitchFamily="34" charset="0"/>
            </a:endParaRPr>
          </a:p>
          <a:p>
            <a:pPr lvl="0"/>
            <a:r>
              <a:rPr lang="es-MX" sz="1600" dirty="0">
                <a:solidFill>
                  <a:prstClr val="black"/>
                </a:solidFill>
                <a:latin typeface="Berlin Sans FB" panose="020E0602020502020306" pitchFamily="34" charset="0"/>
              </a:rPr>
              <a:t>Incisivos: corresponden a un total de 8 piezas dentales</a:t>
            </a:r>
            <a:r>
              <a:rPr lang="es-MX" sz="1600" dirty="0" smtClean="0">
                <a:solidFill>
                  <a:prstClr val="black"/>
                </a:solidFill>
                <a:latin typeface="Berlin Sans FB" panose="020E0602020502020306" pitchFamily="34" charset="0"/>
              </a:rPr>
              <a:t>.</a:t>
            </a:r>
          </a:p>
          <a:p>
            <a:r>
              <a:rPr lang="es-MX" sz="1600" b="1" dirty="0" smtClean="0"/>
              <a:t>Caninos</a:t>
            </a:r>
            <a:r>
              <a:rPr lang="es-MX" sz="1600" dirty="0"/>
              <a:t>: son 4 piezas, 2 arriba y 2 abajo.</a:t>
            </a:r>
          </a:p>
          <a:p>
            <a:r>
              <a:rPr lang="es-MX" sz="1600" b="1" dirty="0"/>
              <a:t>Premolares</a:t>
            </a:r>
            <a:r>
              <a:rPr lang="es-MX" sz="1600" dirty="0"/>
              <a:t>: son 8 piezas dentales</a:t>
            </a:r>
            <a:r>
              <a:rPr lang="es-MX" sz="1600" dirty="0" smtClean="0"/>
              <a:t>.</a:t>
            </a:r>
            <a:endParaRPr lang="es-MX" sz="1600" dirty="0"/>
          </a:p>
        </p:txBody>
      </p:sp>
      <p:sp>
        <p:nvSpPr>
          <p:cNvPr id="21" name="CuadroTexto 20"/>
          <p:cNvSpPr txBox="1"/>
          <p:nvPr/>
        </p:nvSpPr>
        <p:spPr>
          <a:xfrm>
            <a:off x="1359938" y="4428335"/>
            <a:ext cx="4978502" cy="3293209"/>
          </a:xfrm>
          <a:prstGeom prst="rect">
            <a:avLst/>
          </a:prstGeom>
          <a:noFill/>
        </p:spPr>
        <p:txBody>
          <a:bodyPr wrap="square" rtlCol="0">
            <a:spAutoFit/>
          </a:bodyPr>
          <a:lstStyle/>
          <a:p>
            <a:pPr lvl="0" defTabSz="914400">
              <a:defRPr/>
            </a:pPr>
            <a:r>
              <a:rPr lang="es-MX" sz="1600" b="1" dirty="0">
                <a:solidFill>
                  <a:prstClr val="black"/>
                </a:solidFill>
                <a:latin typeface="Berlin Sans FB" panose="020E0602020502020306" pitchFamily="34" charset="0"/>
              </a:rPr>
              <a:t>Incisivos</a:t>
            </a:r>
            <a:r>
              <a:rPr lang="es-MX" sz="1600" b="1" dirty="0" smtClean="0">
                <a:solidFill>
                  <a:prstClr val="black"/>
                </a:solidFill>
                <a:latin typeface="Berlin Sans FB" panose="020E0602020502020306" pitchFamily="34" charset="0"/>
              </a:rPr>
              <a:t>:. </a:t>
            </a:r>
            <a:r>
              <a:rPr lang="es-MX" sz="1600" dirty="0">
                <a:solidFill>
                  <a:prstClr val="black"/>
                </a:solidFill>
                <a:latin typeface="Berlin Sans FB" panose="020E0602020502020306" pitchFamily="34" charset="0"/>
              </a:rPr>
              <a:t>Por lo general, son los primeros que suelen salir. Permiten cortar alimentos gracias a su borde afilado y a su punta plana en forma de cincel.</a:t>
            </a:r>
          </a:p>
          <a:p>
            <a:pPr lvl="0" defTabSz="914400">
              <a:defRPr/>
            </a:pPr>
            <a:r>
              <a:rPr lang="es-MX" sz="1600" b="1" dirty="0">
                <a:solidFill>
                  <a:prstClr val="black"/>
                </a:solidFill>
                <a:latin typeface="Berlin Sans FB" panose="020E0602020502020306" pitchFamily="34" charset="0"/>
              </a:rPr>
              <a:t>Molares: </a:t>
            </a:r>
            <a:r>
              <a:rPr lang="es-MX" sz="1600" dirty="0" smtClean="0">
                <a:solidFill>
                  <a:prstClr val="black"/>
                </a:solidFill>
                <a:latin typeface="Berlin Sans FB" panose="020E0602020502020306" pitchFamily="34" charset="0"/>
              </a:rPr>
              <a:t>Son </a:t>
            </a:r>
            <a:r>
              <a:rPr lang="es-MX" sz="1600" dirty="0">
                <a:solidFill>
                  <a:prstClr val="black"/>
                </a:solidFill>
                <a:latin typeface="Berlin Sans FB" panose="020E0602020502020306" pitchFamily="34" charset="0"/>
              </a:rPr>
              <a:t>también conocidos como muelas y poseemos 6 en la parte inferior y otros 6 en la superior. Nos permiten triturar los alimentos </a:t>
            </a:r>
            <a:r>
              <a:rPr lang="es-MX" sz="1600" dirty="0" smtClean="0">
                <a:solidFill>
                  <a:prstClr val="black"/>
                </a:solidFill>
                <a:latin typeface="Berlin Sans FB" panose="020E0602020502020306" pitchFamily="34" charset="0"/>
              </a:rPr>
              <a:t>ayudando </a:t>
            </a:r>
            <a:r>
              <a:rPr lang="es-MX" sz="1600" dirty="0">
                <a:solidFill>
                  <a:prstClr val="black"/>
                </a:solidFill>
                <a:latin typeface="Berlin Sans FB" panose="020E0602020502020306" pitchFamily="34" charset="0"/>
              </a:rPr>
              <a:t>al proceso de digestión.</a:t>
            </a:r>
          </a:p>
          <a:p>
            <a:pPr lvl="0" defTabSz="914400">
              <a:defRPr/>
            </a:pPr>
            <a:r>
              <a:rPr lang="es-MX" sz="1600" b="1" dirty="0">
                <a:solidFill>
                  <a:prstClr val="black"/>
                </a:solidFill>
                <a:latin typeface="Berlin Sans FB" panose="020E0602020502020306" pitchFamily="34" charset="0"/>
              </a:rPr>
              <a:t>Premolares: </a:t>
            </a:r>
            <a:r>
              <a:rPr lang="es-MX" sz="1600" dirty="0">
                <a:solidFill>
                  <a:prstClr val="black"/>
                </a:solidFill>
                <a:latin typeface="Berlin Sans FB" panose="020E0602020502020306" pitchFamily="34" charset="0"/>
              </a:rPr>
              <a:t>Junto con los molares, ayudan a triturar los alimentos. </a:t>
            </a:r>
            <a:endParaRPr lang="es-MX" sz="1600" dirty="0" smtClean="0">
              <a:solidFill>
                <a:prstClr val="black"/>
              </a:solidFill>
              <a:latin typeface="Berlin Sans FB" panose="020E0602020502020306" pitchFamily="34" charset="0"/>
            </a:endParaRPr>
          </a:p>
          <a:p>
            <a:pPr lvl="0" defTabSz="914400">
              <a:defRPr/>
            </a:pPr>
            <a:r>
              <a:rPr lang="es-MX" sz="1600" b="1" dirty="0" smtClean="0">
                <a:solidFill>
                  <a:prstClr val="black"/>
                </a:solidFill>
                <a:latin typeface="Berlin Sans FB" panose="020E0602020502020306" pitchFamily="34" charset="0"/>
              </a:rPr>
              <a:t>Caninos</a:t>
            </a:r>
            <a:r>
              <a:rPr lang="es-MX" sz="1600" b="1" dirty="0">
                <a:solidFill>
                  <a:prstClr val="black"/>
                </a:solidFill>
                <a:latin typeface="Berlin Sans FB" panose="020E0602020502020306" pitchFamily="34" charset="0"/>
              </a:rPr>
              <a:t>: </a:t>
            </a:r>
            <a:r>
              <a:rPr lang="es-MX" sz="1600" dirty="0">
                <a:solidFill>
                  <a:prstClr val="black"/>
                </a:solidFill>
                <a:latin typeface="Berlin Sans FB" panose="020E0602020502020306" pitchFamily="34" charset="0"/>
              </a:rPr>
              <a:t>Su función principal es desgarrar los alimentos. </a:t>
            </a:r>
            <a:r>
              <a:rPr lang="es-MX" sz="1600" dirty="0" smtClean="0">
                <a:solidFill>
                  <a:prstClr val="black"/>
                </a:solidFill>
                <a:latin typeface="Berlin Sans FB" panose="020E0602020502020306" pitchFamily="34" charset="0"/>
              </a:rPr>
              <a:t>Su </a:t>
            </a:r>
            <a:r>
              <a:rPr lang="es-MX" sz="1600" dirty="0">
                <a:solidFill>
                  <a:prstClr val="black"/>
                </a:solidFill>
                <a:latin typeface="Berlin Sans FB" panose="020E0602020502020306" pitchFamily="34" charset="0"/>
              </a:rPr>
              <a:t>forma es muy característica: terminan de forma puntiaguda. Son los más duros y fuertes porque se encargan de los alimentos más duros.</a:t>
            </a:r>
            <a:endParaRPr kumimoji="0" lang="es-MX"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37</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43932" y="3820793"/>
            <a:ext cx="2115495" cy="859611"/>
          </a:xfrm>
          <a:prstGeom prst="rect">
            <a:avLst/>
          </a:prstGeom>
        </p:spPr>
      </p:pic>
      <p:pic>
        <p:nvPicPr>
          <p:cNvPr id="6" name="Imagen 5"/>
          <p:cNvPicPr>
            <a:picLocks noChangeAspect="1"/>
          </p:cNvPicPr>
          <p:nvPr/>
        </p:nvPicPr>
        <p:blipFill>
          <a:blip r:embed="rId5"/>
          <a:stretch>
            <a:fillRect/>
          </a:stretch>
        </p:blipFill>
        <p:spPr>
          <a:xfrm>
            <a:off x="-153845" y="1303794"/>
            <a:ext cx="2115495" cy="859611"/>
          </a:xfrm>
          <a:prstGeom prst="rect">
            <a:avLst/>
          </a:prstGeom>
        </p:spPr>
      </p:pic>
      <p:sp>
        <p:nvSpPr>
          <p:cNvPr id="7" name="Rectángulo 6"/>
          <p:cNvSpPr/>
          <p:nvPr/>
        </p:nvSpPr>
        <p:spPr>
          <a:xfrm>
            <a:off x="349833" y="657782"/>
            <a:ext cx="5914079" cy="574386"/>
          </a:xfrm>
          <a:prstGeom prst="rect">
            <a:avLst/>
          </a:prstGeom>
          <a:solidFill>
            <a:srgbClr val="6A58D4"/>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4400" b="0" i="0" u="none" strike="noStrike" kern="1200" cap="none" spc="0" normalizeH="0" baseline="0" noProof="0" dirty="0" smtClean="0">
                <a:ln>
                  <a:noFill/>
                </a:ln>
                <a:solidFill>
                  <a:prstClr val="white"/>
                </a:solidFill>
                <a:effectLst/>
                <a:uLnTx/>
                <a:uFillTx/>
                <a:latin typeface="Berlin Sans FB" panose="020E0602020502020306" pitchFamily="34" charset="0"/>
                <a:ea typeface="+mn-ea"/>
                <a:cs typeface="+mn-cs"/>
              </a:rPr>
              <a:t>Nombres de los dientes</a:t>
            </a:r>
            <a:endParaRPr kumimoji="0" lang="es-MX" sz="4400" b="0" i="0" u="none" strike="noStrike" kern="1200" cap="none" spc="0" normalizeH="0" baseline="0" noProof="0" dirty="0">
              <a:ln>
                <a:noFill/>
              </a:ln>
              <a:solidFill>
                <a:prstClr val="white"/>
              </a:solidFill>
              <a:effectLst/>
              <a:uLnTx/>
              <a:uFillTx/>
              <a:latin typeface="Berlin Sans FB" panose="020E0602020502020306" pitchFamily="34" charset="0"/>
              <a:ea typeface="+mn-ea"/>
              <a:cs typeface="+mn-cs"/>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3429000" y="7310074"/>
            <a:ext cx="3429000" cy="1828801"/>
          </a:xfrm>
          <a:prstGeom prst="rect">
            <a:avLst/>
          </a:prstGeom>
        </p:spPr>
      </p:pic>
    </p:spTree>
    <p:extLst>
      <p:ext uri="{BB962C8B-B14F-4D97-AF65-F5344CB8AC3E}">
        <p14:creationId xmlns:p14="http://schemas.microsoft.com/office/powerpoint/2010/main" val="4185530922"/>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TotalTime>
  <Words>740</Words>
  <Application>Microsoft Office PowerPoint</Application>
  <PresentationFormat>Carta (216 x 279 mm)</PresentationFormat>
  <Paragraphs>36</Paragraphs>
  <Slides>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7</vt:i4>
      </vt:variant>
    </vt:vector>
  </HeadingPairs>
  <TitlesOfParts>
    <vt:vector size="12" baseType="lpstr">
      <vt:lpstr>Arial</vt:lpstr>
      <vt:lpstr>Berlin Sans FB</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Fátima García</dc:creator>
  <cp:lastModifiedBy>Fátima García</cp:lastModifiedBy>
  <cp:revision>2</cp:revision>
  <dcterms:created xsi:type="dcterms:W3CDTF">2021-06-11T04:10:29Z</dcterms:created>
  <dcterms:modified xsi:type="dcterms:W3CDTF">2021-06-11T04:21:32Z</dcterms:modified>
</cp:coreProperties>
</file>