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Lst>
  <p:sldSz cx="6858000" cy="9144000" type="letter"/>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57"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53" d="100"/>
          <a:sy n="53" d="100"/>
        </p:scale>
        <p:origin x="2214" y="72"/>
      </p:cViewPr>
      <p:guideLst>
        <p:guide orient="horz" pos="2857"/>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2C4142E8-63BA-4CAC-8900-6C9967E61AAE}" type="datetimeFigureOut">
              <a:rPr lang="es-MX" smtClean="0"/>
              <a:t>11/06/2021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88B3F0C-26EB-46BD-8396-71580D503671}" type="slidenum">
              <a:rPr lang="es-MX" smtClean="0"/>
              <a:t>‹Nº›</a:t>
            </a:fld>
            <a:endParaRPr lang="es-MX"/>
          </a:p>
        </p:txBody>
      </p:sp>
    </p:spTree>
    <p:extLst>
      <p:ext uri="{BB962C8B-B14F-4D97-AF65-F5344CB8AC3E}">
        <p14:creationId xmlns:p14="http://schemas.microsoft.com/office/powerpoint/2010/main" val="4166661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C4142E8-63BA-4CAC-8900-6C9967E61AAE}" type="datetimeFigureOut">
              <a:rPr lang="es-MX" smtClean="0"/>
              <a:t>11/06/2021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88B3F0C-26EB-46BD-8396-71580D503671}" type="slidenum">
              <a:rPr lang="es-MX" smtClean="0"/>
              <a:t>‹Nº›</a:t>
            </a:fld>
            <a:endParaRPr lang="es-MX"/>
          </a:p>
        </p:txBody>
      </p:sp>
    </p:spTree>
    <p:extLst>
      <p:ext uri="{BB962C8B-B14F-4D97-AF65-F5344CB8AC3E}">
        <p14:creationId xmlns:p14="http://schemas.microsoft.com/office/powerpoint/2010/main" val="420658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C4142E8-63BA-4CAC-8900-6C9967E61AAE}" type="datetimeFigureOut">
              <a:rPr lang="es-MX" smtClean="0"/>
              <a:t>11/06/2021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88B3F0C-26EB-46BD-8396-71580D503671}" type="slidenum">
              <a:rPr lang="es-MX" smtClean="0"/>
              <a:t>‹Nº›</a:t>
            </a:fld>
            <a:endParaRPr lang="es-MX"/>
          </a:p>
        </p:txBody>
      </p:sp>
    </p:spTree>
    <p:extLst>
      <p:ext uri="{BB962C8B-B14F-4D97-AF65-F5344CB8AC3E}">
        <p14:creationId xmlns:p14="http://schemas.microsoft.com/office/powerpoint/2010/main" val="3312192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C4142E8-63BA-4CAC-8900-6C9967E61AAE}" type="datetimeFigureOut">
              <a:rPr lang="es-MX" smtClean="0"/>
              <a:t>11/06/2021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88B3F0C-26EB-46BD-8396-71580D503671}" type="slidenum">
              <a:rPr lang="es-MX" smtClean="0"/>
              <a:t>‹Nº›</a:t>
            </a:fld>
            <a:endParaRPr lang="es-MX"/>
          </a:p>
        </p:txBody>
      </p:sp>
    </p:spTree>
    <p:extLst>
      <p:ext uri="{BB962C8B-B14F-4D97-AF65-F5344CB8AC3E}">
        <p14:creationId xmlns:p14="http://schemas.microsoft.com/office/powerpoint/2010/main" val="3594281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C4142E8-63BA-4CAC-8900-6C9967E61AAE}" type="datetimeFigureOut">
              <a:rPr lang="es-MX" smtClean="0"/>
              <a:t>11/06/2021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88B3F0C-26EB-46BD-8396-71580D503671}" type="slidenum">
              <a:rPr lang="es-MX" smtClean="0"/>
              <a:t>‹Nº›</a:t>
            </a:fld>
            <a:endParaRPr lang="es-MX"/>
          </a:p>
        </p:txBody>
      </p:sp>
    </p:spTree>
    <p:extLst>
      <p:ext uri="{BB962C8B-B14F-4D97-AF65-F5344CB8AC3E}">
        <p14:creationId xmlns:p14="http://schemas.microsoft.com/office/powerpoint/2010/main" val="1769729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C4142E8-63BA-4CAC-8900-6C9967E61AAE}" type="datetimeFigureOut">
              <a:rPr lang="es-MX" smtClean="0"/>
              <a:t>11/06/2021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88B3F0C-26EB-46BD-8396-71580D503671}" type="slidenum">
              <a:rPr lang="es-MX" smtClean="0"/>
              <a:t>‹Nº›</a:t>
            </a:fld>
            <a:endParaRPr lang="es-MX"/>
          </a:p>
        </p:txBody>
      </p:sp>
    </p:spTree>
    <p:extLst>
      <p:ext uri="{BB962C8B-B14F-4D97-AF65-F5344CB8AC3E}">
        <p14:creationId xmlns:p14="http://schemas.microsoft.com/office/powerpoint/2010/main" val="2164420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C4142E8-63BA-4CAC-8900-6C9967E61AAE}" type="datetimeFigureOut">
              <a:rPr lang="es-MX" smtClean="0"/>
              <a:t>11/06/2021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B88B3F0C-26EB-46BD-8396-71580D503671}" type="slidenum">
              <a:rPr lang="es-MX" smtClean="0"/>
              <a:t>‹Nº›</a:t>
            </a:fld>
            <a:endParaRPr lang="es-MX"/>
          </a:p>
        </p:txBody>
      </p:sp>
    </p:spTree>
    <p:extLst>
      <p:ext uri="{BB962C8B-B14F-4D97-AF65-F5344CB8AC3E}">
        <p14:creationId xmlns:p14="http://schemas.microsoft.com/office/powerpoint/2010/main" val="2941936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C4142E8-63BA-4CAC-8900-6C9967E61AAE}" type="datetimeFigureOut">
              <a:rPr lang="es-MX" smtClean="0"/>
              <a:t>11/06/2021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B88B3F0C-26EB-46BD-8396-71580D503671}" type="slidenum">
              <a:rPr lang="es-MX" smtClean="0"/>
              <a:t>‹Nº›</a:t>
            </a:fld>
            <a:endParaRPr lang="es-MX"/>
          </a:p>
        </p:txBody>
      </p:sp>
    </p:spTree>
    <p:extLst>
      <p:ext uri="{BB962C8B-B14F-4D97-AF65-F5344CB8AC3E}">
        <p14:creationId xmlns:p14="http://schemas.microsoft.com/office/powerpoint/2010/main" val="27015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142E8-63BA-4CAC-8900-6C9967E61AAE}" type="datetimeFigureOut">
              <a:rPr lang="es-MX" smtClean="0"/>
              <a:t>11/06/2021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B88B3F0C-26EB-46BD-8396-71580D503671}" type="slidenum">
              <a:rPr lang="es-MX" smtClean="0"/>
              <a:t>‹Nº›</a:t>
            </a:fld>
            <a:endParaRPr lang="es-MX"/>
          </a:p>
        </p:txBody>
      </p:sp>
    </p:spTree>
    <p:extLst>
      <p:ext uri="{BB962C8B-B14F-4D97-AF65-F5344CB8AC3E}">
        <p14:creationId xmlns:p14="http://schemas.microsoft.com/office/powerpoint/2010/main" val="757664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2C4142E8-63BA-4CAC-8900-6C9967E61AAE}" type="datetimeFigureOut">
              <a:rPr lang="es-MX" smtClean="0"/>
              <a:t>11/06/2021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88B3F0C-26EB-46BD-8396-71580D503671}" type="slidenum">
              <a:rPr lang="es-MX" smtClean="0"/>
              <a:t>‹Nº›</a:t>
            </a:fld>
            <a:endParaRPr lang="es-MX"/>
          </a:p>
        </p:txBody>
      </p:sp>
    </p:spTree>
    <p:extLst>
      <p:ext uri="{BB962C8B-B14F-4D97-AF65-F5344CB8AC3E}">
        <p14:creationId xmlns:p14="http://schemas.microsoft.com/office/powerpoint/2010/main" val="1203437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2C4142E8-63BA-4CAC-8900-6C9967E61AAE}" type="datetimeFigureOut">
              <a:rPr lang="es-MX" smtClean="0"/>
              <a:t>11/06/2021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88B3F0C-26EB-46BD-8396-71580D503671}" type="slidenum">
              <a:rPr lang="es-MX" smtClean="0"/>
              <a:t>‹Nº›</a:t>
            </a:fld>
            <a:endParaRPr lang="es-MX"/>
          </a:p>
        </p:txBody>
      </p:sp>
    </p:spTree>
    <p:extLst>
      <p:ext uri="{BB962C8B-B14F-4D97-AF65-F5344CB8AC3E}">
        <p14:creationId xmlns:p14="http://schemas.microsoft.com/office/powerpoint/2010/main" val="2751547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2C4142E8-63BA-4CAC-8900-6C9967E61AAE}" type="datetimeFigureOut">
              <a:rPr lang="es-MX" smtClean="0"/>
              <a:t>11/06/2021</a:t>
            </a:fld>
            <a:endParaRPr lang="es-MX"/>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B88B3F0C-26EB-46BD-8396-71580D503671}" type="slidenum">
              <a:rPr lang="es-MX" smtClean="0"/>
              <a:t>‹Nº›</a:t>
            </a:fld>
            <a:endParaRPr lang="es-MX"/>
          </a:p>
        </p:txBody>
      </p:sp>
    </p:spTree>
    <p:extLst>
      <p:ext uri="{BB962C8B-B14F-4D97-AF65-F5344CB8AC3E}">
        <p14:creationId xmlns:p14="http://schemas.microsoft.com/office/powerpoint/2010/main" val="35196289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0"/>
            <a:ext cx="6858000" cy="9144000"/>
          </a:xfrm>
          <a:prstGeom prst="rect">
            <a:avLst/>
          </a:prstGeom>
        </p:spPr>
      </p:pic>
      <p:pic>
        <p:nvPicPr>
          <p:cNvPr id="7" name="Imagen 6"/>
          <p:cNvPicPr>
            <a:picLocks noChangeAspect="1"/>
          </p:cNvPicPr>
          <p:nvPr/>
        </p:nvPicPr>
        <p:blipFill rotWithShape="1">
          <a:blip r:embed="rId3"/>
          <a:srcRect l="37235" t="60486" r="26897" b="35494"/>
          <a:stretch/>
        </p:blipFill>
        <p:spPr>
          <a:xfrm>
            <a:off x="1467422" y="2998628"/>
            <a:ext cx="3923155" cy="329788"/>
          </a:xfrm>
          <a:prstGeom prst="rect">
            <a:avLst/>
          </a:prstGeom>
        </p:spPr>
      </p:pic>
      <p:sp>
        <p:nvSpPr>
          <p:cNvPr id="8" name="Rectángulo 7"/>
          <p:cNvSpPr/>
          <p:nvPr/>
        </p:nvSpPr>
        <p:spPr>
          <a:xfrm>
            <a:off x="1740877" y="1244302"/>
            <a:ext cx="3376245" cy="1754326"/>
          </a:xfrm>
          <a:prstGeom prst="rect">
            <a:avLst/>
          </a:prstGeom>
          <a:noFill/>
        </p:spPr>
        <p:txBody>
          <a:bodyPr wrap="none" lIns="91440" tIns="45720" rIns="91440" bIns="45720">
            <a:spAutoFit/>
          </a:bodyPr>
          <a:lstStyle/>
          <a:p>
            <a:pPr algn="ctr"/>
            <a:r>
              <a:rPr lang="es-ES" sz="5400"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Berlin Sans FB Demi" panose="020E0802020502020306" pitchFamily="34" charset="0"/>
              </a:rPr>
              <a:t>Notas </a:t>
            </a:r>
          </a:p>
          <a:p>
            <a:pPr algn="ctr"/>
            <a:r>
              <a:rPr lang="es-ES" sz="5400"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Berlin Sans FB Demi" panose="020E0802020502020306" pitchFamily="34" charset="0"/>
              </a:rPr>
              <a:t>Científicas</a:t>
            </a:r>
            <a:endParaRPr lang="es-ES"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Berlin Sans FB Demi" panose="020E0802020502020306" pitchFamily="34" charset="0"/>
            </a:endParaRPr>
          </a:p>
        </p:txBody>
      </p:sp>
    </p:spTree>
    <p:extLst>
      <p:ext uri="{BB962C8B-B14F-4D97-AF65-F5344CB8AC3E}">
        <p14:creationId xmlns:p14="http://schemas.microsoft.com/office/powerpoint/2010/main" val="2772235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ector recto 1"/>
          <p:cNvCxnSpPr/>
          <p:nvPr/>
        </p:nvCxnSpPr>
        <p:spPr>
          <a:xfrm>
            <a:off x="0" y="987782"/>
            <a:ext cx="6858000" cy="1162"/>
          </a:xfrm>
          <a:prstGeom prst="line">
            <a:avLst/>
          </a:prstGeom>
          <a:ln w="7620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3" name="Rectángulo 2"/>
          <p:cNvSpPr/>
          <p:nvPr/>
        </p:nvSpPr>
        <p:spPr>
          <a:xfrm>
            <a:off x="0" y="-14097"/>
            <a:ext cx="1380744" cy="1003041"/>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Rectángulo 3"/>
          <p:cNvSpPr/>
          <p:nvPr/>
        </p:nvSpPr>
        <p:spPr>
          <a:xfrm>
            <a:off x="1380744" y="-14091"/>
            <a:ext cx="1024128" cy="1003041"/>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p:cNvSpPr/>
          <p:nvPr/>
        </p:nvSpPr>
        <p:spPr>
          <a:xfrm>
            <a:off x="2404872" y="-14090"/>
            <a:ext cx="1024128" cy="1003041"/>
          </a:xfrm>
          <a:prstGeom prst="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p:cNvSpPr/>
          <p:nvPr/>
        </p:nvSpPr>
        <p:spPr>
          <a:xfrm>
            <a:off x="3429000" y="-14088"/>
            <a:ext cx="1024128" cy="1003041"/>
          </a:xfrm>
          <a:prstGeom prst="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p:cNvSpPr/>
          <p:nvPr/>
        </p:nvSpPr>
        <p:spPr>
          <a:xfrm>
            <a:off x="4453128" y="-14092"/>
            <a:ext cx="1024128" cy="1003041"/>
          </a:xfrm>
          <a:prstGeom prst="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p:cNvSpPr/>
          <p:nvPr/>
        </p:nvSpPr>
        <p:spPr>
          <a:xfrm>
            <a:off x="5477256" y="-14096"/>
            <a:ext cx="1380744" cy="1003041"/>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Elipse 28"/>
          <p:cNvSpPr/>
          <p:nvPr/>
        </p:nvSpPr>
        <p:spPr>
          <a:xfrm>
            <a:off x="1058080" y="1762381"/>
            <a:ext cx="4832487" cy="65836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solidFill>
                  <a:schemeClr val="bg1"/>
                </a:solidFill>
                <a:latin typeface="Arial Black" panose="020B0A04020102020204" pitchFamily="34" charset="0"/>
              </a:rPr>
              <a:t>Consulta científica</a:t>
            </a:r>
            <a:endParaRPr lang="es-MX" sz="2400" dirty="0">
              <a:solidFill>
                <a:schemeClr val="bg1"/>
              </a:solidFill>
              <a:latin typeface="Arial Black" panose="020B0A04020102020204" pitchFamily="34" charset="0"/>
            </a:endParaRPr>
          </a:p>
        </p:txBody>
      </p:sp>
      <p:sp>
        <p:nvSpPr>
          <p:cNvPr id="21" name="CuadroTexto 20"/>
          <p:cNvSpPr txBox="1"/>
          <p:nvPr/>
        </p:nvSpPr>
        <p:spPr>
          <a:xfrm>
            <a:off x="181023" y="253078"/>
            <a:ext cx="6495954" cy="523220"/>
          </a:xfrm>
          <a:prstGeom prst="rect">
            <a:avLst/>
          </a:prstGeom>
          <a:ln>
            <a:solidFill>
              <a:srgbClr val="FFC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2800" b="1" dirty="0" smtClean="0">
                <a:latin typeface="Gill Sans Ultra Bold Condensed" panose="020B0A06020104020203" pitchFamily="34" charset="0"/>
              </a:rPr>
              <a:t>Semana </a:t>
            </a:r>
            <a:r>
              <a:rPr lang="es-ES" sz="2800" b="1" dirty="0" smtClean="0">
                <a:latin typeface="Gill Sans Ultra Bold Condensed" panose="020B0A06020104020203" pitchFamily="34" charset="0"/>
              </a:rPr>
              <a:t>del 07 al 11 de junio del 2021</a:t>
            </a:r>
            <a:endParaRPr lang="es-MX" sz="2800" b="1" dirty="0">
              <a:latin typeface="Gill Sans Ultra Bold Condensed" panose="020B0A06020104020203" pitchFamily="34" charset="0"/>
            </a:endParaRPr>
          </a:p>
        </p:txBody>
      </p:sp>
      <p:sp>
        <p:nvSpPr>
          <p:cNvPr id="19" name="Rectángulo 18"/>
          <p:cNvSpPr/>
          <p:nvPr/>
        </p:nvSpPr>
        <p:spPr>
          <a:xfrm>
            <a:off x="357116" y="2777902"/>
            <a:ext cx="6280743" cy="1123384"/>
          </a:xfrm>
          <a:prstGeom prst="rect">
            <a:avLst/>
          </a:prstGeom>
          <a:ln w="38100">
            <a:solidFill>
              <a:schemeClr val="accent2"/>
            </a:solidFill>
            <a:prstDash val="sysDash"/>
          </a:ln>
        </p:spPr>
        <p:txBody>
          <a:bodyPr wrap="square">
            <a:spAutoFit/>
          </a:bodyPr>
          <a:lstStyle/>
          <a:p>
            <a:pPr algn="ctr"/>
            <a:r>
              <a:rPr lang="es-MX" sz="1200" b="1" u="sng" dirty="0" smtClean="0">
                <a:solidFill>
                  <a:schemeClr val="accent2"/>
                </a:solidFill>
                <a:latin typeface="Arial" panose="020B0604020202020204" pitchFamily="34" charset="0"/>
                <a:cs typeface="Arial" panose="020B0604020202020204" pitchFamily="34" charset="0"/>
              </a:rPr>
              <a:t>Sonidos: </a:t>
            </a:r>
            <a:r>
              <a:rPr lang="es-MX" sz="1100" dirty="0">
                <a:latin typeface="Arial" panose="020B0604020202020204" pitchFamily="34" charset="0"/>
                <a:cs typeface="Arial" panose="020B0604020202020204" pitchFamily="34" charset="0"/>
              </a:rPr>
              <a:t>es la sensación producida en el órgano del oído por el cambio de presión generado por el movimiento vibratorio de los cuerpos sonoros, transmitido por un medio elástico en forma de ondas. Los sonidos son percibidos a través del aparato auditivo que recibe las ondas sonoras, que son convertidas en movimientos de los osteocillos óticos y percibidas en el oído interno que a su vez las transmite mediante el sistema nervioso al cerebro. Esta habilidad se tiene incluso antes de nacer.</a:t>
            </a:r>
          </a:p>
        </p:txBody>
      </p:sp>
      <p:sp>
        <p:nvSpPr>
          <p:cNvPr id="20" name="CuadroTexto 19"/>
          <p:cNvSpPr txBox="1"/>
          <p:nvPr/>
        </p:nvSpPr>
        <p:spPr>
          <a:xfrm>
            <a:off x="1058080" y="3939771"/>
            <a:ext cx="5606145" cy="461665"/>
          </a:xfrm>
          <a:prstGeom prst="rect">
            <a:avLst/>
          </a:prstGeom>
          <a:noFill/>
          <a:ln>
            <a:solidFill>
              <a:schemeClr val="accent6">
                <a:lumMod val="50000"/>
              </a:schemeClr>
            </a:solidFill>
          </a:ln>
        </p:spPr>
        <p:txBody>
          <a:bodyPr wrap="square" rtlCol="0">
            <a:spAutoFit/>
          </a:bodyPr>
          <a:lstStyle/>
          <a:p>
            <a:r>
              <a:rPr lang="es-MX" sz="1200" dirty="0">
                <a:latin typeface="Arial" panose="020B0604020202020204" pitchFamily="34" charset="0"/>
                <a:cs typeface="Arial" panose="020B0604020202020204" pitchFamily="34" charset="0"/>
              </a:rPr>
              <a:t>Iglesias Simón; </a:t>
            </a:r>
            <a:r>
              <a:rPr lang="es-MX" sz="1200" dirty="0" smtClean="0">
                <a:latin typeface="Arial" panose="020B0604020202020204" pitchFamily="34" charset="0"/>
                <a:cs typeface="Arial" panose="020B0604020202020204" pitchFamily="34" charset="0"/>
              </a:rPr>
              <a:t>Pablo. "El </a:t>
            </a:r>
            <a:r>
              <a:rPr lang="es-MX" sz="1200" dirty="0">
                <a:latin typeface="Arial" panose="020B0604020202020204" pitchFamily="34" charset="0"/>
                <a:cs typeface="Arial" panose="020B0604020202020204" pitchFamily="34" charset="0"/>
              </a:rPr>
              <a:t>diseñador de sonido: función y esquema de trabajo", ADE-Teatro N° 101. Julio-agosto de 2005. Páginas 199-215.</a:t>
            </a:r>
            <a:endParaRPr lang="es-MX" sz="1200" i="1" dirty="0">
              <a:latin typeface="Arial" panose="020B0604020202020204" pitchFamily="34" charset="0"/>
              <a:cs typeface="Arial" panose="020B0604020202020204" pitchFamily="34" charset="0"/>
            </a:endParaRPr>
          </a:p>
        </p:txBody>
      </p:sp>
      <p:sp>
        <p:nvSpPr>
          <p:cNvPr id="15" name="Rectángulo 14"/>
          <p:cNvSpPr/>
          <p:nvPr/>
        </p:nvSpPr>
        <p:spPr>
          <a:xfrm>
            <a:off x="335679" y="4535488"/>
            <a:ext cx="6280743" cy="861774"/>
          </a:xfrm>
          <a:prstGeom prst="rect">
            <a:avLst/>
          </a:prstGeom>
          <a:ln w="38100">
            <a:solidFill>
              <a:srgbClr val="FF0000"/>
            </a:solidFill>
            <a:prstDash val="sysDash"/>
          </a:ln>
        </p:spPr>
        <p:txBody>
          <a:bodyPr wrap="square">
            <a:spAutoFit/>
          </a:bodyPr>
          <a:lstStyle/>
          <a:p>
            <a:pPr algn="ctr"/>
            <a:r>
              <a:rPr lang="es-MX" sz="1400" b="1" u="sng" dirty="0" smtClean="0">
                <a:solidFill>
                  <a:srgbClr val="FF0000"/>
                </a:solidFill>
                <a:latin typeface="Arial" panose="020B0604020202020204" pitchFamily="34" charset="0"/>
                <a:cs typeface="Arial" panose="020B0604020202020204" pitchFamily="34" charset="0"/>
              </a:rPr>
              <a:t>Porta textos. </a:t>
            </a:r>
            <a:r>
              <a:rPr lang="es-MX" sz="1200" dirty="0" smtClean="0">
                <a:latin typeface="Arial" panose="020B0604020202020204" pitchFamily="34" charset="0"/>
                <a:cs typeface="Arial" panose="020B0604020202020204" pitchFamily="34" charset="0"/>
              </a:rPr>
              <a:t>Son </a:t>
            </a:r>
            <a:r>
              <a:rPr lang="es-MX" sz="1200" dirty="0">
                <a:latin typeface="Arial" panose="020B0604020202020204" pitchFamily="34" charset="0"/>
                <a:cs typeface="Arial" panose="020B0604020202020204" pitchFamily="34" charset="0"/>
              </a:rPr>
              <a:t>todos aquellos materiales escritos, de uso frecuente en la sociedad. </a:t>
            </a:r>
            <a:r>
              <a:rPr lang="es-MX" sz="1200" dirty="0" smtClean="0">
                <a:latin typeface="Arial" panose="020B0604020202020204" pitchFamily="34" charset="0"/>
                <a:cs typeface="Arial" panose="020B0604020202020204" pitchFamily="34" charset="0"/>
              </a:rPr>
              <a:t>Con esto podríamos </a:t>
            </a:r>
            <a:r>
              <a:rPr lang="es-MX" sz="1200" dirty="0">
                <a:latin typeface="Arial" panose="020B0604020202020204" pitchFamily="34" charset="0"/>
                <a:cs typeface="Arial" panose="020B0604020202020204" pitchFamily="34" charset="0"/>
              </a:rPr>
              <a:t>lograr que los niños manejen distintos portadores de textos, reconociéndolos a través de indicadores visuales (estructura interna y externa) y eligiendo el texto correcto de acuerdo al propósito que se persigue</a:t>
            </a:r>
          </a:p>
        </p:txBody>
      </p:sp>
      <p:sp>
        <p:nvSpPr>
          <p:cNvPr id="16" name="CuadroTexto 15"/>
          <p:cNvSpPr txBox="1"/>
          <p:nvPr/>
        </p:nvSpPr>
        <p:spPr>
          <a:xfrm>
            <a:off x="1380744" y="5495189"/>
            <a:ext cx="5262045" cy="523220"/>
          </a:xfrm>
          <a:prstGeom prst="rect">
            <a:avLst/>
          </a:prstGeom>
          <a:noFill/>
          <a:ln>
            <a:solidFill>
              <a:schemeClr val="accent6">
                <a:lumMod val="50000"/>
              </a:schemeClr>
            </a:solidFill>
          </a:ln>
        </p:spPr>
        <p:txBody>
          <a:bodyPr wrap="square" rtlCol="0">
            <a:spAutoFit/>
          </a:bodyPr>
          <a:lstStyle/>
          <a:p>
            <a:r>
              <a:rPr lang="es-MX" sz="1400" dirty="0" smtClean="0">
                <a:latin typeface="Arial" panose="020B0604020202020204" pitchFamily="34" charset="0"/>
                <a:cs typeface="Arial" panose="020B0604020202020204" pitchFamily="34" charset="0"/>
              </a:rPr>
              <a:t>Godoy, M.(2021). Portadores de texto. </a:t>
            </a:r>
            <a:r>
              <a:rPr lang="es-MX" sz="1400" i="1" dirty="0" smtClean="0">
                <a:latin typeface="Arial" panose="020B0604020202020204" pitchFamily="34" charset="0"/>
                <a:cs typeface="Arial" panose="020B0604020202020204" pitchFamily="34" charset="0"/>
              </a:rPr>
              <a:t>Educación inicial para niños.</a:t>
            </a:r>
            <a:r>
              <a:rPr lang="es-MX" sz="1400" dirty="0" smtClean="0">
                <a:latin typeface="Arial" panose="020B0604020202020204" pitchFamily="34" charset="0"/>
                <a:cs typeface="Arial" panose="020B0604020202020204" pitchFamily="34" charset="0"/>
              </a:rPr>
              <a:t> Recuperado de</a:t>
            </a:r>
            <a:r>
              <a:rPr lang="es-MX" sz="1400" dirty="0">
                <a:latin typeface="Arial" panose="020B0604020202020204" pitchFamily="34" charset="0"/>
                <a:cs typeface="Arial" panose="020B0604020202020204" pitchFamily="34" charset="0"/>
              </a:rPr>
              <a:t>: https://bit.ly/3sV6CSj</a:t>
            </a:r>
            <a:endParaRPr lang="es-MX" sz="1400" i="1" dirty="0">
              <a:latin typeface="Arial" panose="020B0604020202020204" pitchFamily="34" charset="0"/>
              <a:cs typeface="Arial" panose="020B0604020202020204" pitchFamily="34" charset="0"/>
            </a:endParaRPr>
          </a:p>
        </p:txBody>
      </p:sp>
      <p:sp>
        <p:nvSpPr>
          <p:cNvPr id="17" name="Rectángulo 16"/>
          <p:cNvSpPr/>
          <p:nvPr/>
        </p:nvSpPr>
        <p:spPr>
          <a:xfrm>
            <a:off x="339893" y="6250388"/>
            <a:ext cx="6280743" cy="861774"/>
          </a:xfrm>
          <a:prstGeom prst="rect">
            <a:avLst/>
          </a:prstGeom>
          <a:ln w="38100">
            <a:solidFill>
              <a:srgbClr val="FF0000"/>
            </a:solidFill>
            <a:prstDash val="sysDash"/>
          </a:ln>
        </p:spPr>
        <p:txBody>
          <a:bodyPr wrap="square">
            <a:spAutoFit/>
          </a:bodyPr>
          <a:lstStyle/>
          <a:p>
            <a:pPr algn="ctr"/>
            <a:r>
              <a:rPr lang="es-MX" sz="1400" b="1" u="sng" dirty="0" smtClean="0">
                <a:solidFill>
                  <a:srgbClr val="FF0000"/>
                </a:solidFill>
                <a:latin typeface="Arial" panose="020B0604020202020204" pitchFamily="34" charset="0"/>
                <a:cs typeface="Arial" panose="020B0604020202020204" pitchFamily="34" charset="0"/>
              </a:rPr>
              <a:t>Formas geométricas. </a:t>
            </a:r>
            <a:r>
              <a:rPr lang="es-MX" sz="1200" dirty="0" smtClean="0">
                <a:latin typeface="Arial" panose="020B0604020202020204" pitchFamily="34" charset="0"/>
                <a:cs typeface="Arial" panose="020B0604020202020204" pitchFamily="34" charset="0"/>
              </a:rPr>
              <a:t>Son </a:t>
            </a:r>
            <a:r>
              <a:rPr lang="es-MX" sz="1200" dirty="0">
                <a:latin typeface="Arial" panose="020B0604020202020204" pitchFamily="34" charset="0"/>
                <a:cs typeface="Arial" panose="020B0604020202020204" pitchFamily="34" charset="0"/>
              </a:rPr>
              <a:t>todos aquellos materiales escritos, de uso frecuente en la sociedad. </a:t>
            </a:r>
            <a:r>
              <a:rPr lang="es-MX" sz="1200" dirty="0" smtClean="0">
                <a:latin typeface="Arial" panose="020B0604020202020204" pitchFamily="34" charset="0"/>
                <a:cs typeface="Arial" panose="020B0604020202020204" pitchFamily="34" charset="0"/>
              </a:rPr>
              <a:t>Con esto podríamos </a:t>
            </a:r>
            <a:r>
              <a:rPr lang="es-MX" sz="1200" dirty="0">
                <a:latin typeface="Arial" panose="020B0604020202020204" pitchFamily="34" charset="0"/>
                <a:cs typeface="Arial" panose="020B0604020202020204" pitchFamily="34" charset="0"/>
              </a:rPr>
              <a:t>lograr que los niños manejen distintos portadores de textos, reconociéndolos a través de indicadores visuales (estructura interna y externa) y eligiendo el texto correcto de acuerdo al propósito que se persigue</a:t>
            </a:r>
          </a:p>
        </p:txBody>
      </p:sp>
      <p:sp>
        <p:nvSpPr>
          <p:cNvPr id="18" name="CuadroTexto 17"/>
          <p:cNvSpPr txBox="1"/>
          <p:nvPr/>
        </p:nvSpPr>
        <p:spPr>
          <a:xfrm>
            <a:off x="1384958" y="7210089"/>
            <a:ext cx="5262045" cy="523220"/>
          </a:xfrm>
          <a:prstGeom prst="rect">
            <a:avLst/>
          </a:prstGeom>
          <a:noFill/>
          <a:ln>
            <a:solidFill>
              <a:schemeClr val="accent6">
                <a:lumMod val="50000"/>
              </a:schemeClr>
            </a:solidFill>
          </a:ln>
        </p:spPr>
        <p:txBody>
          <a:bodyPr wrap="square" rtlCol="0">
            <a:spAutoFit/>
          </a:bodyPr>
          <a:lstStyle/>
          <a:p>
            <a:r>
              <a:rPr lang="es-MX" sz="1400" dirty="0" smtClean="0">
                <a:latin typeface="Arial" panose="020B0604020202020204" pitchFamily="34" charset="0"/>
                <a:cs typeface="Arial" panose="020B0604020202020204" pitchFamily="34" charset="0"/>
              </a:rPr>
              <a:t>Godoy, M.(2021). Portadores de texto. </a:t>
            </a:r>
            <a:r>
              <a:rPr lang="es-MX" sz="1400" i="1" dirty="0" smtClean="0">
                <a:latin typeface="Arial" panose="020B0604020202020204" pitchFamily="34" charset="0"/>
                <a:cs typeface="Arial" panose="020B0604020202020204" pitchFamily="34" charset="0"/>
              </a:rPr>
              <a:t>Educación inicial para niños.</a:t>
            </a:r>
            <a:r>
              <a:rPr lang="es-MX" sz="1400" dirty="0" smtClean="0">
                <a:latin typeface="Arial" panose="020B0604020202020204" pitchFamily="34" charset="0"/>
                <a:cs typeface="Arial" panose="020B0604020202020204" pitchFamily="34" charset="0"/>
              </a:rPr>
              <a:t> Recuperado de</a:t>
            </a:r>
            <a:r>
              <a:rPr lang="es-MX" sz="1400" dirty="0">
                <a:latin typeface="Arial" panose="020B0604020202020204" pitchFamily="34" charset="0"/>
                <a:cs typeface="Arial" panose="020B0604020202020204" pitchFamily="34" charset="0"/>
              </a:rPr>
              <a:t>: https://bit.ly/3sV6CSj</a:t>
            </a:r>
            <a:endParaRPr lang="es-MX"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081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ector recto 1"/>
          <p:cNvCxnSpPr/>
          <p:nvPr/>
        </p:nvCxnSpPr>
        <p:spPr>
          <a:xfrm>
            <a:off x="0" y="987782"/>
            <a:ext cx="6858000" cy="1162"/>
          </a:xfrm>
          <a:prstGeom prst="line">
            <a:avLst/>
          </a:prstGeom>
          <a:ln w="7620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3" name="Rectángulo 2"/>
          <p:cNvSpPr/>
          <p:nvPr/>
        </p:nvSpPr>
        <p:spPr>
          <a:xfrm>
            <a:off x="0" y="-14097"/>
            <a:ext cx="1380744" cy="1003041"/>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Rectángulo 3"/>
          <p:cNvSpPr/>
          <p:nvPr/>
        </p:nvSpPr>
        <p:spPr>
          <a:xfrm>
            <a:off x="1380744" y="-14091"/>
            <a:ext cx="1024128" cy="1003041"/>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p:cNvSpPr/>
          <p:nvPr/>
        </p:nvSpPr>
        <p:spPr>
          <a:xfrm>
            <a:off x="2404872" y="-14090"/>
            <a:ext cx="1024128" cy="1003041"/>
          </a:xfrm>
          <a:prstGeom prst="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p:cNvSpPr/>
          <p:nvPr/>
        </p:nvSpPr>
        <p:spPr>
          <a:xfrm>
            <a:off x="3429000" y="-14088"/>
            <a:ext cx="1024128" cy="1003041"/>
          </a:xfrm>
          <a:prstGeom prst="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p:cNvSpPr/>
          <p:nvPr/>
        </p:nvSpPr>
        <p:spPr>
          <a:xfrm>
            <a:off x="4453128" y="-14092"/>
            <a:ext cx="1024128" cy="1003041"/>
          </a:xfrm>
          <a:prstGeom prst="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p:cNvSpPr/>
          <p:nvPr/>
        </p:nvSpPr>
        <p:spPr>
          <a:xfrm>
            <a:off x="5477256" y="-14096"/>
            <a:ext cx="1380744" cy="1003041"/>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Elipse 19"/>
          <p:cNvSpPr/>
          <p:nvPr/>
        </p:nvSpPr>
        <p:spPr>
          <a:xfrm>
            <a:off x="684226" y="1990822"/>
            <a:ext cx="5579778" cy="65836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solidFill>
                  <a:schemeClr val="bg1"/>
                </a:solidFill>
                <a:latin typeface="Arial Black" panose="020B0A04020102020204" pitchFamily="34" charset="0"/>
              </a:rPr>
              <a:t>Explicación al alumno</a:t>
            </a:r>
            <a:endParaRPr lang="es-MX" sz="2400" dirty="0">
              <a:solidFill>
                <a:schemeClr val="bg1"/>
              </a:solidFill>
              <a:latin typeface="Arial Black" panose="020B0A04020102020204" pitchFamily="34" charset="0"/>
            </a:endParaRPr>
          </a:p>
        </p:txBody>
      </p:sp>
      <p:sp>
        <p:nvSpPr>
          <p:cNvPr id="19" name="Rectángulo 18"/>
          <p:cNvSpPr/>
          <p:nvPr/>
        </p:nvSpPr>
        <p:spPr>
          <a:xfrm>
            <a:off x="362046" y="3016909"/>
            <a:ext cx="6280743" cy="677108"/>
          </a:xfrm>
          <a:prstGeom prst="rect">
            <a:avLst/>
          </a:prstGeom>
          <a:ln w="38100">
            <a:solidFill>
              <a:schemeClr val="accent2"/>
            </a:solidFill>
            <a:prstDash val="sysDash"/>
          </a:ln>
        </p:spPr>
        <p:txBody>
          <a:bodyPr wrap="square">
            <a:spAutoFit/>
          </a:bodyPr>
          <a:lstStyle/>
          <a:p>
            <a:pPr algn="ctr"/>
            <a:r>
              <a:rPr lang="es-MX" sz="1400" b="1" u="sng" dirty="0" smtClean="0">
                <a:solidFill>
                  <a:schemeClr val="accent2"/>
                </a:solidFill>
                <a:latin typeface="Arial" panose="020B0604020202020204" pitchFamily="34" charset="0"/>
                <a:cs typeface="Arial" panose="020B0604020202020204" pitchFamily="34" charset="0"/>
              </a:rPr>
              <a:t>Sonidos: </a:t>
            </a:r>
            <a:r>
              <a:rPr lang="es-MX" sz="1200" dirty="0" smtClean="0">
                <a:latin typeface="Arial" panose="020B0604020202020204" pitchFamily="34" charset="0"/>
                <a:cs typeface="Arial" panose="020B0604020202020204" pitchFamily="34" charset="0"/>
              </a:rPr>
              <a:t>son ruidos que podemos escuchar por nuestro sentido del oído. Estos sonidos provienen de animales, cosas y objetos. Algunos son producidos con la boca, con las vibraciones o con otras partes que lo conforman. </a:t>
            </a:r>
            <a:endParaRPr lang="es-MX" sz="1200" dirty="0">
              <a:latin typeface="Arial" panose="020B0604020202020204" pitchFamily="34" charset="0"/>
              <a:cs typeface="Arial" panose="020B0604020202020204" pitchFamily="34" charset="0"/>
            </a:endParaRPr>
          </a:p>
        </p:txBody>
      </p:sp>
      <p:sp>
        <p:nvSpPr>
          <p:cNvPr id="22" name="CuadroTexto 21"/>
          <p:cNvSpPr txBox="1"/>
          <p:nvPr/>
        </p:nvSpPr>
        <p:spPr>
          <a:xfrm>
            <a:off x="573075" y="3796329"/>
            <a:ext cx="6069714" cy="738664"/>
          </a:xfrm>
          <a:prstGeom prst="rect">
            <a:avLst/>
          </a:prstGeom>
          <a:noFill/>
          <a:ln>
            <a:solidFill>
              <a:schemeClr val="accent6">
                <a:lumMod val="50000"/>
              </a:schemeClr>
            </a:solidFill>
          </a:ln>
        </p:spPr>
        <p:txBody>
          <a:bodyPr wrap="square" rtlCol="0">
            <a:spAutoFit/>
          </a:bodyPr>
          <a:lstStyle/>
          <a:p>
            <a:r>
              <a:rPr lang="es-MX" sz="1400" dirty="0" smtClean="0">
                <a:latin typeface="Arial" panose="020B0604020202020204" pitchFamily="34" charset="0"/>
                <a:cs typeface="Arial" panose="020B0604020202020204" pitchFamily="34" charset="0"/>
              </a:rPr>
              <a:t>Los alumnos escucharan varios sonidos que les resulten familiares de identificar y luego responderán a los diferentes géneros musicales que existen. </a:t>
            </a:r>
            <a:endParaRPr lang="es-MX" sz="1400" i="1" dirty="0">
              <a:latin typeface="Arial" panose="020B0604020202020204" pitchFamily="34" charset="0"/>
              <a:cs typeface="Arial" panose="020B0604020202020204" pitchFamily="34" charset="0"/>
            </a:endParaRPr>
          </a:p>
        </p:txBody>
      </p:sp>
      <p:sp>
        <p:nvSpPr>
          <p:cNvPr id="16" name="Rectángulo 15"/>
          <p:cNvSpPr/>
          <p:nvPr/>
        </p:nvSpPr>
        <p:spPr>
          <a:xfrm>
            <a:off x="374337" y="4677154"/>
            <a:ext cx="6280743" cy="677108"/>
          </a:xfrm>
          <a:prstGeom prst="rect">
            <a:avLst/>
          </a:prstGeom>
          <a:ln w="38100">
            <a:solidFill>
              <a:srgbClr val="FF0000"/>
            </a:solidFill>
            <a:prstDash val="sysDash"/>
          </a:ln>
        </p:spPr>
        <p:txBody>
          <a:bodyPr wrap="square">
            <a:spAutoFit/>
          </a:bodyPr>
          <a:lstStyle/>
          <a:p>
            <a:pPr algn="ctr"/>
            <a:r>
              <a:rPr lang="es-MX" sz="1400" b="1" u="sng" dirty="0" smtClean="0">
                <a:solidFill>
                  <a:srgbClr val="FF0000"/>
                </a:solidFill>
                <a:latin typeface="Arial" panose="020B0604020202020204" pitchFamily="34" charset="0"/>
                <a:cs typeface="Arial" panose="020B0604020202020204" pitchFamily="34" charset="0"/>
              </a:rPr>
              <a:t>Porta textos. </a:t>
            </a:r>
            <a:r>
              <a:rPr lang="es-MX" sz="1200" dirty="0" smtClean="0">
                <a:latin typeface="Arial" panose="020B0604020202020204" pitchFamily="34" charset="0"/>
                <a:cs typeface="Arial" panose="020B0604020202020204" pitchFamily="34" charset="0"/>
              </a:rPr>
              <a:t>Son una serie de letras que al juntarlas se pueden formar muchísimas palabras diferentes, por un lado están las letras mayúsculas y por el otro las minúsculas. </a:t>
            </a:r>
            <a:r>
              <a:rPr lang="es-MX" sz="1200" dirty="0" err="1" smtClean="0">
                <a:latin typeface="Arial" panose="020B0604020202020204" pitchFamily="34" charset="0"/>
                <a:cs typeface="Arial" panose="020B0604020202020204" pitchFamily="34" charset="0"/>
              </a:rPr>
              <a:t>Asi</a:t>
            </a:r>
            <a:r>
              <a:rPr lang="es-MX" sz="1200" dirty="0" smtClean="0">
                <a:latin typeface="Arial" panose="020B0604020202020204" pitchFamily="34" charset="0"/>
                <a:cs typeface="Arial" panose="020B0604020202020204" pitchFamily="34" charset="0"/>
              </a:rPr>
              <a:t> es mas fácil aprender como son y que letras llevan cada palabra. </a:t>
            </a:r>
            <a:endParaRPr lang="es-MX" sz="1200" dirty="0">
              <a:latin typeface="Arial" panose="020B0604020202020204" pitchFamily="34" charset="0"/>
              <a:cs typeface="Arial" panose="020B0604020202020204" pitchFamily="34" charset="0"/>
            </a:endParaRPr>
          </a:p>
        </p:txBody>
      </p:sp>
      <p:sp>
        <p:nvSpPr>
          <p:cNvPr id="17" name="CuadroTexto 16"/>
          <p:cNvSpPr txBox="1"/>
          <p:nvPr/>
        </p:nvSpPr>
        <p:spPr>
          <a:xfrm>
            <a:off x="573075" y="5484994"/>
            <a:ext cx="6082006" cy="738664"/>
          </a:xfrm>
          <a:prstGeom prst="rect">
            <a:avLst/>
          </a:prstGeom>
          <a:noFill/>
          <a:ln>
            <a:solidFill>
              <a:schemeClr val="accent6">
                <a:lumMod val="50000"/>
              </a:schemeClr>
            </a:solidFill>
          </a:ln>
        </p:spPr>
        <p:txBody>
          <a:bodyPr wrap="square" rtlCol="0">
            <a:spAutoFit/>
          </a:bodyPr>
          <a:lstStyle/>
          <a:p>
            <a:r>
              <a:rPr lang="es-MX" sz="1400" dirty="0" smtClean="0">
                <a:latin typeface="Arial" panose="020B0604020202020204" pitchFamily="34" charset="0"/>
                <a:cs typeface="Arial" panose="020B0604020202020204" pitchFamily="34" charset="0"/>
              </a:rPr>
              <a:t>Los alumnos formaran su nombre con plastilina, utilizando como apoyo un porta textos.</a:t>
            </a:r>
            <a:r>
              <a:rPr lang="es-MX" sz="1400" dirty="0">
                <a:latin typeface="Arial" panose="020B0604020202020204" pitchFamily="34" charset="0"/>
                <a:cs typeface="Arial" panose="020B0604020202020204" pitchFamily="34" charset="0"/>
              </a:rPr>
              <a:t> </a:t>
            </a:r>
            <a:r>
              <a:rPr lang="es-MX" sz="1400" i="1" dirty="0" smtClean="0">
                <a:latin typeface="Arial" panose="020B0604020202020204" pitchFamily="34" charset="0"/>
                <a:cs typeface="Arial" panose="020B0604020202020204" pitchFamily="34" charset="0"/>
              </a:rPr>
              <a:t>Otros alumnos utilizaran rompecabezas con sus rostros para ir formando letra por letrea su nombre. </a:t>
            </a:r>
            <a:endParaRPr lang="es-MX" sz="1400" i="1" dirty="0">
              <a:latin typeface="Arial" panose="020B0604020202020204" pitchFamily="34" charset="0"/>
              <a:cs typeface="Arial" panose="020B0604020202020204" pitchFamily="34" charset="0"/>
            </a:endParaRPr>
          </a:p>
        </p:txBody>
      </p:sp>
      <p:sp>
        <p:nvSpPr>
          <p:cNvPr id="18" name="CuadroTexto 17"/>
          <p:cNvSpPr txBox="1"/>
          <p:nvPr/>
        </p:nvSpPr>
        <p:spPr>
          <a:xfrm>
            <a:off x="181023" y="253078"/>
            <a:ext cx="6495954" cy="523220"/>
          </a:xfrm>
          <a:prstGeom prst="rect">
            <a:avLst/>
          </a:prstGeom>
          <a:ln>
            <a:solidFill>
              <a:srgbClr val="FFC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2800" b="1" dirty="0" smtClean="0">
                <a:latin typeface="Gill Sans Ultra Bold Condensed" panose="020B0A06020104020203" pitchFamily="34" charset="0"/>
              </a:rPr>
              <a:t>Semana </a:t>
            </a:r>
            <a:r>
              <a:rPr lang="es-ES" sz="2800" b="1" dirty="0" smtClean="0">
                <a:latin typeface="Gill Sans Ultra Bold Condensed" panose="020B0A06020104020203" pitchFamily="34" charset="0"/>
              </a:rPr>
              <a:t>del 07 al 11 de junio del 2021</a:t>
            </a:r>
            <a:endParaRPr lang="es-MX" sz="2800" b="1" dirty="0">
              <a:latin typeface="Gill Sans Ultra Bold Condensed" panose="020B0A06020104020203" pitchFamily="34" charset="0"/>
            </a:endParaRPr>
          </a:p>
        </p:txBody>
      </p:sp>
      <p:sp>
        <p:nvSpPr>
          <p:cNvPr id="21" name="Rectángulo 20"/>
          <p:cNvSpPr/>
          <p:nvPr/>
        </p:nvSpPr>
        <p:spPr>
          <a:xfrm>
            <a:off x="288628" y="6354390"/>
            <a:ext cx="6280743" cy="677108"/>
          </a:xfrm>
          <a:prstGeom prst="rect">
            <a:avLst/>
          </a:prstGeom>
          <a:ln w="38100">
            <a:solidFill>
              <a:srgbClr val="FF0000"/>
            </a:solidFill>
            <a:prstDash val="sysDash"/>
          </a:ln>
        </p:spPr>
        <p:txBody>
          <a:bodyPr wrap="square">
            <a:spAutoFit/>
          </a:bodyPr>
          <a:lstStyle/>
          <a:p>
            <a:pPr algn="ctr"/>
            <a:r>
              <a:rPr lang="es-MX" sz="1400" b="1" u="sng" dirty="0" smtClean="0">
                <a:solidFill>
                  <a:srgbClr val="FF0000"/>
                </a:solidFill>
                <a:latin typeface="Arial" panose="020B0604020202020204" pitchFamily="34" charset="0"/>
                <a:cs typeface="Arial" panose="020B0604020202020204" pitchFamily="34" charset="0"/>
              </a:rPr>
              <a:t>Formas geométricas </a:t>
            </a:r>
            <a:r>
              <a:rPr lang="es-MX" sz="1200" dirty="0" smtClean="0">
                <a:latin typeface="Arial" panose="020B0604020202020204" pitchFamily="34" charset="0"/>
                <a:cs typeface="Arial" panose="020B0604020202020204" pitchFamily="34" charset="0"/>
              </a:rPr>
              <a:t>Son </a:t>
            </a:r>
            <a:r>
              <a:rPr lang="es-MX" sz="1200" dirty="0" smtClean="0">
                <a:latin typeface="Arial" panose="020B0604020202020204" pitchFamily="34" charset="0"/>
                <a:cs typeface="Arial" panose="020B0604020202020204" pitchFamily="34" charset="0"/>
              </a:rPr>
              <a:t>una serie de letras que al juntarlas se pueden formar muchísimas palabras diferentes, por un lado están las letras mayúsculas y por el otro las minúsculas. </a:t>
            </a:r>
            <a:r>
              <a:rPr lang="es-MX" sz="1200" dirty="0" err="1" smtClean="0">
                <a:latin typeface="Arial" panose="020B0604020202020204" pitchFamily="34" charset="0"/>
                <a:cs typeface="Arial" panose="020B0604020202020204" pitchFamily="34" charset="0"/>
              </a:rPr>
              <a:t>Asi</a:t>
            </a:r>
            <a:r>
              <a:rPr lang="es-MX" sz="1200" dirty="0" smtClean="0">
                <a:latin typeface="Arial" panose="020B0604020202020204" pitchFamily="34" charset="0"/>
                <a:cs typeface="Arial" panose="020B0604020202020204" pitchFamily="34" charset="0"/>
              </a:rPr>
              <a:t> es mas fácil aprender como son y que letras llevan cada palabra. </a:t>
            </a:r>
            <a:endParaRPr lang="es-MX" sz="1200" dirty="0">
              <a:latin typeface="Arial" panose="020B0604020202020204" pitchFamily="34" charset="0"/>
              <a:cs typeface="Arial" panose="020B0604020202020204" pitchFamily="34" charset="0"/>
            </a:endParaRPr>
          </a:p>
        </p:txBody>
      </p:sp>
      <p:sp>
        <p:nvSpPr>
          <p:cNvPr id="23" name="CuadroTexto 22"/>
          <p:cNvSpPr txBox="1"/>
          <p:nvPr/>
        </p:nvSpPr>
        <p:spPr>
          <a:xfrm>
            <a:off x="487366" y="7162230"/>
            <a:ext cx="6082006" cy="738664"/>
          </a:xfrm>
          <a:prstGeom prst="rect">
            <a:avLst/>
          </a:prstGeom>
          <a:noFill/>
          <a:ln>
            <a:solidFill>
              <a:schemeClr val="accent6">
                <a:lumMod val="50000"/>
              </a:schemeClr>
            </a:solidFill>
          </a:ln>
        </p:spPr>
        <p:txBody>
          <a:bodyPr wrap="square" rtlCol="0">
            <a:spAutoFit/>
          </a:bodyPr>
          <a:lstStyle/>
          <a:p>
            <a:r>
              <a:rPr lang="es-MX" sz="1400" dirty="0" smtClean="0">
                <a:latin typeface="Arial" panose="020B0604020202020204" pitchFamily="34" charset="0"/>
                <a:cs typeface="Arial" panose="020B0604020202020204" pitchFamily="34" charset="0"/>
              </a:rPr>
              <a:t>Los alumnos formaran su nombre con plastilina, utilizando como apoyo un porta textos.</a:t>
            </a:r>
            <a:r>
              <a:rPr lang="es-MX" sz="1400" dirty="0">
                <a:latin typeface="Arial" panose="020B0604020202020204" pitchFamily="34" charset="0"/>
                <a:cs typeface="Arial" panose="020B0604020202020204" pitchFamily="34" charset="0"/>
              </a:rPr>
              <a:t> </a:t>
            </a:r>
            <a:r>
              <a:rPr lang="es-MX" sz="1400" i="1" dirty="0" smtClean="0">
                <a:latin typeface="Arial" panose="020B0604020202020204" pitchFamily="34" charset="0"/>
                <a:cs typeface="Arial" panose="020B0604020202020204" pitchFamily="34" charset="0"/>
              </a:rPr>
              <a:t>Otros alumnos utilizaran rompecabezas con sus rostros para ir formando letra por letrea su nombre. </a:t>
            </a:r>
            <a:endParaRPr lang="es-MX"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9655145"/>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1920</TotalTime>
  <Words>506</Words>
  <Application>Microsoft Office PowerPoint</Application>
  <PresentationFormat>Carta (216 x 279 mm)</PresentationFormat>
  <Paragraphs>18</Paragraphs>
  <Slides>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vt:i4>
      </vt:variant>
    </vt:vector>
  </HeadingPairs>
  <TitlesOfParts>
    <vt:vector size="10" baseType="lpstr">
      <vt:lpstr>Arial</vt:lpstr>
      <vt:lpstr>Arial Black</vt:lpstr>
      <vt:lpstr>Berlin Sans FB Demi</vt:lpstr>
      <vt:lpstr>Calibri</vt:lpstr>
      <vt:lpstr>Calibri Light</vt:lpstr>
      <vt:lpstr>Gill Sans Ultra Bold Condensed</vt:lpstr>
      <vt:lpstr>Tema de Office</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HP</cp:lastModifiedBy>
  <cp:revision>47</cp:revision>
  <dcterms:created xsi:type="dcterms:W3CDTF">2021-01-18T05:58:36Z</dcterms:created>
  <dcterms:modified xsi:type="dcterms:W3CDTF">2021-06-12T00:14:32Z</dcterms:modified>
</cp:coreProperties>
</file>