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A81F8-1310-4765-B243-2709EE0DB3F9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D602-84BC-4E1F-81E7-77C777C935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702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A81F8-1310-4765-B243-2709EE0DB3F9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D602-84BC-4E1F-81E7-77C777C935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3808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A81F8-1310-4765-B243-2709EE0DB3F9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D602-84BC-4E1F-81E7-77C777C935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6959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A81F8-1310-4765-B243-2709EE0DB3F9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D602-84BC-4E1F-81E7-77C777C935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9839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A81F8-1310-4765-B243-2709EE0DB3F9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D602-84BC-4E1F-81E7-77C777C935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8675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A81F8-1310-4765-B243-2709EE0DB3F9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D602-84BC-4E1F-81E7-77C777C935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4092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A81F8-1310-4765-B243-2709EE0DB3F9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D602-84BC-4E1F-81E7-77C777C935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3654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A81F8-1310-4765-B243-2709EE0DB3F9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D602-84BC-4E1F-81E7-77C777C935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4156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A81F8-1310-4765-B243-2709EE0DB3F9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D602-84BC-4E1F-81E7-77C777C935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6782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A81F8-1310-4765-B243-2709EE0DB3F9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D602-84BC-4E1F-81E7-77C777C935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5970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A81F8-1310-4765-B243-2709EE0DB3F9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D602-84BC-4E1F-81E7-77C777C935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7696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A81F8-1310-4765-B243-2709EE0DB3F9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4D602-84BC-4E1F-81E7-77C777C935C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864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1291" y="-2661290"/>
            <a:ext cx="6869419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300446" y="222069"/>
            <a:ext cx="11612879" cy="6400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405548"/>
              </p:ext>
            </p:extLst>
          </p:nvPr>
        </p:nvGraphicFramePr>
        <p:xfrm>
          <a:off x="648787" y="1516507"/>
          <a:ext cx="10894429" cy="499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7213">
                  <a:extLst>
                    <a:ext uri="{9D8B030D-6E8A-4147-A177-3AD203B41FA5}">
                      <a16:colId xmlns:a16="http://schemas.microsoft.com/office/drawing/2014/main" val="1035648872"/>
                    </a:ext>
                  </a:extLst>
                </a:gridCol>
                <a:gridCol w="2495006">
                  <a:extLst>
                    <a:ext uri="{9D8B030D-6E8A-4147-A177-3AD203B41FA5}">
                      <a16:colId xmlns:a16="http://schemas.microsoft.com/office/drawing/2014/main" val="4139847933"/>
                    </a:ext>
                  </a:extLst>
                </a:gridCol>
                <a:gridCol w="2254070">
                  <a:extLst>
                    <a:ext uri="{9D8B030D-6E8A-4147-A177-3AD203B41FA5}">
                      <a16:colId xmlns:a16="http://schemas.microsoft.com/office/drawing/2014/main" val="521883946"/>
                    </a:ext>
                  </a:extLst>
                </a:gridCol>
                <a:gridCol w="2254070">
                  <a:extLst>
                    <a:ext uri="{9D8B030D-6E8A-4147-A177-3AD203B41FA5}">
                      <a16:colId xmlns:a16="http://schemas.microsoft.com/office/drawing/2014/main" val="2681323546"/>
                    </a:ext>
                  </a:extLst>
                </a:gridCol>
                <a:gridCol w="2254070">
                  <a:extLst>
                    <a:ext uri="{9D8B030D-6E8A-4147-A177-3AD203B41FA5}">
                      <a16:colId xmlns:a16="http://schemas.microsoft.com/office/drawing/2014/main" val="803058448"/>
                    </a:ext>
                  </a:extLst>
                </a:gridCol>
              </a:tblGrid>
              <a:tr h="638863"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Campo formativo </a:t>
                      </a:r>
                    </a:p>
                  </a:txBody>
                  <a:tcPr>
                    <a:solidFill>
                      <a:srgbClr val="B3FC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Aprendizaje esperado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B1EA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Logrado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AFC2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En proceso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CBAE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No logrado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B0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189422"/>
                  </a:ext>
                </a:extLst>
              </a:tr>
              <a:tr h="638863"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Lenguaje </a:t>
                      </a:r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y comunicación</a:t>
                      </a:r>
                      <a:r>
                        <a:rPr lang="es-MX" sz="19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endParaRPr lang="es-MX" sz="19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Comenta, a partir de la lectura que escucha de textos literarios, ideas que relaciona con experiencias propias o algo que no conocía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0" dirty="0" smtClean="0">
                          <a:latin typeface="Berlin Sans FB" panose="020E0602020502020306" pitchFamily="34" charset="0"/>
                        </a:rPr>
                        <a:t>Relaciona</a:t>
                      </a:r>
                      <a:r>
                        <a:rPr lang="es-MX" sz="1900" b="0" baseline="0" dirty="0" smtClean="0">
                          <a:latin typeface="Berlin Sans FB" panose="020E0602020502020306" pitchFamily="34" charset="0"/>
                        </a:rPr>
                        <a:t> la lectura que escucho de textos literarios con experiencias propias o de algo que no conocía </a:t>
                      </a:r>
                      <a:endParaRPr lang="es-MX" sz="1900" b="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0" dirty="0" smtClean="0">
                          <a:latin typeface="Berlin Sans FB" panose="020E0602020502020306" pitchFamily="34" charset="0"/>
                        </a:rPr>
                        <a:t>Realiza comentarios sobre la lectura que escucho de</a:t>
                      </a:r>
                      <a:r>
                        <a:rPr lang="es-MX" sz="1900" b="0" baseline="0" dirty="0" smtClean="0">
                          <a:latin typeface="Berlin Sans FB" panose="020E0602020502020306" pitchFamily="34" charset="0"/>
                        </a:rPr>
                        <a:t> textos literarios pero no lo relaciona con experiencias propias </a:t>
                      </a:r>
                      <a:endParaRPr lang="es-MX" sz="1900" b="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0" dirty="0" smtClean="0">
                          <a:latin typeface="Berlin Sans FB" panose="020E0602020502020306" pitchFamily="34" charset="0"/>
                        </a:rPr>
                        <a:t>Escucha la lectura</a:t>
                      </a:r>
                      <a:r>
                        <a:rPr lang="es-MX" sz="1900" b="0" baseline="0" dirty="0" smtClean="0">
                          <a:latin typeface="Berlin Sans FB" panose="020E0602020502020306" pitchFamily="34" charset="0"/>
                        </a:rPr>
                        <a:t> de textos literarios pero no realiza comentarios sobre lo que no conocía ni lo relaciono con experiencias propias </a:t>
                      </a:r>
                      <a:endParaRPr lang="es-MX" sz="1900" b="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448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Pensamiento matemático </a:t>
                      </a:r>
                      <a:endParaRPr lang="es-MX" sz="19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Resuelve problemas a través del conteo y con acciones sobre las colecciones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Resolvió</a:t>
                      </a:r>
                      <a:r>
                        <a:rPr lang="es-MX" sz="1900" baseline="0" dirty="0" smtClean="0">
                          <a:latin typeface="Berlin Sans FB" panose="020E0602020502020306" pitchFamily="34" charset="0"/>
                        </a:rPr>
                        <a:t> problemas ayudándose del conteo y de las colecciones </a:t>
                      </a:r>
                      <a:endParaRPr lang="es-MX" sz="19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Hizo uso del conteo y de</a:t>
                      </a:r>
                      <a:r>
                        <a:rPr lang="es-MX" sz="1900" baseline="0" dirty="0" smtClean="0">
                          <a:latin typeface="Berlin Sans FB" panose="020E0602020502020306" pitchFamily="34" charset="0"/>
                        </a:rPr>
                        <a:t> las acciones sobre las colecciones pero necesita ayuda para resolver correctamente los problemas </a:t>
                      </a:r>
                      <a:endParaRPr lang="es-MX" sz="19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No resolvió</a:t>
                      </a:r>
                      <a:r>
                        <a:rPr lang="es-MX" sz="19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900" baseline="0" dirty="0" smtClean="0">
                          <a:latin typeface="Berlin Sans FB" panose="020E0602020502020306" pitchFamily="34" charset="0"/>
                        </a:rPr>
                        <a:t>problemas</a:t>
                      </a:r>
                      <a:endParaRPr lang="es-MX" sz="19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18177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1920239" y="458773"/>
            <a:ext cx="8373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Berlin Sans FB Demi" panose="020E0802020502020306" pitchFamily="34" charset="0"/>
              </a:rPr>
              <a:t>Rubrica de evaluación del </a:t>
            </a:r>
            <a:r>
              <a:rPr lang="es-MX" sz="2800" dirty="0" smtClean="0">
                <a:latin typeface="Berlin Sans FB Demi" panose="020E0802020502020306" pitchFamily="34" charset="0"/>
              </a:rPr>
              <a:t>7 al 11 de junio</a:t>
            </a:r>
            <a:endParaRPr lang="es-MX" sz="2800" dirty="0">
              <a:latin typeface="Berlin Sans FB Demi" panose="020E0802020502020306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27017" y="1019612"/>
            <a:ext cx="10894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Berlin Sans FB Demi" panose="020E0802020502020306" pitchFamily="34" charset="0"/>
              </a:rPr>
              <a:t>Nombre del alumno</a:t>
            </a:r>
            <a:r>
              <a:rPr lang="es-MX" sz="2400" dirty="0" smtClean="0">
                <a:latin typeface="Berlin Sans FB Demi" panose="020E0802020502020306" pitchFamily="34" charset="0"/>
              </a:rPr>
              <a:t>: Maria Fernanda </a:t>
            </a:r>
            <a:r>
              <a:rPr lang="es-MX" sz="2400" dirty="0" err="1" smtClean="0">
                <a:latin typeface="Berlin Sans FB Demi" panose="020E0802020502020306" pitchFamily="34" charset="0"/>
              </a:rPr>
              <a:t>Aleman</a:t>
            </a:r>
            <a:r>
              <a:rPr lang="es-MX" sz="2400" dirty="0" smtClean="0">
                <a:latin typeface="Berlin Sans FB Demi" panose="020E0802020502020306" pitchFamily="34" charset="0"/>
              </a:rPr>
              <a:t> </a:t>
            </a:r>
            <a:endParaRPr lang="es-MX" sz="2400" dirty="0">
              <a:latin typeface="Berlin Sans FB Demi" panose="020E0802020502020306" pitchFamily="34" charset="0"/>
            </a:endParaRPr>
          </a:p>
        </p:txBody>
      </p:sp>
      <p:sp>
        <p:nvSpPr>
          <p:cNvPr id="8" name="Cara sonriente 7"/>
          <p:cNvSpPr/>
          <p:nvPr/>
        </p:nvSpPr>
        <p:spPr>
          <a:xfrm>
            <a:off x="5290456" y="4766374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Cara sonriente 9"/>
          <p:cNvSpPr/>
          <p:nvPr/>
        </p:nvSpPr>
        <p:spPr>
          <a:xfrm>
            <a:off x="7602582" y="2578345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347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1291" y="-2661290"/>
            <a:ext cx="6869419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300446" y="222069"/>
            <a:ext cx="11612879" cy="6400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/>
          </p:nvPr>
        </p:nvGraphicFramePr>
        <p:xfrm>
          <a:off x="648787" y="1516507"/>
          <a:ext cx="10894429" cy="499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7213">
                  <a:extLst>
                    <a:ext uri="{9D8B030D-6E8A-4147-A177-3AD203B41FA5}">
                      <a16:colId xmlns:a16="http://schemas.microsoft.com/office/drawing/2014/main" val="1035648872"/>
                    </a:ext>
                  </a:extLst>
                </a:gridCol>
                <a:gridCol w="2495006">
                  <a:extLst>
                    <a:ext uri="{9D8B030D-6E8A-4147-A177-3AD203B41FA5}">
                      <a16:colId xmlns:a16="http://schemas.microsoft.com/office/drawing/2014/main" val="4139847933"/>
                    </a:ext>
                  </a:extLst>
                </a:gridCol>
                <a:gridCol w="2254070">
                  <a:extLst>
                    <a:ext uri="{9D8B030D-6E8A-4147-A177-3AD203B41FA5}">
                      <a16:colId xmlns:a16="http://schemas.microsoft.com/office/drawing/2014/main" val="521883946"/>
                    </a:ext>
                  </a:extLst>
                </a:gridCol>
                <a:gridCol w="2254070">
                  <a:extLst>
                    <a:ext uri="{9D8B030D-6E8A-4147-A177-3AD203B41FA5}">
                      <a16:colId xmlns:a16="http://schemas.microsoft.com/office/drawing/2014/main" val="2681323546"/>
                    </a:ext>
                  </a:extLst>
                </a:gridCol>
                <a:gridCol w="2254070">
                  <a:extLst>
                    <a:ext uri="{9D8B030D-6E8A-4147-A177-3AD203B41FA5}">
                      <a16:colId xmlns:a16="http://schemas.microsoft.com/office/drawing/2014/main" val="803058448"/>
                    </a:ext>
                  </a:extLst>
                </a:gridCol>
              </a:tblGrid>
              <a:tr h="638863"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Campo formativo </a:t>
                      </a:r>
                    </a:p>
                  </a:txBody>
                  <a:tcPr>
                    <a:solidFill>
                      <a:srgbClr val="B3FC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Aprendizaje esperado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B1EA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Logrado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AFC2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En proceso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CBAE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No logrado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B0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189422"/>
                  </a:ext>
                </a:extLst>
              </a:tr>
              <a:tr h="638863"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Lenguaje </a:t>
                      </a:r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y comunicación</a:t>
                      </a:r>
                      <a:r>
                        <a:rPr lang="es-MX" sz="19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endParaRPr lang="es-MX" sz="19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Comenta, a partir de la lectura que escucha de textos literarios, ideas que relaciona con experiencias propias o algo que no conocía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0" dirty="0" smtClean="0">
                          <a:latin typeface="Berlin Sans FB" panose="020E0602020502020306" pitchFamily="34" charset="0"/>
                        </a:rPr>
                        <a:t>Relaciona</a:t>
                      </a:r>
                      <a:r>
                        <a:rPr lang="es-MX" sz="1900" b="0" baseline="0" dirty="0" smtClean="0">
                          <a:latin typeface="Berlin Sans FB" panose="020E0602020502020306" pitchFamily="34" charset="0"/>
                        </a:rPr>
                        <a:t> la lectura que escucho de textos literarios con experiencias propias o de algo que no conocía </a:t>
                      </a:r>
                      <a:endParaRPr lang="es-MX" sz="1900" b="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0" dirty="0" smtClean="0">
                          <a:latin typeface="Berlin Sans FB" panose="020E0602020502020306" pitchFamily="34" charset="0"/>
                        </a:rPr>
                        <a:t>Realiza comentarios sobre la lectura que escucho de</a:t>
                      </a:r>
                      <a:r>
                        <a:rPr lang="es-MX" sz="1900" b="0" baseline="0" dirty="0" smtClean="0">
                          <a:latin typeface="Berlin Sans FB" panose="020E0602020502020306" pitchFamily="34" charset="0"/>
                        </a:rPr>
                        <a:t> textos literarios pero no lo relaciona con experiencias propias </a:t>
                      </a:r>
                      <a:endParaRPr lang="es-MX" sz="1900" b="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0" dirty="0" smtClean="0">
                          <a:latin typeface="Berlin Sans FB" panose="020E0602020502020306" pitchFamily="34" charset="0"/>
                        </a:rPr>
                        <a:t>Escucha la lectura</a:t>
                      </a:r>
                      <a:r>
                        <a:rPr lang="es-MX" sz="1900" b="0" baseline="0" dirty="0" smtClean="0">
                          <a:latin typeface="Berlin Sans FB" panose="020E0602020502020306" pitchFamily="34" charset="0"/>
                        </a:rPr>
                        <a:t> de textos literarios pero no realiza comentarios sobre lo que no conocía ni lo relaciono con experiencias propias </a:t>
                      </a:r>
                      <a:endParaRPr lang="es-MX" sz="1900" b="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448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Pensamiento matemático </a:t>
                      </a:r>
                      <a:endParaRPr lang="es-MX" sz="19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Resuelve problemas a través del conteo y con acciones sobre las colecciones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Resolvió</a:t>
                      </a:r>
                      <a:r>
                        <a:rPr lang="es-MX" sz="1900" baseline="0" dirty="0" smtClean="0">
                          <a:latin typeface="Berlin Sans FB" panose="020E0602020502020306" pitchFamily="34" charset="0"/>
                        </a:rPr>
                        <a:t> problemas ayudándose del conteo y de las colecciones </a:t>
                      </a:r>
                      <a:endParaRPr lang="es-MX" sz="19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Hizo uso del conteo y de</a:t>
                      </a:r>
                      <a:r>
                        <a:rPr lang="es-MX" sz="1900" baseline="0" dirty="0" smtClean="0">
                          <a:latin typeface="Berlin Sans FB" panose="020E0602020502020306" pitchFamily="34" charset="0"/>
                        </a:rPr>
                        <a:t> las acciones sobre las colecciones pero necesita ayuda para resolver correctamente los problemas </a:t>
                      </a:r>
                      <a:endParaRPr lang="es-MX" sz="19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No resolvió</a:t>
                      </a:r>
                      <a:r>
                        <a:rPr lang="es-MX" sz="19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900" baseline="0" dirty="0" smtClean="0">
                          <a:latin typeface="Berlin Sans FB" panose="020E0602020502020306" pitchFamily="34" charset="0"/>
                        </a:rPr>
                        <a:t>problemas</a:t>
                      </a:r>
                      <a:endParaRPr lang="es-MX" sz="19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18177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1920239" y="458773"/>
            <a:ext cx="8373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Berlin Sans FB Demi" panose="020E0802020502020306" pitchFamily="34" charset="0"/>
              </a:rPr>
              <a:t>Rubrica de evaluación del </a:t>
            </a:r>
            <a:r>
              <a:rPr lang="es-MX" sz="2800" dirty="0" smtClean="0">
                <a:latin typeface="Berlin Sans FB Demi" panose="020E0802020502020306" pitchFamily="34" charset="0"/>
              </a:rPr>
              <a:t>7 al 11 de junio</a:t>
            </a:r>
            <a:endParaRPr lang="es-MX" sz="2800" dirty="0">
              <a:latin typeface="Berlin Sans FB Demi" panose="020E0802020502020306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27017" y="1019612"/>
            <a:ext cx="10894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Berlin Sans FB Demi" panose="020E0802020502020306" pitchFamily="34" charset="0"/>
              </a:rPr>
              <a:t>Nombre del alumno</a:t>
            </a:r>
            <a:r>
              <a:rPr lang="es-MX" sz="2400" dirty="0" smtClean="0">
                <a:latin typeface="Berlin Sans FB Demi" panose="020E0802020502020306" pitchFamily="34" charset="0"/>
              </a:rPr>
              <a:t>: </a:t>
            </a:r>
            <a:r>
              <a:rPr lang="es-MX" sz="2400" dirty="0" err="1" smtClean="0">
                <a:latin typeface="Berlin Sans FB Demi" panose="020E0802020502020306" pitchFamily="34" charset="0"/>
              </a:rPr>
              <a:t>Naima</a:t>
            </a:r>
            <a:r>
              <a:rPr lang="es-MX" sz="2400" dirty="0" smtClean="0">
                <a:latin typeface="Berlin Sans FB Demi" panose="020E0802020502020306" pitchFamily="34" charset="0"/>
              </a:rPr>
              <a:t> Guadalupe Ibarra Jasso</a:t>
            </a:r>
            <a:endParaRPr lang="es-MX" sz="2400" dirty="0">
              <a:latin typeface="Berlin Sans FB Demi" panose="020E0802020502020306" pitchFamily="34" charset="0"/>
            </a:endParaRPr>
          </a:p>
        </p:txBody>
      </p:sp>
      <p:sp>
        <p:nvSpPr>
          <p:cNvPr id="8" name="Cara sonriente 7"/>
          <p:cNvSpPr/>
          <p:nvPr/>
        </p:nvSpPr>
        <p:spPr>
          <a:xfrm>
            <a:off x="7563394" y="4889358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Cara sonriente 9"/>
          <p:cNvSpPr/>
          <p:nvPr/>
        </p:nvSpPr>
        <p:spPr>
          <a:xfrm>
            <a:off x="7485015" y="2595722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557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1291" y="-2661290"/>
            <a:ext cx="6869419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300446" y="222069"/>
            <a:ext cx="11612879" cy="6400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/>
          </p:nvPr>
        </p:nvGraphicFramePr>
        <p:xfrm>
          <a:off x="648787" y="1516507"/>
          <a:ext cx="10894429" cy="499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7213">
                  <a:extLst>
                    <a:ext uri="{9D8B030D-6E8A-4147-A177-3AD203B41FA5}">
                      <a16:colId xmlns:a16="http://schemas.microsoft.com/office/drawing/2014/main" val="1035648872"/>
                    </a:ext>
                  </a:extLst>
                </a:gridCol>
                <a:gridCol w="2495006">
                  <a:extLst>
                    <a:ext uri="{9D8B030D-6E8A-4147-A177-3AD203B41FA5}">
                      <a16:colId xmlns:a16="http://schemas.microsoft.com/office/drawing/2014/main" val="4139847933"/>
                    </a:ext>
                  </a:extLst>
                </a:gridCol>
                <a:gridCol w="2254070">
                  <a:extLst>
                    <a:ext uri="{9D8B030D-6E8A-4147-A177-3AD203B41FA5}">
                      <a16:colId xmlns:a16="http://schemas.microsoft.com/office/drawing/2014/main" val="521883946"/>
                    </a:ext>
                  </a:extLst>
                </a:gridCol>
                <a:gridCol w="2254070">
                  <a:extLst>
                    <a:ext uri="{9D8B030D-6E8A-4147-A177-3AD203B41FA5}">
                      <a16:colId xmlns:a16="http://schemas.microsoft.com/office/drawing/2014/main" val="2681323546"/>
                    </a:ext>
                  </a:extLst>
                </a:gridCol>
                <a:gridCol w="2254070">
                  <a:extLst>
                    <a:ext uri="{9D8B030D-6E8A-4147-A177-3AD203B41FA5}">
                      <a16:colId xmlns:a16="http://schemas.microsoft.com/office/drawing/2014/main" val="803058448"/>
                    </a:ext>
                  </a:extLst>
                </a:gridCol>
              </a:tblGrid>
              <a:tr h="638863"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Campo formativo </a:t>
                      </a:r>
                    </a:p>
                  </a:txBody>
                  <a:tcPr>
                    <a:solidFill>
                      <a:srgbClr val="B3FC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Aprendizaje esperado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B1EA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Logrado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AFC2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En proceso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CBAE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No logrado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B0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189422"/>
                  </a:ext>
                </a:extLst>
              </a:tr>
              <a:tr h="638863"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Lenguaje </a:t>
                      </a:r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y comunicación</a:t>
                      </a:r>
                      <a:r>
                        <a:rPr lang="es-MX" sz="19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endParaRPr lang="es-MX" sz="19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Comenta, a partir de la lectura que escucha de textos literarios, ideas que relaciona con experiencias propias o algo que no conocía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0" dirty="0" smtClean="0">
                          <a:latin typeface="Berlin Sans FB" panose="020E0602020502020306" pitchFamily="34" charset="0"/>
                        </a:rPr>
                        <a:t>Relaciona</a:t>
                      </a:r>
                      <a:r>
                        <a:rPr lang="es-MX" sz="1900" b="0" baseline="0" dirty="0" smtClean="0">
                          <a:latin typeface="Berlin Sans FB" panose="020E0602020502020306" pitchFamily="34" charset="0"/>
                        </a:rPr>
                        <a:t> la lectura que escucho de textos literarios con experiencias propias o de algo que no conocía </a:t>
                      </a:r>
                      <a:endParaRPr lang="es-MX" sz="1900" b="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0" dirty="0" smtClean="0">
                          <a:latin typeface="Berlin Sans FB" panose="020E0602020502020306" pitchFamily="34" charset="0"/>
                        </a:rPr>
                        <a:t>Realiza comentarios sobre la lectura que escucho de</a:t>
                      </a:r>
                      <a:r>
                        <a:rPr lang="es-MX" sz="1900" b="0" baseline="0" dirty="0" smtClean="0">
                          <a:latin typeface="Berlin Sans FB" panose="020E0602020502020306" pitchFamily="34" charset="0"/>
                        </a:rPr>
                        <a:t> textos literarios pero no lo relaciona con experiencias propias </a:t>
                      </a:r>
                      <a:endParaRPr lang="es-MX" sz="1900" b="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0" dirty="0" smtClean="0">
                          <a:latin typeface="Berlin Sans FB" panose="020E0602020502020306" pitchFamily="34" charset="0"/>
                        </a:rPr>
                        <a:t>Escucha la lectura</a:t>
                      </a:r>
                      <a:r>
                        <a:rPr lang="es-MX" sz="1900" b="0" baseline="0" dirty="0" smtClean="0">
                          <a:latin typeface="Berlin Sans FB" panose="020E0602020502020306" pitchFamily="34" charset="0"/>
                        </a:rPr>
                        <a:t> de textos literarios pero no realiza comentarios sobre lo que no conocía ni lo relaciono con experiencias propias </a:t>
                      </a:r>
                      <a:endParaRPr lang="es-MX" sz="1900" b="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448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Pensamiento matemático </a:t>
                      </a:r>
                      <a:endParaRPr lang="es-MX" sz="19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Resuelve problemas a través del conteo y con acciones sobre las colecciones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Resolvió</a:t>
                      </a:r>
                      <a:r>
                        <a:rPr lang="es-MX" sz="1900" baseline="0" dirty="0" smtClean="0">
                          <a:latin typeface="Berlin Sans FB" panose="020E0602020502020306" pitchFamily="34" charset="0"/>
                        </a:rPr>
                        <a:t> problemas ayudándose del conteo y de las colecciones </a:t>
                      </a:r>
                      <a:endParaRPr lang="es-MX" sz="19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Hizo uso del conteo y de</a:t>
                      </a:r>
                      <a:r>
                        <a:rPr lang="es-MX" sz="1900" baseline="0" dirty="0" smtClean="0">
                          <a:latin typeface="Berlin Sans FB" panose="020E0602020502020306" pitchFamily="34" charset="0"/>
                        </a:rPr>
                        <a:t> las acciones sobre las colecciones pero necesita ayuda para resolver correctamente los problemas </a:t>
                      </a:r>
                      <a:endParaRPr lang="es-MX" sz="19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No resolvió</a:t>
                      </a:r>
                      <a:r>
                        <a:rPr lang="es-MX" sz="19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900" baseline="0" dirty="0" smtClean="0">
                          <a:latin typeface="Berlin Sans FB" panose="020E0602020502020306" pitchFamily="34" charset="0"/>
                        </a:rPr>
                        <a:t>problemas</a:t>
                      </a:r>
                      <a:endParaRPr lang="es-MX" sz="19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18177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1920239" y="458773"/>
            <a:ext cx="8373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Berlin Sans FB Demi" panose="020E0802020502020306" pitchFamily="34" charset="0"/>
              </a:rPr>
              <a:t>Rubrica de evaluación del </a:t>
            </a:r>
            <a:r>
              <a:rPr lang="es-MX" sz="2800" dirty="0" smtClean="0">
                <a:latin typeface="Berlin Sans FB Demi" panose="020E0802020502020306" pitchFamily="34" charset="0"/>
              </a:rPr>
              <a:t>7 al 11 de junio</a:t>
            </a:r>
            <a:endParaRPr lang="es-MX" sz="2800" dirty="0">
              <a:latin typeface="Berlin Sans FB Demi" panose="020E0802020502020306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27017" y="1019612"/>
            <a:ext cx="10894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Berlin Sans FB Demi" panose="020E0802020502020306" pitchFamily="34" charset="0"/>
              </a:rPr>
              <a:t>Nombre del alumno</a:t>
            </a:r>
            <a:r>
              <a:rPr lang="es-MX" sz="2400" dirty="0" smtClean="0">
                <a:latin typeface="Berlin Sans FB Demi" panose="020E0802020502020306" pitchFamily="34" charset="0"/>
              </a:rPr>
              <a:t>: </a:t>
            </a:r>
            <a:r>
              <a:rPr lang="es-MX" sz="2400" dirty="0" err="1" smtClean="0">
                <a:latin typeface="Berlin Sans FB Demi" panose="020E0802020502020306" pitchFamily="34" charset="0"/>
              </a:rPr>
              <a:t>Samantha</a:t>
            </a:r>
            <a:r>
              <a:rPr lang="es-MX" sz="2400" dirty="0" smtClean="0">
                <a:latin typeface="Berlin Sans FB Demi" panose="020E0802020502020306" pitchFamily="34" charset="0"/>
              </a:rPr>
              <a:t> Guadalupe Arriaga </a:t>
            </a:r>
            <a:endParaRPr lang="es-MX" sz="2400" dirty="0">
              <a:latin typeface="Berlin Sans FB Demi" panose="020E0802020502020306" pitchFamily="34" charset="0"/>
            </a:endParaRPr>
          </a:p>
        </p:txBody>
      </p:sp>
      <p:sp>
        <p:nvSpPr>
          <p:cNvPr id="8" name="Cara sonriente 7"/>
          <p:cNvSpPr/>
          <p:nvPr/>
        </p:nvSpPr>
        <p:spPr>
          <a:xfrm>
            <a:off x="5238204" y="2604471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Cara sonriente 9"/>
          <p:cNvSpPr/>
          <p:nvPr/>
        </p:nvSpPr>
        <p:spPr>
          <a:xfrm>
            <a:off x="5238203" y="4766374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132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1291" y="-2661290"/>
            <a:ext cx="6869419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300446" y="222069"/>
            <a:ext cx="11612879" cy="6400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/>
          </p:nvPr>
        </p:nvGraphicFramePr>
        <p:xfrm>
          <a:off x="648787" y="1516507"/>
          <a:ext cx="10894429" cy="499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7213">
                  <a:extLst>
                    <a:ext uri="{9D8B030D-6E8A-4147-A177-3AD203B41FA5}">
                      <a16:colId xmlns:a16="http://schemas.microsoft.com/office/drawing/2014/main" val="1035648872"/>
                    </a:ext>
                  </a:extLst>
                </a:gridCol>
                <a:gridCol w="2495006">
                  <a:extLst>
                    <a:ext uri="{9D8B030D-6E8A-4147-A177-3AD203B41FA5}">
                      <a16:colId xmlns:a16="http://schemas.microsoft.com/office/drawing/2014/main" val="4139847933"/>
                    </a:ext>
                  </a:extLst>
                </a:gridCol>
                <a:gridCol w="2254070">
                  <a:extLst>
                    <a:ext uri="{9D8B030D-6E8A-4147-A177-3AD203B41FA5}">
                      <a16:colId xmlns:a16="http://schemas.microsoft.com/office/drawing/2014/main" val="521883946"/>
                    </a:ext>
                  </a:extLst>
                </a:gridCol>
                <a:gridCol w="2254070">
                  <a:extLst>
                    <a:ext uri="{9D8B030D-6E8A-4147-A177-3AD203B41FA5}">
                      <a16:colId xmlns:a16="http://schemas.microsoft.com/office/drawing/2014/main" val="2681323546"/>
                    </a:ext>
                  </a:extLst>
                </a:gridCol>
                <a:gridCol w="2254070">
                  <a:extLst>
                    <a:ext uri="{9D8B030D-6E8A-4147-A177-3AD203B41FA5}">
                      <a16:colId xmlns:a16="http://schemas.microsoft.com/office/drawing/2014/main" val="803058448"/>
                    </a:ext>
                  </a:extLst>
                </a:gridCol>
              </a:tblGrid>
              <a:tr h="638863"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Campo formativo </a:t>
                      </a:r>
                    </a:p>
                  </a:txBody>
                  <a:tcPr>
                    <a:solidFill>
                      <a:srgbClr val="B3FC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Aprendizaje esperado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B1EA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Logrado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AFC2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En proceso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CBAE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No logrado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B0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189422"/>
                  </a:ext>
                </a:extLst>
              </a:tr>
              <a:tr h="638863"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Lenguaje </a:t>
                      </a:r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y comunicación</a:t>
                      </a:r>
                      <a:r>
                        <a:rPr lang="es-MX" sz="19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endParaRPr lang="es-MX" sz="19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Comenta, a partir de la lectura que escucha de textos literarios, ideas que relaciona con experiencias propias o algo que no conocía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0" dirty="0" smtClean="0">
                          <a:latin typeface="Berlin Sans FB" panose="020E0602020502020306" pitchFamily="34" charset="0"/>
                        </a:rPr>
                        <a:t>Relaciona</a:t>
                      </a:r>
                      <a:r>
                        <a:rPr lang="es-MX" sz="1900" b="0" baseline="0" dirty="0" smtClean="0">
                          <a:latin typeface="Berlin Sans FB" panose="020E0602020502020306" pitchFamily="34" charset="0"/>
                        </a:rPr>
                        <a:t> la lectura que escucho de textos literarios con experiencias propias o de algo que no conocía </a:t>
                      </a:r>
                      <a:endParaRPr lang="es-MX" sz="1900" b="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0" dirty="0" smtClean="0">
                          <a:latin typeface="Berlin Sans FB" panose="020E0602020502020306" pitchFamily="34" charset="0"/>
                        </a:rPr>
                        <a:t>Realiza comentarios sobre la lectura que escucho de</a:t>
                      </a:r>
                      <a:r>
                        <a:rPr lang="es-MX" sz="1900" b="0" baseline="0" dirty="0" smtClean="0">
                          <a:latin typeface="Berlin Sans FB" panose="020E0602020502020306" pitchFamily="34" charset="0"/>
                        </a:rPr>
                        <a:t> textos literarios pero no lo relaciona con experiencias propias </a:t>
                      </a:r>
                      <a:endParaRPr lang="es-MX" sz="1900" b="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0" dirty="0" smtClean="0">
                          <a:latin typeface="Berlin Sans FB" panose="020E0602020502020306" pitchFamily="34" charset="0"/>
                        </a:rPr>
                        <a:t>Escucha la lectura</a:t>
                      </a:r>
                      <a:r>
                        <a:rPr lang="es-MX" sz="1900" b="0" baseline="0" dirty="0" smtClean="0">
                          <a:latin typeface="Berlin Sans FB" panose="020E0602020502020306" pitchFamily="34" charset="0"/>
                        </a:rPr>
                        <a:t> de textos literarios pero no realiza comentarios sobre lo que no conocía ni lo relaciono con experiencias propias </a:t>
                      </a:r>
                      <a:endParaRPr lang="es-MX" sz="1900" b="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448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Pensamiento matemático </a:t>
                      </a:r>
                      <a:endParaRPr lang="es-MX" sz="19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Resuelve problemas a través del conteo y con acciones sobre las colecciones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Resolvió</a:t>
                      </a:r>
                      <a:r>
                        <a:rPr lang="es-MX" sz="1900" baseline="0" dirty="0" smtClean="0">
                          <a:latin typeface="Berlin Sans FB" panose="020E0602020502020306" pitchFamily="34" charset="0"/>
                        </a:rPr>
                        <a:t> problemas ayudándose del conteo y de las colecciones </a:t>
                      </a:r>
                      <a:endParaRPr lang="es-MX" sz="19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Hizo uso del conteo y de</a:t>
                      </a:r>
                      <a:r>
                        <a:rPr lang="es-MX" sz="1900" baseline="0" dirty="0" smtClean="0">
                          <a:latin typeface="Berlin Sans FB" panose="020E0602020502020306" pitchFamily="34" charset="0"/>
                        </a:rPr>
                        <a:t> las acciones sobre las colecciones pero necesita ayuda para resolver correctamente los problemas </a:t>
                      </a:r>
                      <a:endParaRPr lang="es-MX" sz="19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No resolvió</a:t>
                      </a:r>
                      <a:r>
                        <a:rPr lang="es-MX" sz="19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900" baseline="0" dirty="0" smtClean="0">
                          <a:latin typeface="Berlin Sans FB" panose="020E0602020502020306" pitchFamily="34" charset="0"/>
                        </a:rPr>
                        <a:t>problemas</a:t>
                      </a:r>
                      <a:endParaRPr lang="es-MX" sz="19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18177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1920239" y="458773"/>
            <a:ext cx="8373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Berlin Sans FB Demi" panose="020E0802020502020306" pitchFamily="34" charset="0"/>
              </a:rPr>
              <a:t>Rubrica de evaluación del </a:t>
            </a:r>
            <a:r>
              <a:rPr lang="es-MX" sz="2800" dirty="0" smtClean="0">
                <a:latin typeface="Berlin Sans FB Demi" panose="020E0802020502020306" pitchFamily="34" charset="0"/>
              </a:rPr>
              <a:t>7 al 11 de junio</a:t>
            </a:r>
            <a:endParaRPr lang="es-MX" sz="2800" dirty="0">
              <a:latin typeface="Berlin Sans FB Demi" panose="020E0802020502020306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27017" y="1019612"/>
            <a:ext cx="10894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Berlin Sans FB Demi" panose="020E0802020502020306" pitchFamily="34" charset="0"/>
              </a:rPr>
              <a:t>Nombre del alumno</a:t>
            </a:r>
            <a:r>
              <a:rPr lang="es-MX" sz="2400" dirty="0" smtClean="0">
                <a:latin typeface="Berlin Sans FB Demi" panose="020E0802020502020306" pitchFamily="34" charset="0"/>
              </a:rPr>
              <a:t>: Victoria Naomi Carrillo Escobedo </a:t>
            </a:r>
            <a:endParaRPr lang="es-MX" sz="2400" dirty="0">
              <a:latin typeface="Berlin Sans FB Demi" panose="020E0802020502020306" pitchFamily="34" charset="0"/>
            </a:endParaRPr>
          </a:p>
        </p:txBody>
      </p:sp>
      <p:sp>
        <p:nvSpPr>
          <p:cNvPr id="8" name="Cara sonriente 7"/>
          <p:cNvSpPr/>
          <p:nvPr/>
        </p:nvSpPr>
        <p:spPr>
          <a:xfrm>
            <a:off x="7471953" y="2539157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Cara sonriente 9"/>
          <p:cNvSpPr/>
          <p:nvPr/>
        </p:nvSpPr>
        <p:spPr>
          <a:xfrm>
            <a:off x="5238204" y="4742174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845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1291" y="-2661290"/>
            <a:ext cx="6869419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300446" y="222069"/>
            <a:ext cx="11612879" cy="6400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/>
          </p:nvPr>
        </p:nvGraphicFramePr>
        <p:xfrm>
          <a:off x="648787" y="1516507"/>
          <a:ext cx="10894429" cy="499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7213">
                  <a:extLst>
                    <a:ext uri="{9D8B030D-6E8A-4147-A177-3AD203B41FA5}">
                      <a16:colId xmlns:a16="http://schemas.microsoft.com/office/drawing/2014/main" val="1035648872"/>
                    </a:ext>
                  </a:extLst>
                </a:gridCol>
                <a:gridCol w="2495006">
                  <a:extLst>
                    <a:ext uri="{9D8B030D-6E8A-4147-A177-3AD203B41FA5}">
                      <a16:colId xmlns:a16="http://schemas.microsoft.com/office/drawing/2014/main" val="4139847933"/>
                    </a:ext>
                  </a:extLst>
                </a:gridCol>
                <a:gridCol w="2254070">
                  <a:extLst>
                    <a:ext uri="{9D8B030D-6E8A-4147-A177-3AD203B41FA5}">
                      <a16:colId xmlns:a16="http://schemas.microsoft.com/office/drawing/2014/main" val="521883946"/>
                    </a:ext>
                  </a:extLst>
                </a:gridCol>
                <a:gridCol w="2254070">
                  <a:extLst>
                    <a:ext uri="{9D8B030D-6E8A-4147-A177-3AD203B41FA5}">
                      <a16:colId xmlns:a16="http://schemas.microsoft.com/office/drawing/2014/main" val="2681323546"/>
                    </a:ext>
                  </a:extLst>
                </a:gridCol>
                <a:gridCol w="2254070">
                  <a:extLst>
                    <a:ext uri="{9D8B030D-6E8A-4147-A177-3AD203B41FA5}">
                      <a16:colId xmlns:a16="http://schemas.microsoft.com/office/drawing/2014/main" val="803058448"/>
                    </a:ext>
                  </a:extLst>
                </a:gridCol>
              </a:tblGrid>
              <a:tr h="638863"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Campo formativo </a:t>
                      </a:r>
                    </a:p>
                  </a:txBody>
                  <a:tcPr>
                    <a:solidFill>
                      <a:srgbClr val="B3FC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Aprendizaje esperado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B1EA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Logrado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AFC2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En proceso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CBAE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No logrado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B0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189422"/>
                  </a:ext>
                </a:extLst>
              </a:tr>
              <a:tr h="638863"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Lenguaje </a:t>
                      </a:r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y comunicación</a:t>
                      </a:r>
                      <a:r>
                        <a:rPr lang="es-MX" sz="19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endParaRPr lang="es-MX" sz="19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Comenta, a partir de la lectura que escucha de textos literarios, ideas que relaciona con experiencias propias o algo que no conocía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0" dirty="0" smtClean="0">
                          <a:latin typeface="Berlin Sans FB" panose="020E0602020502020306" pitchFamily="34" charset="0"/>
                        </a:rPr>
                        <a:t>Relaciona</a:t>
                      </a:r>
                      <a:r>
                        <a:rPr lang="es-MX" sz="1900" b="0" baseline="0" dirty="0" smtClean="0">
                          <a:latin typeface="Berlin Sans FB" panose="020E0602020502020306" pitchFamily="34" charset="0"/>
                        </a:rPr>
                        <a:t> la lectura que escucho de textos literarios con experiencias propias o de algo que no conocía </a:t>
                      </a:r>
                      <a:endParaRPr lang="es-MX" sz="1900" b="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0" dirty="0" smtClean="0">
                          <a:latin typeface="Berlin Sans FB" panose="020E0602020502020306" pitchFamily="34" charset="0"/>
                        </a:rPr>
                        <a:t>Realiza comentarios sobre la lectura que escucho de</a:t>
                      </a:r>
                      <a:r>
                        <a:rPr lang="es-MX" sz="1900" b="0" baseline="0" dirty="0" smtClean="0">
                          <a:latin typeface="Berlin Sans FB" panose="020E0602020502020306" pitchFamily="34" charset="0"/>
                        </a:rPr>
                        <a:t> textos literarios pero no lo relaciona con experiencias propias </a:t>
                      </a:r>
                      <a:endParaRPr lang="es-MX" sz="1900" b="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0" dirty="0" smtClean="0">
                          <a:latin typeface="Berlin Sans FB" panose="020E0602020502020306" pitchFamily="34" charset="0"/>
                        </a:rPr>
                        <a:t>Escucha la lectura</a:t>
                      </a:r>
                      <a:r>
                        <a:rPr lang="es-MX" sz="1900" b="0" baseline="0" dirty="0" smtClean="0">
                          <a:latin typeface="Berlin Sans FB" panose="020E0602020502020306" pitchFamily="34" charset="0"/>
                        </a:rPr>
                        <a:t> de textos literarios pero no realiza comentarios sobre lo que no conocía ni lo relaciono con experiencias propias </a:t>
                      </a:r>
                      <a:endParaRPr lang="es-MX" sz="1900" b="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448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Pensamiento matemático </a:t>
                      </a:r>
                      <a:endParaRPr lang="es-MX" sz="19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Resuelve problemas a través del conteo y con acciones sobre las colecciones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Resolvió</a:t>
                      </a:r>
                      <a:r>
                        <a:rPr lang="es-MX" sz="1900" baseline="0" dirty="0" smtClean="0">
                          <a:latin typeface="Berlin Sans FB" panose="020E0602020502020306" pitchFamily="34" charset="0"/>
                        </a:rPr>
                        <a:t> problemas ayudándose del conteo y de las colecciones </a:t>
                      </a:r>
                      <a:endParaRPr lang="es-MX" sz="19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Hizo uso del conteo y de</a:t>
                      </a:r>
                      <a:r>
                        <a:rPr lang="es-MX" sz="1900" baseline="0" dirty="0" smtClean="0">
                          <a:latin typeface="Berlin Sans FB" panose="020E0602020502020306" pitchFamily="34" charset="0"/>
                        </a:rPr>
                        <a:t> las acciones sobre las colecciones pero necesita ayuda para resolver correctamente los problemas </a:t>
                      </a:r>
                      <a:endParaRPr lang="es-MX" sz="19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No resolvió</a:t>
                      </a:r>
                      <a:r>
                        <a:rPr lang="es-MX" sz="19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900" baseline="0" dirty="0" smtClean="0">
                          <a:latin typeface="Berlin Sans FB" panose="020E0602020502020306" pitchFamily="34" charset="0"/>
                        </a:rPr>
                        <a:t>problemas</a:t>
                      </a:r>
                      <a:endParaRPr lang="es-MX" sz="19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18177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1920239" y="458773"/>
            <a:ext cx="8373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Berlin Sans FB Demi" panose="020E0802020502020306" pitchFamily="34" charset="0"/>
              </a:rPr>
              <a:t>Rubrica de evaluación del </a:t>
            </a:r>
            <a:r>
              <a:rPr lang="es-MX" sz="2800" dirty="0" smtClean="0">
                <a:latin typeface="Berlin Sans FB Demi" panose="020E0802020502020306" pitchFamily="34" charset="0"/>
              </a:rPr>
              <a:t>7 al 11 de junio</a:t>
            </a:r>
            <a:endParaRPr lang="es-MX" sz="2800" dirty="0">
              <a:latin typeface="Berlin Sans FB Demi" panose="020E0802020502020306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27017" y="1019612"/>
            <a:ext cx="10894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Berlin Sans FB Demi" panose="020E0802020502020306" pitchFamily="34" charset="0"/>
              </a:rPr>
              <a:t>Nombre del alumno</a:t>
            </a:r>
            <a:r>
              <a:rPr lang="es-MX" sz="2400" dirty="0" smtClean="0">
                <a:latin typeface="Berlin Sans FB Demi" panose="020E0802020502020306" pitchFamily="34" charset="0"/>
              </a:rPr>
              <a:t>: Jesus </a:t>
            </a:r>
            <a:r>
              <a:rPr lang="es-MX" sz="2400" dirty="0" err="1" smtClean="0">
                <a:latin typeface="Berlin Sans FB Demi" panose="020E0802020502020306" pitchFamily="34" charset="0"/>
              </a:rPr>
              <a:t>Elian</a:t>
            </a:r>
            <a:r>
              <a:rPr lang="es-MX" sz="2400" dirty="0" smtClean="0">
                <a:latin typeface="Berlin Sans FB Demi" panose="020E0802020502020306" pitchFamily="34" charset="0"/>
              </a:rPr>
              <a:t> Almanza </a:t>
            </a:r>
            <a:r>
              <a:rPr lang="es-MX" sz="2400" dirty="0" err="1" smtClean="0">
                <a:latin typeface="Berlin Sans FB Demi" panose="020E0802020502020306" pitchFamily="34" charset="0"/>
              </a:rPr>
              <a:t>Lopez</a:t>
            </a:r>
            <a:r>
              <a:rPr lang="es-MX" sz="2400" dirty="0" smtClean="0">
                <a:latin typeface="Berlin Sans FB Demi" panose="020E0802020502020306" pitchFamily="34" charset="0"/>
              </a:rPr>
              <a:t> </a:t>
            </a:r>
            <a:endParaRPr lang="es-MX" sz="2400" dirty="0">
              <a:latin typeface="Berlin Sans FB Demi" panose="020E0802020502020306" pitchFamily="34" charset="0"/>
            </a:endParaRPr>
          </a:p>
        </p:txBody>
      </p:sp>
      <p:sp>
        <p:nvSpPr>
          <p:cNvPr id="8" name="Cara sonriente 7"/>
          <p:cNvSpPr/>
          <p:nvPr/>
        </p:nvSpPr>
        <p:spPr>
          <a:xfrm>
            <a:off x="5199016" y="2669786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Cara sonriente 9"/>
          <p:cNvSpPr/>
          <p:nvPr/>
        </p:nvSpPr>
        <p:spPr>
          <a:xfrm>
            <a:off x="5199015" y="4760055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944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1291" y="-2661290"/>
            <a:ext cx="6869419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300446" y="222069"/>
            <a:ext cx="11612879" cy="6400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/>
          </p:nvPr>
        </p:nvGraphicFramePr>
        <p:xfrm>
          <a:off x="648787" y="1516507"/>
          <a:ext cx="10894429" cy="499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7213">
                  <a:extLst>
                    <a:ext uri="{9D8B030D-6E8A-4147-A177-3AD203B41FA5}">
                      <a16:colId xmlns:a16="http://schemas.microsoft.com/office/drawing/2014/main" val="1035648872"/>
                    </a:ext>
                  </a:extLst>
                </a:gridCol>
                <a:gridCol w="2495006">
                  <a:extLst>
                    <a:ext uri="{9D8B030D-6E8A-4147-A177-3AD203B41FA5}">
                      <a16:colId xmlns:a16="http://schemas.microsoft.com/office/drawing/2014/main" val="4139847933"/>
                    </a:ext>
                  </a:extLst>
                </a:gridCol>
                <a:gridCol w="2254070">
                  <a:extLst>
                    <a:ext uri="{9D8B030D-6E8A-4147-A177-3AD203B41FA5}">
                      <a16:colId xmlns:a16="http://schemas.microsoft.com/office/drawing/2014/main" val="521883946"/>
                    </a:ext>
                  </a:extLst>
                </a:gridCol>
                <a:gridCol w="2254070">
                  <a:extLst>
                    <a:ext uri="{9D8B030D-6E8A-4147-A177-3AD203B41FA5}">
                      <a16:colId xmlns:a16="http://schemas.microsoft.com/office/drawing/2014/main" val="2681323546"/>
                    </a:ext>
                  </a:extLst>
                </a:gridCol>
                <a:gridCol w="2254070">
                  <a:extLst>
                    <a:ext uri="{9D8B030D-6E8A-4147-A177-3AD203B41FA5}">
                      <a16:colId xmlns:a16="http://schemas.microsoft.com/office/drawing/2014/main" val="803058448"/>
                    </a:ext>
                  </a:extLst>
                </a:gridCol>
              </a:tblGrid>
              <a:tr h="638863"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Campo formativo </a:t>
                      </a:r>
                    </a:p>
                  </a:txBody>
                  <a:tcPr>
                    <a:solidFill>
                      <a:srgbClr val="B3FC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Aprendizaje esperado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B1EA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Logrado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AFC2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En proceso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CBAE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No logrado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B0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189422"/>
                  </a:ext>
                </a:extLst>
              </a:tr>
              <a:tr h="638863"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Lenguaje </a:t>
                      </a:r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y comunicación</a:t>
                      </a:r>
                      <a:r>
                        <a:rPr lang="es-MX" sz="19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endParaRPr lang="es-MX" sz="19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Comenta, a partir de la lectura que escucha de textos literarios, ideas que relaciona con experiencias propias o algo que no conocía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0" dirty="0" smtClean="0">
                          <a:latin typeface="Berlin Sans FB" panose="020E0602020502020306" pitchFamily="34" charset="0"/>
                        </a:rPr>
                        <a:t>Relaciona</a:t>
                      </a:r>
                      <a:r>
                        <a:rPr lang="es-MX" sz="1900" b="0" baseline="0" dirty="0" smtClean="0">
                          <a:latin typeface="Berlin Sans FB" panose="020E0602020502020306" pitchFamily="34" charset="0"/>
                        </a:rPr>
                        <a:t> la lectura que escucho de textos literarios con experiencias propias o de algo que no conocía </a:t>
                      </a:r>
                      <a:endParaRPr lang="es-MX" sz="1900" b="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0" dirty="0" smtClean="0">
                          <a:latin typeface="Berlin Sans FB" panose="020E0602020502020306" pitchFamily="34" charset="0"/>
                        </a:rPr>
                        <a:t>Realiza comentarios sobre la lectura que escucho de</a:t>
                      </a:r>
                      <a:r>
                        <a:rPr lang="es-MX" sz="1900" b="0" baseline="0" dirty="0" smtClean="0">
                          <a:latin typeface="Berlin Sans FB" panose="020E0602020502020306" pitchFamily="34" charset="0"/>
                        </a:rPr>
                        <a:t> textos literarios pero no lo relaciona con experiencias propias </a:t>
                      </a:r>
                      <a:endParaRPr lang="es-MX" sz="1900" b="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0" dirty="0" smtClean="0">
                          <a:latin typeface="Berlin Sans FB" panose="020E0602020502020306" pitchFamily="34" charset="0"/>
                        </a:rPr>
                        <a:t>Escucha la lectura</a:t>
                      </a:r>
                      <a:r>
                        <a:rPr lang="es-MX" sz="1900" b="0" baseline="0" dirty="0" smtClean="0">
                          <a:latin typeface="Berlin Sans FB" panose="020E0602020502020306" pitchFamily="34" charset="0"/>
                        </a:rPr>
                        <a:t> de textos literarios pero no realiza comentarios sobre lo que no conocía ni lo relaciono con experiencias propias </a:t>
                      </a:r>
                      <a:endParaRPr lang="es-MX" sz="1900" b="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448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Pensamiento matemático </a:t>
                      </a:r>
                      <a:endParaRPr lang="es-MX" sz="19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Resuelve problemas a través del conteo y con acciones sobre las colecciones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Resolvió</a:t>
                      </a:r>
                      <a:r>
                        <a:rPr lang="es-MX" sz="1900" baseline="0" dirty="0" smtClean="0">
                          <a:latin typeface="Berlin Sans FB" panose="020E0602020502020306" pitchFamily="34" charset="0"/>
                        </a:rPr>
                        <a:t> problemas ayudándose del conteo y de las colecciones </a:t>
                      </a:r>
                      <a:endParaRPr lang="es-MX" sz="19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Hizo uso del conteo y de</a:t>
                      </a:r>
                      <a:r>
                        <a:rPr lang="es-MX" sz="1900" baseline="0" dirty="0" smtClean="0">
                          <a:latin typeface="Berlin Sans FB" panose="020E0602020502020306" pitchFamily="34" charset="0"/>
                        </a:rPr>
                        <a:t> las acciones sobre las colecciones pero necesita ayuda para resolver correctamente los problemas </a:t>
                      </a:r>
                      <a:endParaRPr lang="es-MX" sz="19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No resolvió</a:t>
                      </a:r>
                      <a:r>
                        <a:rPr lang="es-MX" sz="19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900" baseline="0" dirty="0" smtClean="0">
                          <a:latin typeface="Berlin Sans FB" panose="020E0602020502020306" pitchFamily="34" charset="0"/>
                        </a:rPr>
                        <a:t>problemas</a:t>
                      </a:r>
                      <a:endParaRPr lang="es-MX" sz="19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18177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1920239" y="458773"/>
            <a:ext cx="8373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Berlin Sans FB Demi" panose="020E0802020502020306" pitchFamily="34" charset="0"/>
              </a:rPr>
              <a:t>Rubrica de evaluación del </a:t>
            </a:r>
            <a:r>
              <a:rPr lang="es-MX" sz="2800" dirty="0" smtClean="0">
                <a:latin typeface="Berlin Sans FB Demi" panose="020E0802020502020306" pitchFamily="34" charset="0"/>
              </a:rPr>
              <a:t>7 al 11 de junio</a:t>
            </a:r>
            <a:endParaRPr lang="es-MX" sz="2800" dirty="0">
              <a:latin typeface="Berlin Sans FB Demi" panose="020E0802020502020306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27017" y="1019612"/>
            <a:ext cx="10894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Berlin Sans FB Demi" panose="020E0802020502020306" pitchFamily="34" charset="0"/>
              </a:rPr>
              <a:t>Nombre del alumno</a:t>
            </a:r>
            <a:r>
              <a:rPr lang="es-MX" sz="2400" dirty="0" smtClean="0">
                <a:latin typeface="Berlin Sans FB Demi" panose="020E0802020502020306" pitchFamily="34" charset="0"/>
              </a:rPr>
              <a:t>: Iker Guadalupe </a:t>
            </a:r>
            <a:r>
              <a:rPr lang="es-MX" sz="2400" dirty="0" err="1" smtClean="0">
                <a:latin typeface="Berlin Sans FB Demi" panose="020E0802020502020306" pitchFamily="34" charset="0"/>
              </a:rPr>
              <a:t>Lopez</a:t>
            </a:r>
            <a:r>
              <a:rPr lang="es-MX" sz="2400" dirty="0" smtClean="0">
                <a:latin typeface="Berlin Sans FB Demi" panose="020E0802020502020306" pitchFamily="34" charset="0"/>
              </a:rPr>
              <a:t> </a:t>
            </a:r>
            <a:endParaRPr lang="es-MX" sz="2400" dirty="0">
              <a:latin typeface="Berlin Sans FB Demi" panose="020E0802020502020306" pitchFamily="34" charset="0"/>
            </a:endParaRPr>
          </a:p>
        </p:txBody>
      </p:sp>
      <p:sp>
        <p:nvSpPr>
          <p:cNvPr id="8" name="Cara sonriente 7"/>
          <p:cNvSpPr/>
          <p:nvPr/>
        </p:nvSpPr>
        <p:spPr>
          <a:xfrm>
            <a:off x="7498079" y="2526094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Cara sonriente 9"/>
          <p:cNvSpPr/>
          <p:nvPr/>
        </p:nvSpPr>
        <p:spPr>
          <a:xfrm>
            <a:off x="7498079" y="4835828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083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1291" y="-2661290"/>
            <a:ext cx="6869419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300446" y="222069"/>
            <a:ext cx="11612879" cy="6400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/>
          </p:nvPr>
        </p:nvGraphicFramePr>
        <p:xfrm>
          <a:off x="648787" y="1516507"/>
          <a:ext cx="10894429" cy="499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7213">
                  <a:extLst>
                    <a:ext uri="{9D8B030D-6E8A-4147-A177-3AD203B41FA5}">
                      <a16:colId xmlns:a16="http://schemas.microsoft.com/office/drawing/2014/main" val="1035648872"/>
                    </a:ext>
                  </a:extLst>
                </a:gridCol>
                <a:gridCol w="2495006">
                  <a:extLst>
                    <a:ext uri="{9D8B030D-6E8A-4147-A177-3AD203B41FA5}">
                      <a16:colId xmlns:a16="http://schemas.microsoft.com/office/drawing/2014/main" val="4139847933"/>
                    </a:ext>
                  </a:extLst>
                </a:gridCol>
                <a:gridCol w="2254070">
                  <a:extLst>
                    <a:ext uri="{9D8B030D-6E8A-4147-A177-3AD203B41FA5}">
                      <a16:colId xmlns:a16="http://schemas.microsoft.com/office/drawing/2014/main" val="521883946"/>
                    </a:ext>
                  </a:extLst>
                </a:gridCol>
                <a:gridCol w="2254070">
                  <a:extLst>
                    <a:ext uri="{9D8B030D-6E8A-4147-A177-3AD203B41FA5}">
                      <a16:colId xmlns:a16="http://schemas.microsoft.com/office/drawing/2014/main" val="2681323546"/>
                    </a:ext>
                  </a:extLst>
                </a:gridCol>
                <a:gridCol w="2254070">
                  <a:extLst>
                    <a:ext uri="{9D8B030D-6E8A-4147-A177-3AD203B41FA5}">
                      <a16:colId xmlns:a16="http://schemas.microsoft.com/office/drawing/2014/main" val="803058448"/>
                    </a:ext>
                  </a:extLst>
                </a:gridCol>
              </a:tblGrid>
              <a:tr h="638863"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Campo formativo </a:t>
                      </a:r>
                    </a:p>
                  </a:txBody>
                  <a:tcPr>
                    <a:solidFill>
                      <a:srgbClr val="B3FC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Aprendizaje esperado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B1EA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Logrado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AFC2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En proceso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CBAE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No logrado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B0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189422"/>
                  </a:ext>
                </a:extLst>
              </a:tr>
              <a:tr h="638863"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Lenguaje </a:t>
                      </a:r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y comunicación</a:t>
                      </a:r>
                      <a:r>
                        <a:rPr lang="es-MX" sz="19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endParaRPr lang="es-MX" sz="19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Comenta, a partir de la lectura que escucha de textos literarios, ideas que relaciona con experiencias propias o algo que no conocía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0" dirty="0" smtClean="0">
                          <a:latin typeface="Berlin Sans FB" panose="020E0602020502020306" pitchFamily="34" charset="0"/>
                        </a:rPr>
                        <a:t>Relaciona</a:t>
                      </a:r>
                      <a:r>
                        <a:rPr lang="es-MX" sz="1900" b="0" baseline="0" dirty="0" smtClean="0">
                          <a:latin typeface="Berlin Sans FB" panose="020E0602020502020306" pitchFamily="34" charset="0"/>
                        </a:rPr>
                        <a:t> la lectura que escucho de textos literarios con experiencias propias o de algo que no conocía </a:t>
                      </a:r>
                      <a:endParaRPr lang="es-MX" sz="1900" b="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0" dirty="0" smtClean="0">
                          <a:latin typeface="Berlin Sans FB" panose="020E0602020502020306" pitchFamily="34" charset="0"/>
                        </a:rPr>
                        <a:t>Realiza comentarios sobre la lectura que escucho de</a:t>
                      </a:r>
                      <a:r>
                        <a:rPr lang="es-MX" sz="1900" b="0" baseline="0" dirty="0" smtClean="0">
                          <a:latin typeface="Berlin Sans FB" panose="020E0602020502020306" pitchFamily="34" charset="0"/>
                        </a:rPr>
                        <a:t> textos literarios pero no lo relaciona con experiencias propias </a:t>
                      </a:r>
                      <a:endParaRPr lang="es-MX" sz="1900" b="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0" dirty="0" smtClean="0">
                          <a:latin typeface="Berlin Sans FB" panose="020E0602020502020306" pitchFamily="34" charset="0"/>
                        </a:rPr>
                        <a:t>Escucha la lectura</a:t>
                      </a:r>
                      <a:r>
                        <a:rPr lang="es-MX" sz="1900" b="0" baseline="0" dirty="0" smtClean="0">
                          <a:latin typeface="Berlin Sans FB" panose="020E0602020502020306" pitchFamily="34" charset="0"/>
                        </a:rPr>
                        <a:t> de textos literarios pero no realiza comentarios sobre lo que no conocía ni lo relaciono con experiencias propias </a:t>
                      </a:r>
                      <a:endParaRPr lang="es-MX" sz="1900" b="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448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Pensamiento matemático </a:t>
                      </a:r>
                      <a:endParaRPr lang="es-MX" sz="19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Resuelve problemas a través del conteo y con acciones sobre las colecciones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Resolvió</a:t>
                      </a:r>
                      <a:r>
                        <a:rPr lang="es-MX" sz="1900" baseline="0" dirty="0" smtClean="0">
                          <a:latin typeface="Berlin Sans FB" panose="020E0602020502020306" pitchFamily="34" charset="0"/>
                        </a:rPr>
                        <a:t> problemas ayudándose del conteo y de las colecciones </a:t>
                      </a:r>
                      <a:endParaRPr lang="es-MX" sz="19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Hizo uso del conteo y de</a:t>
                      </a:r>
                      <a:r>
                        <a:rPr lang="es-MX" sz="1900" baseline="0" dirty="0" smtClean="0">
                          <a:latin typeface="Berlin Sans FB" panose="020E0602020502020306" pitchFamily="34" charset="0"/>
                        </a:rPr>
                        <a:t> las acciones sobre las colecciones pero necesita ayuda para resolver correctamente los problemas </a:t>
                      </a:r>
                      <a:endParaRPr lang="es-MX" sz="19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No resolvió</a:t>
                      </a:r>
                      <a:r>
                        <a:rPr lang="es-MX" sz="19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900" baseline="0" dirty="0" smtClean="0">
                          <a:latin typeface="Berlin Sans FB" panose="020E0602020502020306" pitchFamily="34" charset="0"/>
                        </a:rPr>
                        <a:t>problemas</a:t>
                      </a:r>
                      <a:endParaRPr lang="es-MX" sz="19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18177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1920239" y="458773"/>
            <a:ext cx="8373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Berlin Sans FB Demi" panose="020E0802020502020306" pitchFamily="34" charset="0"/>
              </a:rPr>
              <a:t>Rubrica de evaluación del </a:t>
            </a:r>
            <a:r>
              <a:rPr lang="es-MX" sz="2800" dirty="0" smtClean="0">
                <a:latin typeface="Berlin Sans FB Demi" panose="020E0802020502020306" pitchFamily="34" charset="0"/>
              </a:rPr>
              <a:t>7 al 11 de junio</a:t>
            </a:r>
            <a:endParaRPr lang="es-MX" sz="2800" dirty="0">
              <a:latin typeface="Berlin Sans FB Demi" panose="020E0802020502020306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27017" y="1019612"/>
            <a:ext cx="10894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Berlin Sans FB Demi" panose="020E0802020502020306" pitchFamily="34" charset="0"/>
              </a:rPr>
              <a:t>Nombre del alumno</a:t>
            </a:r>
            <a:r>
              <a:rPr lang="es-MX" sz="2400" dirty="0" smtClean="0">
                <a:latin typeface="Berlin Sans FB Demi" panose="020E0802020502020306" pitchFamily="34" charset="0"/>
              </a:rPr>
              <a:t>: Diego Alfredo </a:t>
            </a:r>
            <a:r>
              <a:rPr lang="es-MX" sz="2400" dirty="0" err="1" smtClean="0">
                <a:latin typeface="Berlin Sans FB Demi" panose="020E0802020502020306" pitchFamily="34" charset="0"/>
              </a:rPr>
              <a:t>Escareño</a:t>
            </a:r>
            <a:r>
              <a:rPr lang="es-MX" sz="2400" dirty="0" smtClean="0">
                <a:latin typeface="Berlin Sans FB Demi" panose="020E0802020502020306" pitchFamily="34" charset="0"/>
              </a:rPr>
              <a:t> </a:t>
            </a:r>
            <a:endParaRPr lang="es-MX" sz="2400" dirty="0">
              <a:latin typeface="Berlin Sans FB Demi" panose="020E0802020502020306" pitchFamily="34" charset="0"/>
            </a:endParaRPr>
          </a:p>
        </p:txBody>
      </p:sp>
      <p:sp>
        <p:nvSpPr>
          <p:cNvPr id="8" name="Cara sonriente 7"/>
          <p:cNvSpPr/>
          <p:nvPr/>
        </p:nvSpPr>
        <p:spPr>
          <a:xfrm>
            <a:off x="5264330" y="2630597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Cara sonriente 9"/>
          <p:cNvSpPr/>
          <p:nvPr/>
        </p:nvSpPr>
        <p:spPr>
          <a:xfrm>
            <a:off x="5264329" y="4766374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467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1291" y="-2661290"/>
            <a:ext cx="6869419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300446" y="222069"/>
            <a:ext cx="11612879" cy="6400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/>
          </p:nvPr>
        </p:nvGraphicFramePr>
        <p:xfrm>
          <a:off x="648787" y="1516507"/>
          <a:ext cx="10894429" cy="499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7213">
                  <a:extLst>
                    <a:ext uri="{9D8B030D-6E8A-4147-A177-3AD203B41FA5}">
                      <a16:colId xmlns:a16="http://schemas.microsoft.com/office/drawing/2014/main" val="1035648872"/>
                    </a:ext>
                  </a:extLst>
                </a:gridCol>
                <a:gridCol w="2495006">
                  <a:extLst>
                    <a:ext uri="{9D8B030D-6E8A-4147-A177-3AD203B41FA5}">
                      <a16:colId xmlns:a16="http://schemas.microsoft.com/office/drawing/2014/main" val="4139847933"/>
                    </a:ext>
                  </a:extLst>
                </a:gridCol>
                <a:gridCol w="2254070">
                  <a:extLst>
                    <a:ext uri="{9D8B030D-6E8A-4147-A177-3AD203B41FA5}">
                      <a16:colId xmlns:a16="http://schemas.microsoft.com/office/drawing/2014/main" val="521883946"/>
                    </a:ext>
                  </a:extLst>
                </a:gridCol>
                <a:gridCol w="2254070">
                  <a:extLst>
                    <a:ext uri="{9D8B030D-6E8A-4147-A177-3AD203B41FA5}">
                      <a16:colId xmlns:a16="http://schemas.microsoft.com/office/drawing/2014/main" val="2681323546"/>
                    </a:ext>
                  </a:extLst>
                </a:gridCol>
                <a:gridCol w="2254070">
                  <a:extLst>
                    <a:ext uri="{9D8B030D-6E8A-4147-A177-3AD203B41FA5}">
                      <a16:colId xmlns:a16="http://schemas.microsoft.com/office/drawing/2014/main" val="803058448"/>
                    </a:ext>
                  </a:extLst>
                </a:gridCol>
              </a:tblGrid>
              <a:tr h="638863"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Campo formativo </a:t>
                      </a:r>
                    </a:p>
                  </a:txBody>
                  <a:tcPr>
                    <a:solidFill>
                      <a:srgbClr val="B3FC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Aprendizaje esperado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B1EA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Logrado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AFC2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En proceso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CBAE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0" dirty="0" smtClean="0">
                          <a:latin typeface="Berlin Sans FB Demi" panose="020E0802020502020306" pitchFamily="34" charset="0"/>
                        </a:rPr>
                        <a:t>No logrado </a:t>
                      </a:r>
                      <a:endParaRPr lang="es-MX" sz="22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B0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189422"/>
                  </a:ext>
                </a:extLst>
              </a:tr>
              <a:tr h="638863"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Lenguaje </a:t>
                      </a:r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y comunicación</a:t>
                      </a:r>
                      <a:r>
                        <a:rPr lang="es-MX" sz="19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endParaRPr lang="es-MX" sz="190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Comenta, a partir de la lectura que escucha de textos literarios, ideas que relaciona con experiencias propias o algo que no conocía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0" dirty="0" smtClean="0">
                          <a:latin typeface="Berlin Sans FB" panose="020E0602020502020306" pitchFamily="34" charset="0"/>
                        </a:rPr>
                        <a:t>Relaciona</a:t>
                      </a:r>
                      <a:r>
                        <a:rPr lang="es-MX" sz="1900" b="0" baseline="0" dirty="0" smtClean="0">
                          <a:latin typeface="Berlin Sans FB" panose="020E0602020502020306" pitchFamily="34" charset="0"/>
                        </a:rPr>
                        <a:t> la lectura que escucho de textos literarios con experiencias propias o de algo que no conocía </a:t>
                      </a:r>
                      <a:endParaRPr lang="es-MX" sz="1900" b="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0" dirty="0" smtClean="0">
                          <a:latin typeface="Berlin Sans FB" panose="020E0602020502020306" pitchFamily="34" charset="0"/>
                        </a:rPr>
                        <a:t>Realiza comentarios sobre la lectura que escucho de</a:t>
                      </a:r>
                      <a:r>
                        <a:rPr lang="es-MX" sz="1900" b="0" baseline="0" dirty="0" smtClean="0">
                          <a:latin typeface="Berlin Sans FB" panose="020E0602020502020306" pitchFamily="34" charset="0"/>
                        </a:rPr>
                        <a:t> textos literarios pero no lo relaciona con experiencias propias </a:t>
                      </a:r>
                      <a:endParaRPr lang="es-MX" sz="1900" b="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b="0" dirty="0" smtClean="0">
                          <a:latin typeface="Berlin Sans FB" panose="020E0602020502020306" pitchFamily="34" charset="0"/>
                        </a:rPr>
                        <a:t>Escucha la lectura</a:t>
                      </a:r>
                      <a:r>
                        <a:rPr lang="es-MX" sz="1900" b="0" baseline="0" dirty="0" smtClean="0">
                          <a:latin typeface="Berlin Sans FB" panose="020E0602020502020306" pitchFamily="34" charset="0"/>
                        </a:rPr>
                        <a:t> de textos literarios pero no realiza comentarios sobre lo que no conocía ni lo relaciono con experiencias propias </a:t>
                      </a:r>
                      <a:endParaRPr lang="es-MX" sz="1900" b="0" dirty="0">
                        <a:latin typeface="Berlin Sans FB" panose="020E0602020502020306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448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Pensamiento matemático </a:t>
                      </a:r>
                      <a:endParaRPr lang="es-MX" sz="19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Resuelve problemas a través del conteo y con acciones sobre las colecciones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Resolvió</a:t>
                      </a:r>
                      <a:r>
                        <a:rPr lang="es-MX" sz="1900" baseline="0" dirty="0" smtClean="0">
                          <a:latin typeface="Berlin Sans FB" panose="020E0602020502020306" pitchFamily="34" charset="0"/>
                        </a:rPr>
                        <a:t> problemas ayudándose del conteo y de las colecciones </a:t>
                      </a:r>
                      <a:endParaRPr lang="es-MX" sz="19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Hizo uso del conteo y de</a:t>
                      </a:r>
                      <a:r>
                        <a:rPr lang="es-MX" sz="1900" baseline="0" dirty="0" smtClean="0">
                          <a:latin typeface="Berlin Sans FB" panose="020E0602020502020306" pitchFamily="34" charset="0"/>
                        </a:rPr>
                        <a:t> las acciones sobre las colecciones pero necesita ayuda para resolver correctamente los problemas </a:t>
                      </a:r>
                      <a:endParaRPr lang="es-MX" sz="19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900" dirty="0" smtClean="0">
                          <a:latin typeface="Berlin Sans FB" panose="020E0602020502020306" pitchFamily="34" charset="0"/>
                        </a:rPr>
                        <a:t>No resolvió</a:t>
                      </a:r>
                      <a:r>
                        <a:rPr lang="es-MX" sz="19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s-MX" sz="1900" baseline="0" dirty="0" smtClean="0">
                          <a:latin typeface="Berlin Sans FB" panose="020E0602020502020306" pitchFamily="34" charset="0"/>
                        </a:rPr>
                        <a:t>problemas</a:t>
                      </a:r>
                      <a:endParaRPr lang="es-MX" sz="19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18177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1920239" y="458773"/>
            <a:ext cx="8373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Berlin Sans FB Demi" panose="020E0802020502020306" pitchFamily="34" charset="0"/>
              </a:rPr>
              <a:t>Rubrica de evaluación del </a:t>
            </a:r>
            <a:r>
              <a:rPr lang="es-MX" sz="2800" dirty="0" smtClean="0">
                <a:latin typeface="Berlin Sans FB Demi" panose="020E0802020502020306" pitchFamily="34" charset="0"/>
              </a:rPr>
              <a:t>7 al 11 de junio</a:t>
            </a:r>
            <a:endParaRPr lang="es-MX" sz="2800" dirty="0">
              <a:latin typeface="Berlin Sans FB Demi" panose="020E0802020502020306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27017" y="1019612"/>
            <a:ext cx="10894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Berlin Sans FB Demi" panose="020E0802020502020306" pitchFamily="34" charset="0"/>
              </a:rPr>
              <a:t>Nombre del alumno</a:t>
            </a:r>
            <a:r>
              <a:rPr lang="es-MX" sz="2400" dirty="0" smtClean="0">
                <a:latin typeface="Berlin Sans FB Demi" panose="020E0802020502020306" pitchFamily="34" charset="0"/>
              </a:rPr>
              <a:t>: Alexa Yamileth Alvarado </a:t>
            </a:r>
            <a:endParaRPr lang="es-MX" sz="2400" dirty="0">
              <a:latin typeface="Berlin Sans FB Demi" panose="020E0802020502020306" pitchFamily="34" charset="0"/>
            </a:endParaRPr>
          </a:p>
        </p:txBody>
      </p:sp>
      <p:sp>
        <p:nvSpPr>
          <p:cNvPr id="8" name="Cara sonriente 7"/>
          <p:cNvSpPr/>
          <p:nvPr/>
        </p:nvSpPr>
        <p:spPr>
          <a:xfrm>
            <a:off x="5212079" y="4766374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Cara sonriente 9"/>
          <p:cNvSpPr/>
          <p:nvPr/>
        </p:nvSpPr>
        <p:spPr>
          <a:xfrm>
            <a:off x="7511142" y="2565283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398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1219</Words>
  <Application>Microsoft Office PowerPoint</Application>
  <PresentationFormat>Panorámica</PresentationFormat>
  <Paragraphs>136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Berlin Sans FB</vt:lpstr>
      <vt:lpstr>Berlin Sans FB Demi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aagtz99@gmail.com</dc:creator>
  <cp:lastModifiedBy>aagtz99@gmail.com</cp:lastModifiedBy>
  <cp:revision>3</cp:revision>
  <dcterms:created xsi:type="dcterms:W3CDTF">2021-06-10T19:10:09Z</dcterms:created>
  <dcterms:modified xsi:type="dcterms:W3CDTF">2021-06-10T19:21:55Z</dcterms:modified>
</cp:coreProperties>
</file>