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7" r:id="rId2"/>
  </p:sldMasterIdLst>
  <p:handoutMasterIdLst>
    <p:handoutMasterId r:id="rId12"/>
  </p:handoutMasterIdLst>
  <p:sldIdLst>
    <p:sldId id="256" r:id="rId3"/>
    <p:sldId id="268" r:id="rId4"/>
    <p:sldId id="269" r:id="rId5"/>
    <p:sldId id="263" r:id="rId6"/>
    <p:sldId id="264" r:id="rId7"/>
    <p:sldId id="270" r:id="rId8"/>
    <p:sldId id="265" r:id="rId9"/>
    <p:sldId id="266" r:id="rId10"/>
    <p:sldId id="271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2" autoAdjust="0"/>
    <p:restoredTop sz="94660"/>
  </p:normalViewPr>
  <p:slideViewPr>
    <p:cSldViewPr snapToGrid="0">
      <p:cViewPr varScale="1">
        <p:scale>
          <a:sx n="72" d="100"/>
          <a:sy n="72" d="100"/>
        </p:scale>
        <p:origin x="55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7A9805-8302-4D5C-A2FC-3460B48DD29A}" type="datetimeFigureOut">
              <a:rPr lang="es-MX" smtClean="0"/>
              <a:t>14/06/2021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2DE67A-3EC7-4D01-8876-84D960267F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20177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0" y="5768795"/>
            <a:ext cx="9144000" cy="108921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3758263"/>
            <a:ext cx="6858000" cy="1795644"/>
          </a:xfrm>
        </p:spPr>
        <p:txBody>
          <a:bodyPr anchor="ctr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5836028"/>
            <a:ext cx="6858000" cy="820273"/>
          </a:xfrm>
        </p:spPr>
        <p:txBody>
          <a:bodyPr anchor="ctr"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s-MX" dirty="0"/>
          </a:p>
        </p:txBody>
      </p:sp>
      <p:pic>
        <p:nvPicPr>
          <p:cNvPr id="6" name="Imagen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78" t="29806" r="26877" b="29652"/>
          <a:stretch/>
        </p:blipFill>
        <p:spPr>
          <a:xfrm>
            <a:off x="2480835" y="1479668"/>
            <a:ext cx="4182330" cy="2063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23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6D88B106-3AA8-42CB-BEC7-65D4785C5728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685800"/>
              <a:t>14/06/2021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6A18460B-83AD-41E3-B994-C3D206F4ABB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685800"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584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6D88B106-3AA8-42CB-BEC7-65D4785C5728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685800"/>
              <a:t>14/06/2021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6A18460B-83AD-41E3-B994-C3D206F4ABB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685800"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93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6D88B106-3AA8-42CB-BEC7-65D4785C5728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685800"/>
              <a:t>14/06/2021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6A18460B-83AD-41E3-B994-C3D206F4ABB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685800"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6447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6D88B106-3AA8-42CB-BEC7-65D4785C5728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685800"/>
              <a:t>14/06/2021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6A18460B-83AD-41E3-B994-C3D206F4ABB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685800"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5826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6D88B106-3AA8-42CB-BEC7-65D4785C5728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685800"/>
              <a:t>14/06/2021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6A18460B-83AD-41E3-B994-C3D206F4ABB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685800"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4516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6D88B106-3AA8-42CB-BEC7-65D4785C5728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685800"/>
              <a:t>14/06/2021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6A18460B-83AD-41E3-B994-C3D206F4ABB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685800"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6653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6D88B106-3AA8-42CB-BEC7-65D4785C5728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685800"/>
              <a:t>14/06/2021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6A18460B-83AD-41E3-B994-C3D206F4ABB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685800"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3806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6D88B106-3AA8-42CB-BEC7-65D4785C5728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685800"/>
              <a:t>14/06/2021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6A18460B-83AD-41E3-B994-C3D206F4ABB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685800"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21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773" y="168790"/>
            <a:ext cx="864565" cy="111395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Rectángulo 6"/>
          <p:cNvSpPr/>
          <p:nvPr/>
        </p:nvSpPr>
        <p:spPr>
          <a:xfrm>
            <a:off x="0" y="6481489"/>
            <a:ext cx="9144000" cy="37651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</p:spTree>
    <p:extLst>
      <p:ext uri="{BB962C8B-B14F-4D97-AF65-F5344CB8AC3E}">
        <p14:creationId xmlns:p14="http://schemas.microsoft.com/office/powerpoint/2010/main" val="3775299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3" y="4"/>
            <a:ext cx="534521" cy="6857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5910" y="1709745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95910" y="4589470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773" y="168790"/>
            <a:ext cx="864565" cy="1113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031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773" y="168790"/>
            <a:ext cx="864565" cy="111395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4444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" y="0"/>
            <a:ext cx="3983691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8904" y="987425"/>
            <a:ext cx="2949178" cy="1600200"/>
          </a:xfrm>
        </p:spPr>
        <p:txBody>
          <a:bodyPr anchor="b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70631" y="987432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18904" y="2587631"/>
            <a:ext cx="2949178" cy="3281363"/>
          </a:xfrm>
        </p:spPr>
        <p:txBody>
          <a:bodyPr/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152762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773" y="168790"/>
            <a:ext cx="864565" cy="1113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930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6D88B106-3AA8-42CB-BEC7-65D4785C5728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685800"/>
              <a:t>14/06/2021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6A18460B-83AD-41E3-B994-C3D206F4ABB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685800"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132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6D88B106-3AA8-42CB-BEC7-65D4785C5728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685800"/>
              <a:t>14/06/2021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6A18460B-83AD-41E3-B994-C3D206F4ABB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685800"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607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6D88B106-3AA8-42CB-BEC7-65D4785C5728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685800"/>
              <a:t>14/06/2021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6A18460B-83AD-41E3-B994-C3D206F4ABB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685800"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723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98518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6" r:id="rId5"/>
    <p:sldLayoutId id="2147483655" r:id="rId6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6D88B106-3AA8-42CB-BEC7-65D4785C5728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685800"/>
              <a:t>14/06/2021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6A18460B-83AD-41E3-B994-C3D206F4ABB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685800"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634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4081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945423" y="295548"/>
            <a:ext cx="7284175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800">
              <a:lnSpc>
                <a:spcPct val="150000"/>
              </a:lnSpc>
            </a:pPr>
            <a:r>
              <a:rPr lang="es-MX" sz="2400" dirty="0">
                <a:solidFill>
                  <a:prstClr val="black"/>
                </a:solidFill>
                <a:latin typeface="Calibri" panose="020F0502020204030204"/>
              </a:rPr>
              <a:t>ESCUELA NORMAL DE EDUCACIÓN PREESCOLAR</a:t>
            </a:r>
          </a:p>
          <a:p>
            <a:pPr algn="ctr" defTabSz="685800">
              <a:lnSpc>
                <a:spcPct val="150000"/>
              </a:lnSpc>
            </a:pPr>
            <a:r>
              <a:rPr lang="es-MX" sz="2400" dirty="0">
                <a:solidFill>
                  <a:prstClr val="black"/>
                </a:solidFill>
                <a:latin typeface="Calibri" panose="020F0502020204030204"/>
              </a:rPr>
              <a:t>LICENCIATURA EN EDUCACIÓN PREESCOLAR</a:t>
            </a:r>
          </a:p>
          <a:p>
            <a:pPr algn="ctr" defTabSz="685800">
              <a:lnSpc>
                <a:spcPct val="150000"/>
              </a:lnSpc>
            </a:pPr>
            <a:r>
              <a:rPr lang="es-MX" sz="24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  <a:p>
            <a:pPr algn="ctr" defTabSz="685800">
              <a:lnSpc>
                <a:spcPct val="150000"/>
              </a:lnSpc>
            </a:pPr>
            <a:endParaRPr lang="es-MX" sz="2400" dirty="0">
              <a:solidFill>
                <a:prstClr val="black"/>
              </a:solidFill>
              <a:latin typeface="Calibri" panose="020F0502020204030204"/>
            </a:endParaRPr>
          </a:p>
          <a:p>
            <a:pPr algn="ctr" defTabSz="685800">
              <a:lnSpc>
                <a:spcPct val="150000"/>
              </a:lnSpc>
            </a:pPr>
            <a:endParaRPr lang="es-MX" sz="2400" dirty="0">
              <a:solidFill>
                <a:prstClr val="black"/>
              </a:solidFill>
              <a:latin typeface="Calibri" panose="020F0502020204030204"/>
            </a:endParaRPr>
          </a:p>
          <a:p>
            <a:pPr algn="ctr" defTabSz="685800">
              <a:lnSpc>
                <a:spcPct val="150000"/>
              </a:lnSpc>
            </a:pPr>
            <a:endParaRPr lang="es-MX" sz="2400" dirty="0">
              <a:solidFill>
                <a:prstClr val="black"/>
              </a:solidFill>
              <a:latin typeface="Calibri" panose="020F0502020204030204"/>
            </a:endParaRPr>
          </a:p>
          <a:p>
            <a:pPr algn="ctr" defTabSz="685800">
              <a:lnSpc>
                <a:spcPct val="150000"/>
              </a:lnSpc>
            </a:pPr>
            <a:r>
              <a:rPr lang="es-MX" sz="2400" dirty="0">
                <a:solidFill>
                  <a:prstClr val="black"/>
                </a:solidFill>
                <a:latin typeface="Calibri" panose="020F0502020204030204"/>
              </a:rPr>
              <a:t>EL INFORME DE PRÁCTICAS PROFESIONALES </a:t>
            </a:r>
          </a:p>
          <a:p>
            <a:pPr algn="ctr" defTabSz="685800">
              <a:lnSpc>
                <a:spcPct val="150000"/>
              </a:lnSpc>
            </a:pPr>
            <a:r>
              <a:rPr lang="es-MX" sz="2400" dirty="0">
                <a:solidFill>
                  <a:prstClr val="black"/>
                </a:solidFill>
                <a:latin typeface="Calibri" panose="020F0502020204030204"/>
              </a:rPr>
              <a:t>DISEÑO DE PLANEACIONES DIDÁCTICAS DENTRO DE UNA COMUNIDAD RURAL</a:t>
            </a:r>
          </a:p>
          <a:p>
            <a:pPr algn="ctr" defTabSz="685800">
              <a:lnSpc>
                <a:spcPct val="150000"/>
              </a:lnSpc>
            </a:pPr>
            <a:r>
              <a:rPr lang="es-MX" sz="2400" dirty="0">
                <a:solidFill>
                  <a:prstClr val="black"/>
                </a:solidFill>
                <a:latin typeface="Calibri" panose="020F0502020204030204"/>
              </a:rPr>
              <a:t>ALUMNA:</a:t>
            </a:r>
          </a:p>
          <a:p>
            <a:pPr algn="ctr" defTabSz="685800">
              <a:lnSpc>
                <a:spcPct val="150000"/>
              </a:lnSpc>
            </a:pPr>
            <a:r>
              <a:rPr lang="es-MX" sz="2400" dirty="0">
                <a:solidFill>
                  <a:prstClr val="black"/>
                </a:solidFill>
                <a:latin typeface="Calibri" panose="020F0502020204030204"/>
              </a:rPr>
              <a:t>FERNANDA ALEJANDRA GONZÁLEZ MÉNDEZ</a:t>
            </a:r>
          </a:p>
          <a:p>
            <a:pPr algn="ctr" defTabSz="685800"/>
            <a:endParaRPr lang="es-MX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5" name="2 Imagen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9" t="4251" r="63993" b="1747"/>
          <a:stretch/>
        </p:blipFill>
        <p:spPr bwMode="auto">
          <a:xfrm>
            <a:off x="3809207" y="1609278"/>
            <a:ext cx="1556606" cy="204832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98065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905691" y="1545997"/>
            <a:ext cx="780723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La elección del informe de prácticas profesionales como opción de titulación fue debido a la valía de relatar la experiencia obtenida del trabajo realizado en una comunidad rural, las diferencias encontradas al trabajo en un Jardín de Niños de la ciudad y las estrategias implementadas para que el proceso de enseñanza-aprendizaje funcionara.</a:t>
            </a:r>
          </a:p>
        </p:txBody>
      </p:sp>
    </p:spTree>
    <p:extLst>
      <p:ext uri="{BB962C8B-B14F-4D97-AF65-F5344CB8AC3E}">
        <p14:creationId xmlns:p14="http://schemas.microsoft.com/office/powerpoint/2010/main" val="279100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10343" y="1331799"/>
            <a:ext cx="75242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Competencia del perfil de egreso seleccionada: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dirty="0"/>
              <a:t>Diseña planeaciones didácticas, aplicando sus conocimientos pedagógicos y disciplinares para responder a las necesidades del contexto en el marco del plan y programas de estudio de la educación básica.</a:t>
            </a:r>
          </a:p>
        </p:txBody>
      </p:sp>
    </p:spTree>
    <p:extLst>
      <p:ext uri="{BB962C8B-B14F-4D97-AF65-F5344CB8AC3E}">
        <p14:creationId xmlns:p14="http://schemas.microsoft.com/office/powerpoint/2010/main" val="3563221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404949" y="1195316"/>
            <a:ext cx="825572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Compuesta por las unidades de desempeño: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MX" dirty="0"/>
              <a:t>Diseña planeaciones didácticas, aplicando sus conocimientos pedagógicos y disciplinares para responder a las necesidades del contexto en el marco del plan y programas de estudio de la educación básica.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MX" dirty="0"/>
              <a:t>Realiza diagnósticos de los intereses, motivaciones y necesidades formativas de los alumnos para organizar las actividades de aprendizaje.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MX" dirty="0"/>
              <a:t>Diseña situaciones didácticas significativas de acuerdo a la organización curricular y los enfoques pedagógicos del plan y los programas educativos vigentes.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MX" dirty="0"/>
              <a:t>Elabora proyectos que articulan diversos campos disciplinares para desarrollar un conocimiento integrado en los alumnos.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MX" dirty="0"/>
              <a:t>Realiza adecuaciones curriculares pertinentes en su planeación a partir de los resultados de la evaluación.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MX" dirty="0"/>
              <a:t>Diseña estrategias de aprendizaje basadas en las tecnologías de la información y la comunicación de acuerdo con el nivel escolar de los alumnos. </a:t>
            </a:r>
          </a:p>
        </p:txBody>
      </p:sp>
    </p:spTree>
    <p:extLst>
      <p:ext uri="{BB962C8B-B14F-4D97-AF65-F5344CB8AC3E}">
        <p14:creationId xmlns:p14="http://schemas.microsoft.com/office/powerpoint/2010/main" val="887115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696684" y="1775937"/>
            <a:ext cx="79248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Objetivo: pulir o perfeccionar el diseño de planeaciones didácticas que involucraran las necesidades, características de los alumnos y características del contexto para partir de situaciones reales ofreciendo experiencias retadoras y significativas para el aprendizaje.</a:t>
            </a:r>
          </a:p>
        </p:txBody>
      </p:sp>
    </p:spTree>
    <p:extLst>
      <p:ext uri="{BB962C8B-B14F-4D97-AF65-F5344CB8AC3E}">
        <p14:creationId xmlns:p14="http://schemas.microsoft.com/office/powerpoint/2010/main" val="1415670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6367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E66DBE5-66C1-42EB-92A6-E60B13C14A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981590"/>
              </p:ext>
            </p:extLst>
          </p:nvPr>
        </p:nvGraphicFramePr>
        <p:xfrm>
          <a:off x="463826" y="1152939"/>
          <a:ext cx="8053182" cy="53671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00353">
                  <a:extLst>
                    <a:ext uri="{9D8B030D-6E8A-4147-A177-3AD203B41FA5}">
                      <a16:colId xmlns:a16="http://schemas.microsoft.com/office/drawing/2014/main" val="533246003"/>
                    </a:ext>
                  </a:extLst>
                </a:gridCol>
                <a:gridCol w="86794">
                  <a:extLst>
                    <a:ext uri="{9D8B030D-6E8A-4147-A177-3AD203B41FA5}">
                      <a16:colId xmlns:a16="http://schemas.microsoft.com/office/drawing/2014/main" val="1141385433"/>
                    </a:ext>
                  </a:extLst>
                </a:gridCol>
                <a:gridCol w="573146">
                  <a:extLst>
                    <a:ext uri="{9D8B030D-6E8A-4147-A177-3AD203B41FA5}">
                      <a16:colId xmlns:a16="http://schemas.microsoft.com/office/drawing/2014/main" val="491016557"/>
                    </a:ext>
                  </a:extLst>
                </a:gridCol>
                <a:gridCol w="558656">
                  <a:extLst>
                    <a:ext uri="{9D8B030D-6E8A-4147-A177-3AD203B41FA5}">
                      <a16:colId xmlns:a16="http://schemas.microsoft.com/office/drawing/2014/main" val="3006074742"/>
                    </a:ext>
                  </a:extLst>
                </a:gridCol>
                <a:gridCol w="1734233">
                  <a:extLst>
                    <a:ext uri="{9D8B030D-6E8A-4147-A177-3AD203B41FA5}">
                      <a16:colId xmlns:a16="http://schemas.microsoft.com/office/drawing/2014/main" val="850784255"/>
                    </a:ext>
                  </a:extLst>
                </a:gridCol>
              </a:tblGrid>
              <a:tr h="433286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MX" sz="900">
                          <a:effectLst/>
                        </a:rPr>
                        <a:t>Indicadores para revisar el material de apoyo para el examen profesional de acuerdo a  las características del trabajo de titulación elegido 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 anchor="ctr"/>
                </a:tc>
                <a:tc gridSpan="2"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800">
                          <a:effectLst/>
                        </a:rPr>
                        <a:t>Si lo tiene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 vert="vert27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800">
                          <a:effectLst/>
                        </a:rPr>
                        <a:t>No lo tiene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</a:rPr>
                        <a:t>Observaciones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 anchor="ctr"/>
                </a:tc>
                <a:extLst>
                  <a:ext uri="{0D108BD9-81ED-4DB2-BD59-A6C34878D82A}">
                    <a16:rowId xmlns:a16="http://schemas.microsoft.com/office/drawing/2014/main" val="1593183183"/>
                  </a:ext>
                </a:extLst>
              </a:tr>
              <a:tr h="243627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Wingdings" panose="05000000000000000000" pitchFamily="2" charset="2"/>
                        <a:buChar char=""/>
                        <a:tabLst>
                          <a:tab pos="309245" algn="l"/>
                        </a:tabLst>
                      </a:pPr>
                      <a:r>
                        <a:rPr lang="es-MX" sz="900">
                          <a:effectLst/>
                        </a:rPr>
                        <a:t>Presenta el fondo oficial de la escuela. 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 panose="05000000000000000000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2489439044"/>
                  </a:ext>
                </a:extLst>
              </a:tr>
              <a:tr h="243627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Wingdings" panose="05000000000000000000" pitchFamily="2" charset="2"/>
                        <a:buChar char=""/>
                        <a:tabLst>
                          <a:tab pos="309245" algn="l"/>
                        </a:tabLst>
                      </a:pPr>
                      <a:r>
                        <a:rPr lang="es-MX" sz="900" kern="1200">
                          <a:effectLst/>
                        </a:rPr>
                        <a:t>Modalidad de titulación y el porqué de su elección.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2776782163"/>
                  </a:ext>
                </a:extLst>
              </a:tr>
              <a:tr h="243627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Wingdings" panose="05000000000000000000" pitchFamily="2" charset="2"/>
                        <a:buChar char=""/>
                        <a:tabLst>
                          <a:tab pos="309245" algn="l"/>
                        </a:tabLst>
                      </a:pPr>
                      <a:r>
                        <a:rPr lang="es-MX" sz="900" kern="1200">
                          <a:effectLst/>
                        </a:rPr>
                        <a:t>Competencia y unidad de competencia.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346988355"/>
                  </a:ext>
                </a:extLst>
              </a:tr>
              <a:tr h="433286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 panose="05000000000000000000" pitchFamily="2" charset="2"/>
                        <a:buChar char=""/>
                        <a:tabLst>
                          <a:tab pos="309245" algn="l"/>
                        </a:tabLst>
                      </a:pPr>
                      <a:r>
                        <a:rPr lang="es-MX" sz="900" kern="1200">
                          <a:effectLst/>
                        </a:rPr>
                        <a:t>El Jardín de Niños en donde se realizó la práctica ( de acuerdo  la modalidad elegida).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X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</a:rPr>
                        <a:t>Agregar el Jardín de niños y modalidad de trabajo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2904259556"/>
                  </a:ext>
                </a:extLst>
              </a:tr>
              <a:tr h="243627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Wingdings" panose="05000000000000000000" pitchFamily="2" charset="2"/>
                        <a:buChar char=""/>
                        <a:tabLst>
                          <a:tab pos="309245" algn="l"/>
                        </a:tabLst>
                      </a:pPr>
                      <a:r>
                        <a:rPr lang="es-MX" sz="900" kern="1200">
                          <a:effectLst/>
                        </a:rPr>
                        <a:t>Los propósitos y el objetivo del documento.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4093375360"/>
                  </a:ext>
                </a:extLst>
              </a:tr>
              <a:tr h="243627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 panose="05000000000000000000" pitchFamily="2" charset="2"/>
                        <a:buChar char=""/>
                        <a:tabLst>
                          <a:tab pos="309245" algn="l"/>
                        </a:tabLst>
                      </a:pPr>
                      <a:r>
                        <a:rPr lang="es-MX" sz="900" kern="1200">
                          <a:effectLst/>
                        </a:rPr>
                        <a:t>Destaca la elección del tema/problemática.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2041858663"/>
                  </a:ext>
                </a:extLst>
              </a:tr>
              <a:tr h="243627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 panose="05000000000000000000" pitchFamily="2" charset="2"/>
                        <a:buChar char=""/>
                        <a:tabLst>
                          <a:tab pos="309245" algn="l"/>
                        </a:tabLst>
                      </a:pPr>
                      <a:r>
                        <a:rPr lang="es-MX" sz="900" kern="1200">
                          <a:effectLst/>
                        </a:rPr>
                        <a:t>Cómo está organizado o conformado el documento.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1552680855"/>
                  </a:ext>
                </a:extLst>
              </a:tr>
              <a:tr h="243627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 panose="05000000000000000000" pitchFamily="2" charset="2"/>
                        <a:buChar char=""/>
                        <a:tabLst>
                          <a:tab pos="309245" algn="l"/>
                        </a:tabLst>
                      </a:pPr>
                      <a:r>
                        <a:rPr lang="es-MX" sz="900" kern="1200">
                          <a:effectLst/>
                        </a:rPr>
                        <a:t>Actividades aplicadas y contenido ( 2 o 3 )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1986608935"/>
                  </a:ext>
                </a:extLst>
              </a:tr>
              <a:tr h="433286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  <a:tabLst>
                          <a:tab pos="309245" algn="l"/>
                        </a:tabLst>
                      </a:pPr>
                      <a:r>
                        <a:rPr lang="es-MX" sz="900" kern="1200">
                          <a:effectLst/>
                        </a:rPr>
                        <a:t>Presenta evidencias sobre su experiencia al trabajar con un grupo de educación preescolar (de acuerdo a la modalidad).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575900045"/>
                  </a:ext>
                </a:extLst>
              </a:tr>
              <a:tr h="243627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  <a:tabLst>
                          <a:tab pos="309245" algn="l"/>
                        </a:tabLst>
                      </a:pPr>
                      <a:r>
                        <a:rPr lang="es-MX" sz="900" kern="1200">
                          <a:effectLst/>
                        </a:rPr>
                        <a:t>Demuestra el logro de desempeño de la competencia elegida.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1186807401"/>
                  </a:ext>
                </a:extLst>
              </a:tr>
              <a:tr h="243627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 panose="05000000000000000000" pitchFamily="2" charset="2"/>
                        <a:buChar char=""/>
                        <a:tabLst>
                          <a:tab pos="309245" algn="l"/>
                        </a:tabLst>
                      </a:pPr>
                      <a:r>
                        <a:rPr lang="es-MX" sz="900" kern="1200">
                          <a:effectLst/>
                        </a:rPr>
                        <a:t>Situaciones relevantes para el desarrollo de sus competencias.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1436192168"/>
                  </a:ext>
                </a:extLst>
              </a:tr>
              <a:tr h="656488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 panose="05000000000000000000" pitchFamily="2" charset="2"/>
                        <a:buChar char=""/>
                        <a:tabLst>
                          <a:tab pos="309245" algn="l"/>
                        </a:tabLst>
                      </a:pPr>
                      <a:r>
                        <a:rPr lang="es-MX" sz="900" kern="1200">
                          <a:effectLst/>
                        </a:rPr>
                        <a:t>Utiliza, si se requiere, gráficas de comparación del logro de la competencia elegida, así como la transversalidad con otras competencias y el impacto en el grupo de práctica (de acuerdo a la modalidad).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277874887"/>
                  </a:ext>
                </a:extLst>
              </a:tr>
              <a:tr h="243627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 panose="05000000000000000000" pitchFamily="2" charset="2"/>
                        <a:buChar char=""/>
                        <a:tabLst>
                          <a:tab pos="309245" algn="l"/>
                        </a:tabLst>
                      </a:pPr>
                      <a:r>
                        <a:rPr lang="es-MX" sz="900" kern="1200">
                          <a:effectLst/>
                        </a:rPr>
                        <a:t>Retos a los que se enfrentaron.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959531810"/>
                  </a:ext>
                </a:extLst>
              </a:tr>
              <a:tr h="243627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 panose="05000000000000000000" pitchFamily="2" charset="2"/>
                        <a:buChar char=""/>
                        <a:tabLst>
                          <a:tab pos="309245" algn="l"/>
                        </a:tabLst>
                      </a:pPr>
                      <a:r>
                        <a:rPr lang="es-MX" sz="900" kern="1200">
                          <a:effectLst/>
                        </a:rPr>
                        <a:t>Resultados.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2016231409"/>
                  </a:ext>
                </a:extLst>
              </a:tr>
              <a:tr h="243627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 panose="05000000000000000000" pitchFamily="2" charset="2"/>
                        <a:buChar char=""/>
                        <a:tabLst>
                          <a:tab pos="309245" algn="l"/>
                        </a:tabLst>
                      </a:pPr>
                      <a:r>
                        <a:rPr lang="es-MX" sz="900" kern="1200">
                          <a:effectLst/>
                        </a:rPr>
                        <a:t>Conclusiones y recomendaciones que propone.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2153243480"/>
                  </a:ext>
                </a:extLst>
              </a:tr>
              <a:tr h="243627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Wingdings" panose="05000000000000000000" pitchFamily="2" charset="2"/>
                        <a:buChar char=""/>
                        <a:tabLst>
                          <a:tab pos="309245" algn="l"/>
                        </a:tabLst>
                      </a:pPr>
                      <a:r>
                        <a:rPr lang="es-MX" sz="900">
                          <a:effectLst/>
                        </a:rPr>
                        <a:t>Utiliza poco texto en cada diapositiva.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 panose="05000000000000000000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173282027"/>
                  </a:ext>
                </a:extLst>
              </a:tr>
              <a:tr h="243627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Wingdings" panose="05000000000000000000" pitchFamily="2" charset="2"/>
                        <a:buChar char=""/>
                        <a:tabLst>
                          <a:tab pos="309245" algn="l"/>
                        </a:tabLst>
                      </a:pPr>
                      <a:r>
                        <a:rPr lang="es-MX" sz="900" kern="1200">
                          <a:effectLst/>
                        </a:rPr>
                        <a:t>Cuida muy bien la ortografía en la presentación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 panose="05000000000000000000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4044275619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19FAB9F-5CFF-4EDA-B30E-785E02038B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3142242"/>
              </p:ext>
            </p:extLst>
          </p:nvPr>
        </p:nvGraphicFramePr>
        <p:xfrm>
          <a:off x="628650" y="3331691"/>
          <a:ext cx="7886701" cy="19716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08055">
                  <a:extLst>
                    <a:ext uri="{9D8B030D-6E8A-4147-A177-3AD203B41FA5}">
                      <a16:colId xmlns:a16="http://schemas.microsoft.com/office/drawing/2014/main" val="994307187"/>
                    </a:ext>
                  </a:extLst>
                </a:gridCol>
                <a:gridCol w="429037">
                  <a:extLst>
                    <a:ext uri="{9D8B030D-6E8A-4147-A177-3AD203B41FA5}">
                      <a16:colId xmlns:a16="http://schemas.microsoft.com/office/drawing/2014/main" val="1002304859"/>
                    </a:ext>
                  </a:extLst>
                </a:gridCol>
                <a:gridCol w="425882">
                  <a:extLst>
                    <a:ext uri="{9D8B030D-6E8A-4147-A177-3AD203B41FA5}">
                      <a16:colId xmlns:a16="http://schemas.microsoft.com/office/drawing/2014/main" val="3703301876"/>
                    </a:ext>
                  </a:extLst>
                </a:gridCol>
                <a:gridCol w="2023727">
                  <a:extLst>
                    <a:ext uri="{9D8B030D-6E8A-4147-A177-3AD203B41FA5}">
                      <a16:colId xmlns:a16="http://schemas.microsoft.com/office/drawing/2014/main" val="2324456849"/>
                    </a:ext>
                  </a:extLst>
                </a:gridCol>
              </a:tblGrid>
              <a:tr h="172168">
                <a:tc>
                  <a:txBody>
                    <a:bodyPr/>
                    <a:lstStyle/>
                    <a:p>
                      <a:pPr marL="21907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2141193445"/>
                  </a:ext>
                </a:extLst>
              </a:tr>
              <a:tr h="17216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  <a:tabLst>
                          <a:tab pos="228600" algn="l"/>
                        </a:tabLst>
                      </a:pP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3002891769"/>
                  </a:ext>
                </a:extLst>
              </a:tr>
              <a:tr h="93864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  <a:tabLst>
                          <a:tab pos="228600" algn="l"/>
                        </a:tabLst>
                      </a:pP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3049880917"/>
                  </a:ext>
                </a:extLst>
              </a:tr>
              <a:tr h="17216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  <a:tabLst>
                          <a:tab pos="228600" algn="l"/>
                        </a:tabLst>
                      </a:pP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1987592445"/>
                  </a:ext>
                </a:extLst>
              </a:tr>
              <a:tr h="17216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  <a:tabLst>
                          <a:tab pos="228600" algn="l"/>
                        </a:tabLst>
                      </a:pP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3798742524"/>
                  </a:ext>
                </a:extLst>
              </a:tr>
              <a:tr h="17216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  <a:tabLst>
                          <a:tab pos="228600" algn="l"/>
                        </a:tabLst>
                      </a:pP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1780584084"/>
                  </a:ext>
                </a:extLst>
              </a:tr>
              <a:tr h="17216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  <a:tabLst>
                          <a:tab pos="228600" algn="l"/>
                        </a:tabLst>
                      </a:pP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61659918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BAAF291F-B75A-4580-AA75-6D8255FE9C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2719" y="503069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Lista de cotejo para la revisión de la presentación del trabajo de Titulación </a:t>
            </a:r>
            <a:endParaRPr kumimoji="0" lang="es-MX" altLang="es-MX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Recomendaciones generales a considerar para el examen profesional:</a:t>
            </a:r>
            <a:endParaRPr kumimoji="0" lang="es-MX" altLang="es-MX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s-MX" altLang="es-MX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Nota:</a:t>
            </a:r>
            <a:r>
              <a:rPr kumimoji="0" lang="es-MX" altLang="es-MX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s-MX" altLang="es-MX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examen profesional es un proceso formal que requiere de seriedad, por tal motivo se restringe la entrada a menores de edad.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884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3149BF5-C4B3-4232-97BB-711AAB315B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444543"/>
              </p:ext>
            </p:extLst>
          </p:nvPr>
        </p:nvGraphicFramePr>
        <p:xfrm>
          <a:off x="628650" y="1351722"/>
          <a:ext cx="7886701" cy="27697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08055">
                  <a:extLst>
                    <a:ext uri="{9D8B030D-6E8A-4147-A177-3AD203B41FA5}">
                      <a16:colId xmlns:a16="http://schemas.microsoft.com/office/drawing/2014/main" val="319014886"/>
                    </a:ext>
                  </a:extLst>
                </a:gridCol>
                <a:gridCol w="429037">
                  <a:extLst>
                    <a:ext uri="{9D8B030D-6E8A-4147-A177-3AD203B41FA5}">
                      <a16:colId xmlns:a16="http://schemas.microsoft.com/office/drawing/2014/main" val="1393384694"/>
                    </a:ext>
                  </a:extLst>
                </a:gridCol>
                <a:gridCol w="425882">
                  <a:extLst>
                    <a:ext uri="{9D8B030D-6E8A-4147-A177-3AD203B41FA5}">
                      <a16:colId xmlns:a16="http://schemas.microsoft.com/office/drawing/2014/main" val="963728247"/>
                    </a:ext>
                  </a:extLst>
                </a:gridCol>
                <a:gridCol w="2023727">
                  <a:extLst>
                    <a:ext uri="{9D8B030D-6E8A-4147-A177-3AD203B41FA5}">
                      <a16:colId xmlns:a16="http://schemas.microsoft.com/office/drawing/2014/main" val="1951169829"/>
                    </a:ext>
                  </a:extLst>
                </a:gridCol>
              </a:tblGrid>
              <a:tr h="241856">
                <a:tc>
                  <a:txBody>
                    <a:bodyPr/>
                    <a:lstStyle/>
                    <a:p>
                      <a:pPr marL="21907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</a:rPr>
                        <a:t>Aspecto a revisar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Si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No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Observaciones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196421052"/>
                  </a:ext>
                </a:extLst>
              </a:tr>
              <a:tr h="24185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  <a:tabLst>
                          <a:tab pos="228600" algn="l"/>
                        </a:tabLst>
                      </a:pPr>
                      <a:r>
                        <a:rPr lang="es-MX" sz="900">
                          <a:effectLst/>
                        </a:rPr>
                        <a:t>No debe excederse de veinte minutos</a:t>
                      </a:r>
                      <a:r>
                        <a:rPr lang="es-MX" sz="1000">
                          <a:effectLst/>
                        </a:rPr>
                        <a:t>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3004599187"/>
                  </a:ext>
                </a:extLst>
              </a:tr>
              <a:tr h="131857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  <a:tabLst>
                          <a:tab pos="228600" algn="l"/>
                        </a:tabLst>
                      </a:pPr>
                      <a:r>
                        <a:rPr lang="es-MX" sz="900" kern="1200" dirty="0">
                          <a:effectLst/>
                        </a:rPr>
                        <a:t>Debe valorar su capacidad para analizar y explicar la información procedente de diversas fuentes, elaborar argumentos.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1690243138"/>
                  </a:ext>
                </a:extLst>
              </a:tr>
              <a:tr h="24185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  <a:tabLst>
                          <a:tab pos="228600" algn="l"/>
                        </a:tabLst>
                      </a:pPr>
                      <a:r>
                        <a:rPr lang="es-MX" sz="900">
                          <a:effectLst/>
                        </a:rPr>
                        <a:t>Utiliza un  lenguaje apropiado.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1737745015"/>
                  </a:ext>
                </a:extLst>
              </a:tr>
              <a:tr h="24185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  <a:tabLst>
                          <a:tab pos="228600" algn="l"/>
                        </a:tabLst>
                      </a:pPr>
                      <a:r>
                        <a:rPr lang="es-MX" sz="900" kern="1200">
                          <a:effectLst/>
                        </a:rPr>
                        <a:t>Llevar materiales utilizados que avalen el proceso de construcción del trabajo presentado.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635129403"/>
                  </a:ext>
                </a:extLst>
              </a:tr>
              <a:tr h="24185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  <a:tabLst>
                          <a:tab pos="228600" algn="l"/>
                        </a:tabLst>
                      </a:pPr>
                      <a:r>
                        <a:rPr lang="es-MX" sz="900" kern="1200">
                          <a:effectLst/>
                        </a:rPr>
                        <a:t>Puede llevar video de apoyo.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2979509010"/>
                  </a:ext>
                </a:extLst>
              </a:tr>
              <a:tr h="24185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  <a:tabLst>
                          <a:tab pos="228600" algn="l"/>
                        </a:tabLst>
                      </a:pPr>
                      <a:r>
                        <a:rPr lang="es-MX" sz="900" kern="1200">
                          <a:effectLst/>
                        </a:rPr>
                        <a:t>Su voz es clara y pausada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3738924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07522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ENEP cart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 ENEP carta" id="{04A96CAA-22C2-4C50-BEA8-3EBDD62D3FCB}" vid="{A10B78DA-AA16-4A23-8E1C-1181DC0840DF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ENEP carta</Template>
  <TotalTime>106</TotalTime>
  <Words>690</Words>
  <Application>Microsoft Office PowerPoint</Application>
  <PresentationFormat>Presentación en pantalla (4:3)</PresentationFormat>
  <Paragraphs>124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Wingdings</vt:lpstr>
      <vt:lpstr>Tema ENEP carta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Diseño</dc:creator>
  <cp:lastModifiedBy>elena monserrat</cp:lastModifiedBy>
  <cp:revision>10</cp:revision>
  <dcterms:created xsi:type="dcterms:W3CDTF">2020-02-12T18:07:36Z</dcterms:created>
  <dcterms:modified xsi:type="dcterms:W3CDTF">2021-06-14T16:08:23Z</dcterms:modified>
</cp:coreProperties>
</file>