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60" r:id="rId2"/>
    <p:sldId id="256" r:id="rId3"/>
    <p:sldId id="261" r:id="rId4"/>
    <p:sldId id="258" r:id="rId5"/>
    <p:sldId id="264" r:id="rId6"/>
    <p:sldId id="269" r:id="rId7"/>
    <p:sldId id="270" r:id="rId8"/>
    <p:sldId id="271" r:id="rId9"/>
    <p:sldId id="272" r:id="rId10"/>
    <p:sldId id="262" r:id="rId11"/>
    <p:sldId id="263" r:id="rId12"/>
  </p:sldIdLst>
  <p:sldSz cx="9144000" cy="5143500" type="screen16x9"/>
  <p:notesSz cx="6858000" cy="9144000"/>
  <p:embeddedFontLst>
    <p:embeddedFont>
      <p:font typeface="Aharoni" panose="02010803020104030203" pitchFamily="2" charset="-79"/>
      <p:bold r:id="rId14"/>
    </p:embeddedFont>
    <p:embeddedFont>
      <p:font typeface="AR BLANCA" panose="020B0604020202020204" charset="0"/>
      <p:regular r:id="rId15"/>
    </p:embeddedFon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ooper Black" panose="0208090404030B020404" pitchFamily="18" charset="0"/>
      <p:regular r:id="rId28"/>
    </p:embeddedFont>
    <p:embeddedFont>
      <p:font typeface="Fira Sans Extra Condensed" panose="020B0604020202020204" charset="0"/>
      <p:regular r:id="rId29"/>
      <p:bold r:id="rId30"/>
      <p:italic r:id="rId31"/>
      <p:boldItalic r:id="rId32"/>
    </p:embeddedFont>
    <p:embeddedFont>
      <p:font typeface="Gloria Hallelujah" panose="020B0604020202020204" charset="0"/>
      <p:regular r:id="rId33"/>
    </p:embeddedFont>
    <p:embeddedFont>
      <p:font typeface="Raleway Thin"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91DF091D-F367-49F0-9AAB-46CDF2CE0A49}">
          <p14:sldIdLst>
            <p14:sldId id="260"/>
            <p14:sldId id="256"/>
            <p14:sldId id="261"/>
            <p14:sldId id="258"/>
            <p14:sldId id="264"/>
            <p14:sldId id="269"/>
            <p14:sldId id="270"/>
            <p14:sldId id="271"/>
            <p14:sldId id="272"/>
            <p14:sldId id="262"/>
            <p14:sldId id="2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BACF31-92E9-4E31-82F5-B57F13A765C2}">
  <a:tblStyle styleId="{FBBACF31-92E9-4E31-82F5-B57F13A76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97" d="100"/>
          <a:sy n="97" d="100"/>
        </p:scale>
        <p:origin x="612"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Tiempo de un examen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301012319401572E-2"/>
          <c:y val="0.20705682413612422"/>
          <c:w val="0.94433777289731657"/>
          <c:h val="0.56540739361848813"/>
        </c:manualLayout>
      </c:layout>
      <c:pie3DChart>
        <c:varyColors val="1"/>
        <c:ser>
          <c:idx val="0"/>
          <c:order val="0"/>
          <c:tx>
            <c:strRef>
              <c:f>Hoja1!$B$1</c:f>
              <c:strCache>
                <c:ptCount val="1"/>
                <c:pt idx="0">
                  <c:v>Tiempo de un exámen</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2-4F77-4D70-A73F-09E37F20C936}"/>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9EA6-4DBF-AB7B-2223473BEFC9}"/>
              </c:ext>
            </c:extLst>
          </c:dPt>
          <c:cat>
            <c:strRef>
              <c:f>Hoja1!$A$2:$A$3</c:f>
              <c:strCache>
                <c:ptCount val="2"/>
                <c:pt idx="0">
                  <c:v>Tiempo para respuestas con mayor valor</c:v>
                </c:pt>
                <c:pt idx="1">
                  <c:v>Tiempo para prever y revisar exámen o preguntas con dudas.</c:v>
                </c:pt>
              </c:strCache>
            </c:strRef>
          </c:cat>
          <c:val>
            <c:numRef>
              <c:f>Hoja1!$B$2:$B$3</c:f>
              <c:numCache>
                <c:formatCode>General</c:formatCode>
                <c:ptCount val="2"/>
                <c:pt idx="0">
                  <c:v>80</c:v>
                </c:pt>
                <c:pt idx="1">
                  <c:v>10</c:v>
                </c:pt>
              </c:numCache>
            </c:numRef>
          </c:val>
          <c:extLst>
            <c:ext xmlns:c16="http://schemas.microsoft.com/office/drawing/2014/chart" uri="{C3380CC4-5D6E-409C-BE32-E72D297353CC}">
              <c16:uniqueId val="{00000000-4F77-4D70-A73F-09E37F20C936}"/>
            </c:ext>
          </c:extLst>
        </c:ser>
        <c:dLbls>
          <c:showLegendKey val="0"/>
          <c:showVal val="0"/>
          <c:showCatName val="0"/>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4249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6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2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5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3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Thin"/>
              <a:buNone/>
              <a:defRPr sz="1800">
                <a:solidFill>
                  <a:schemeClr val="dk2"/>
                </a:solidFill>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DBA1B7E-1EF7-45D1-9981-D9073DB41D00}"/>
              </a:ext>
            </a:extLst>
          </p:cNvPr>
          <p:cNvSpPr/>
          <p:nvPr/>
        </p:nvSpPr>
        <p:spPr>
          <a:xfrm>
            <a:off x="834180" y="75318"/>
            <a:ext cx="7416771" cy="506818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s-MX"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kumimoji="0" lang="es-MX"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s-MX"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kumimoji="0" lang="es-MX"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s-MX"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Ciclo escolar 2020 – 2021</a:t>
            </a:r>
            <a:endParaRPr kumimoji="0" lang="es-MX"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s-MX"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Curso: Tutoría</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s-MX"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¿Cómo prepararte para un examen?</a:t>
            </a:r>
          </a:p>
          <a:p>
            <a:pPr lvl="0" algn="ctr">
              <a:lnSpc>
                <a:spcPct val="150000"/>
              </a:lnSpc>
              <a:buClrTx/>
              <a:defRPr/>
            </a:pPr>
            <a:r>
              <a:rPr kumimoji="0" lang="es-MX" sz="11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UNIDAD DE APRENDIZAJE II. </a:t>
            </a:r>
          </a:p>
          <a:p>
            <a:pPr lvl="0" algn="ctr">
              <a:lnSpc>
                <a:spcPct val="150000"/>
              </a:lnSpc>
              <a:buClrTx/>
              <a:defRPr/>
            </a:pPr>
            <a:r>
              <a:rPr kumimoji="0" lang="es-MX"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Nombre de las alumnas: ­­­­­ </a:t>
            </a:r>
          </a:p>
          <a:p>
            <a:pPr lvl="0" algn="ctr">
              <a:lnSpc>
                <a:spcPct val="150000"/>
              </a:lnSpc>
              <a:buClrTx/>
              <a:defRPr/>
            </a:pPr>
            <a:r>
              <a:rPr lang="es-MX" sz="1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Daisy Carolina Pérez Nuncio#17</a:t>
            </a:r>
          </a:p>
          <a:p>
            <a:pPr lvl="0" algn="ctr">
              <a:lnSpc>
                <a:spcPct val="150000"/>
              </a:lnSpc>
              <a:buClrTx/>
              <a:defRPr/>
            </a:pPr>
            <a:r>
              <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Mayra Alejandra Gaona Navejar #6</a:t>
            </a:r>
          </a:p>
          <a:p>
            <a:pPr lvl="0" algn="ctr">
              <a:lnSpc>
                <a:spcPct val="150000"/>
              </a:lnSpc>
              <a:buClrTx/>
              <a:defRPr/>
            </a:pPr>
            <a:r>
              <a:rPr lang="es-MX" sz="1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Natalia Guevara García #10</a:t>
            </a:r>
          </a:p>
          <a:p>
            <a:pPr lvl="0" algn="ctr">
              <a:lnSpc>
                <a:spcPct val="150000"/>
              </a:lnSpc>
              <a:buClrTx/>
              <a:defRPr/>
            </a:pPr>
            <a:r>
              <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Diana </a:t>
            </a:r>
            <a:r>
              <a:rPr kumimoji="0" lang="es-MX" sz="10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Cristela</a:t>
            </a:r>
            <a:r>
              <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de la Cruz Saucedo #3</a:t>
            </a:r>
          </a:p>
          <a:p>
            <a:pPr lvl="0" algn="ctr">
              <a:lnSpc>
                <a:spcPct val="150000"/>
              </a:lnSpc>
              <a:buClrTx/>
              <a:defRPr/>
            </a:pPr>
            <a:r>
              <a:rPr lang="es-MX" sz="1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Andrea Elizabeth Aguirre Rodríguez #1</a:t>
            </a:r>
            <a:endPar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lvl="0" algn="ctr">
              <a:lnSpc>
                <a:spcPct val="150000"/>
              </a:lnSpc>
              <a:buClrTx/>
              <a:defRPr/>
            </a:pPr>
            <a:r>
              <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Sofia </a:t>
            </a:r>
            <a:r>
              <a:rPr kumimoji="0" lang="es-MX" sz="10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Vaness</a:t>
            </a:r>
            <a:r>
              <a:rPr lang="es-MX" sz="10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 Gaona Montoya #5</a:t>
            </a:r>
            <a:endPar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Andrea Victoria Sanguino Rocamontes  #19</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MX"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Segundo Semestre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MX"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Grupo:  A</a:t>
            </a:r>
            <a:endParaRPr kumimoji="0" lang="es-MX"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lvl="1" algn="r">
              <a:lnSpc>
                <a:spcPct val="150000"/>
              </a:lnSpc>
              <a:buClrTx/>
              <a:defRPr/>
            </a:pPr>
            <a:r>
              <a:rPr lang="es-MX" sz="1200" dirty="0">
                <a:solidFill>
                  <a:sysClr val="windowText" lastClr="000000"/>
                </a:solidFill>
                <a:latin typeface="Times New Roman" panose="02020603050405020304" pitchFamily="18" charset="0"/>
                <a:cs typeface="Times New Roman" panose="02020603050405020304" pitchFamily="18" charset="0"/>
              </a:rPr>
              <a:t>Saltillo</a:t>
            </a:r>
            <a:r>
              <a:rPr kumimoji="0" lang="es-MX"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Coahuila. </a:t>
            </a:r>
            <a:r>
              <a:rPr lang="es-MX" sz="1200" dirty="0">
                <a:solidFill>
                  <a:sysClr val="windowText" lastClr="000000"/>
                </a:solidFill>
                <a:latin typeface="Times New Roman" panose="02020603050405020304" pitchFamily="18" charset="0"/>
                <a:cs typeface="Times New Roman" panose="02020603050405020304" pitchFamily="18" charset="0"/>
              </a:rPr>
              <a:t>A 15 de Junio de</a:t>
            </a:r>
            <a:r>
              <a:rPr kumimoji="0" lang="es-MX"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2021</a:t>
            </a:r>
          </a:p>
        </p:txBody>
      </p:sp>
      <p:pic>
        <p:nvPicPr>
          <p:cNvPr id="5" name="2 Imagen">
            <a:extLst>
              <a:ext uri="{FF2B5EF4-FFF2-40B4-BE49-F238E27FC236}">
                <a16:creationId xmlns:a16="http://schemas.microsoft.com/office/drawing/2014/main" id="{75FA62F0-641C-4C06-BAF0-4BB016376173}"/>
              </a:ext>
            </a:extLst>
          </p:cNvPr>
          <p:cNvPicPr/>
          <p:nvPr/>
        </p:nvPicPr>
        <p:blipFill rotWithShape="1">
          <a:blip r:embed="rId2" cstate="print">
            <a:extLst>
              <a:ext uri="{28A0092B-C50C-407E-A947-70E740481C1C}">
                <a14:useLocalDpi xmlns:a14="http://schemas.microsoft.com/office/drawing/2010/main" val="0"/>
              </a:ext>
            </a:extLst>
          </a:blip>
          <a:srcRect r="61027"/>
          <a:stretch/>
        </p:blipFill>
        <p:spPr>
          <a:xfrm>
            <a:off x="893049" y="400754"/>
            <a:ext cx="856310" cy="838656"/>
          </a:xfrm>
          <a:prstGeom prst="rect">
            <a:avLst/>
          </a:prstGeom>
        </p:spPr>
      </p:pic>
    </p:spTree>
    <p:extLst>
      <p:ext uri="{BB962C8B-B14F-4D97-AF65-F5344CB8AC3E}">
        <p14:creationId xmlns:p14="http://schemas.microsoft.com/office/powerpoint/2010/main" val="378262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4" name="CuadroTexto 3">
            <a:extLst>
              <a:ext uri="{FF2B5EF4-FFF2-40B4-BE49-F238E27FC236}">
                <a16:creationId xmlns:a16="http://schemas.microsoft.com/office/drawing/2014/main" id="{05CBF53D-3FCA-4D0F-BBDE-CE2386D7B584}"/>
              </a:ext>
            </a:extLst>
          </p:cNvPr>
          <p:cNvSpPr txBox="1"/>
          <p:nvPr/>
        </p:nvSpPr>
        <p:spPr>
          <a:xfrm>
            <a:off x="2977117" y="263102"/>
            <a:ext cx="2860158" cy="646331"/>
          </a:xfrm>
          <a:prstGeom prst="rect">
            <a:avLst/>
          </a:prstGeom>
          <a:noFill/>
        </p:spPr>
        <p:txBody>
          <a:bodyPr wrap="square" rtlCol="0">
            <a:spAutoFit/>
          </a:bodyPr>
          <a:lstStyle/>
          <a:p>
            <a:r>
              <a:rPr lang="es-MX" sz="3600" b="1" dirty="0">
                <a:solidFill>
                  <a:schemeClr val="tx1"/>
                </a:solidFill>
                <a:effectLst>
                  <a:outerShdw blurRad="38100" dist="38100" dir="2700000" algn="tl">
                    <a:srgbClr val="000000">
                      <a:alpha val="43137"/>
                    </a:srgbClr>
                  </a:outerShdw>
                </a:effectLst>
                <a:latin typeface="Gloria Hallelujah" panose="020B0604020202020204" charset="0"/>
                <a:cs typeface="Times New Roman" panose="02020603050405020304" pitchFamily="18" charset="0"/>
              </a:rPr>
              <a:t>Conclusiones</a:t>
            </a:r>
          </a:p>
        </p:txBody>
      </p:sp>
      <p:sp>
        <p:nvSpPr>
          <p:cNvPr id="5" name="CuadroTexto 4">
            <a:extLst>
              <a:ext uri="{FF2B5EF4-FFF2-40B4-BE49-F238E27FC236}">
                <a16:creationId xmlns:a16="http://schemas.microsoft.com/office/drawing/2014/main" id="{E687034E-8838-448F-BE05-993925DDD831}"/>
              </a:ext>
            </a:extLst>
          </p:cNvPr>
          <p:cNvSpPr txBox="1"/>
          <p:nvPr/>
        </p:nvSpPr>
        <p:spPr>
          <a:xfrm>
            <a:off x="2977117" y="263102"/>
            <a:ext cx="2860158" cy="646331"/>
          </a:xfrm>
          <a:prstGeom prst="rect">
            <a:avLst/>
          </a:prstGeom>
          <a:noFill/>
        </p:spPr>
        <p:txBody>
          <a:bodyPr wrap="square" rtlCol="0">
            <a:spAutoFit/>
          </a:bodyPr>
          <a:lstStyle/>
          <a:p>
            <a:r>
              <a:rPr lang="es-MX" sz="3600" b="1" dirty="0">
                <a:solidFill>
                  <a:schemeClr val="accent1">
                    <a:lumMod val="90000"/>
                  </a:schemeClr>
                </a:solidFill>
                <a:effectLst>
                  <a:outerShdw blurRad="38100" dist="38100" dir="2700000" algn="tl">
                    <a:srgbClr val="000000">
                      <a:alpha val="43137"/>
                    </a:srgbClr>
                  </a:outerShdw>
                </a:effectLst>
                <a:latin typeface="Gloria Hallelujah" panose="020B0604020202020204" charset="0"/>
                <a:cs typeface="Times New Roman" panose="02020603050405020304" pitchFamily="18" charset="0"/>
              </a:rPr>
              <a:t>Conclusiones</a:t>
            </a:r>
          </a:p>
        </p:txBody>
      </p:sp>
      <p:sp>
        <p:nvSpPr>
          <p:cNvPr id="2" name="TextBox 1">
            <a:extLst>
              <a:ext uri="{FF2B5EF4-FFF2-40B4-BE49-F238E27FC236}">
                <a16:creationId xmlns:a16="http://schemas.microsoft.com/office/drawing/2014/main" id="{D4D70029-79CB-4A48-9390-6A8330629F3C}"/>
              </a:ext>
            </a:extLst>
          </p:cNvPr>
          <p:cNvSpPr txBox="1"/>
          <p:nvPr/>
        </p:nvSpPr>
        <p:spPr>
          <a:xfrm>
            <a:off x="412955" y="1022555"/>
            <a:ext cx="8190271" cy="738664"/>
          </a:xfrm>
          <a:prstGeom prst="rect">
            <a:avLst/>
          </a:prstGeom>
          <a:noFill/>
        </p:spPr>
        <p:txBody>
          <a:bodyPr wrap="square" rtlCol="0">
            <a:spAutoFit/>
          </a:bodyPr>
          <a:lstStyle/>
          <a:p>
            <a:r>
              <a:rPr lang="es-MX" dirty="0"/>
              <a:t>Durante la realización del examen se deben tomar en cuenta varios puntos tales como la revisión de este en todos los puntos generales y división correcta del tiempo para que así lleves una mejor contestación y resolución de este.</a:t>
            </a:r>
          </a:p>
        </p:txBody>
      </p:sp>
      <p:sp>
        <p:nvSpPr>
          <p:cNvPr id="3" name="TextBox 2">
            <a:extLst>
              <a:ext uri="{FF2B5EF4-FFF2-40B4-BE49-F238E27FC236}">
                <a16:creationId xmlns:a16="http://schemas.microsoft.com/office/drawing/2014/main" id="{189842F1-0C0D-49CF-A9F9-47BB70798362}"/>
              </a:ext>
            </a:extLst>
          </p:cNvPr>
          <p:cNvSpPr txBox="1"/>
          <p:nvPr/>
        </p:nvSpPr>
        <p:spPr>
          <a:xfrm>
            <a:off x="412955" y="1917290"/>
            <a:ext cx="8190271" cy="954107"/>
          </a:xfrm>
          <a:prstGeom prst="rect">
            <a:avLst/>
          </a:prstGeom>
          <a:noFill/>
        </p:spPr>
        <p:txBody>
          <a:bodyPr wrap="square" rtlCol="0">
            <a:spAutoFit/>
          </a:bodyPr>
          <a:lstStyle/>
          <a:p>
            <a:r>
              <a:rPr lang="es-MX" dirty="0"/>
              <a:t>Existen diferentes tipos de exámenes como los de verdadero – falso , opción múltiple , relación de columnas entre otras y  dependiendo del tipo de examen que cada docente decida aplicar son los consejos o estrategias que debemos tomar en cuenta, pero solo depende de ti el tomarlos en cuenta o no.</a:t>
            </a:r>
          </a:p>
        </p:txBody>
      </p:sp>
      <p:sp>
        <p:nvSpPr>
          <p:cNvPr id="6" name="TextBox 5">
            <a:extLst>
              <a:ext uri="{FF2B5EF4-FFF2-40B4-BE49-F238E27FC236}">
                <a16:creationId xmlns:a16="http://schemas.microsoft.com/office/drawing/2014/main" id="{2DD7980D-73B3-42ED-8DF8-7CABC5B48179}"/>
              </a:ext>
            </a:extLst>
          </p:cNvPr>
          <p:cNvSpPr txBox="1"/>
          <p:nvPr/>
        </p:nvSpPr>
        <p:spPr>
          <a:xfrm>
            <a:off x="412955" y="3027468"/>
            <a:ext cx="8347587" cy="1815882"/>
          </a:xfrm>
          <a:prstGeom prst="rect">
            <a:avLst/>
          </a:prstGeom>
          <a:noFill/>
        </p:spPr>
        <p:txBody>
          <a:bodyPr wrap="square" rtlCol="0">
            <a:spAutoFit/>
          </a:bodyPr>
          <a:lstStyle/>
          <a:p>
            <a:r>
              <a:rPr lang="es-MX" dirty="0"/>
              <a:t>Los ensayos también pueden formar parte de un examen y al hacerlo debemos realizar 5 pasos específicos tales como:</a:t>
            </a:r>
          </a:p>
          <a:p>
            <a:pPr marL="285750" indent="-285750">
              <a:buFont typeface="Arial" panose="020B0604020202020204" pitchFamily="34" charset="0"/>
              <a:buChar char="•"/>
            </a:pPr>
            <a:r>
              <a:rPr lang="es-MX" dirty="0"/>
              <a:t>Leer atentamente instrucciones.</a:t>
            </a:r>
          </a:p>
          <a:p>
            <a:pPr marL="285750" indent="-285750">
              <a:buFont typeface="Arial" panose="020B0604020202020204" pitchFamily="34" charset="0"/>
              <a:buChar char="•"/>
            </a:pPr>
            <a:r>
              <a:rPr lang="es-MX" dirty="0"/>
              <a:t>Analizar y dividir preguntas.</a:t>
            </a:r>
          </a:p>
          <a:p>
            <a:pPr marL="285750" indent="-285750">
              <a:buFont typeface="Arial" panose="020B0604020202020204" pitchFamily="34" charset="0"/>
              <a:buChar char="•"/>
            </a:pPr>
            <a:r>
              <a:rPr lang="es-MX" dirty="0"/>
              <a:t>Responder sin rodeos.</a:t>
            </a:r>
          </a:p>
          <a:p>
            <a:pPr marL="285750" indent="-285750">
              <a:buFont typeface="Arial" panose="020B0604020202020204" pitchFamily="34" charset="0"/>
              <a:buChar char="•"/>
            </a:pPr>
            <a:r>
              <a:rPr lang="es-MX" dirty="0"/>
              <a:t>Introducir una pequeña introducción y cierre para que así se vea organizado.</a:t>
            </a:r>
          </a:p>
          <a:p>
            <a:pPr marL="285750" indent="-285750">
              <a:buFont typeface="Arial" panose="020B0604020202020204" pitchFamily="34" charset="0"/>
              <a:buChar char="•"/>
            </a:pPr>
            <a:r>
              <a:rPr lang="es-MX" dirty="0"/>
              <a:t>Revisar que las respuestas y redacción sean correctas.</a:t>
            </a:r>
          </a:p>
          <a:p>
            <a:endParaRPr lang="es-MX" dirty="0"/>
          </a:p>
        </p:txBody>
      </p:sp>
    </p:spTree>
    <p:extLst>
      <p:ext uri="{BB962C8B-B14F-4D97-AF65-F5344CB8AC3E}">
        <p14:creationId xmlns:p14="http://schemas.microsoft.com/office/powerpoint/2010/main" val="203342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FDDF48C-15C7-4626-8839-68E72CE3C96D}"/>
              </a:ext>
            </a:extLst>
          </p:cNvPr>
          <p:cNvGraphicFramePr>
            <a:graphicFrameLocks noGrp="1"/>
          </p:cNvGraphicFramePr>
          <p:nvPr>
            <p:extLst>
              <p:ext uri="{D42A27DB-BD31-4B8C-83A1-F6EECF244321}">
                <p14:modId xmlns:p14="http://schemas.microsoft.com/office/powerpoint/2010/main" val="2208070288"/>
              </p:ext>
            </p:extLst>
          </p:nvPr>
        </p:nvGraphicFramePr>
        <p:xfrm>
          <a:off x="207335" y="10633"/>
          <a:ext cx="8729329" cy="5226380"/>
        </p:xfrm>
        <a:graphic>
          <a:graphicData uri="http://schemas.openxmlformats.org/drawingml/2006/table">
            <a:tbl>
              <a:tblPr firstRow="1" firstCol="1" bandRow="1">
                <a:tableStyleId>{3C2FFA5D-87B4-456A-9821-1D502468CF0F}</a:tableStyleId>
              </a:tblPr>
              <a:tblGrid>
                <a:gridCol w="749595">
                  <a:extLst>
                    <a:ext uri="{9D8B030D-6E8A-4147-A177-3AD203B41FA5}">
                      <a16:colId xmlns:a16="http://schemas.microsoft.com/office/drawing/2014/main" val="3210328845"/>
                    </a:ext>
                  </a:extLst>
                </a:gridCol>
                <a:gridCol w="2360428">
                  <a:extLst>
                    <a:ext uri="{9D8B030D-6E8A-4147-A177-3AD203B41FA5}">
                      <a16:colId xmlns:a16="http://schemas.microsoft.com/office/drawing/2014/main" val="3505373234"/>
                    </a:ext>
                  </a:extLst>
                </a:gridCol>
                <a:gridCol w="2126780">
                  <a:extLst>
                    <a:ext uri="{9D8B030D-6E8A-4147-A177-3AD203B41FA5}">
                      <a16:colId xmlns:a16="http://schemas.microsoft.com/office/drawing/2014/main" val="659204735"/>
                    </a:ext>
                  </a:extLst>
                </a:gridCol>
                <a:gridCol w="2774829">
                  <a:extLst>
                    <a:ext uri="{9D8B030D-6E8A-4147-A177-3AD203B41FA5}">
                      <a16:colId xmlns:a16="http://schemas.microsoft.com/office/drawing/2014/main" val="3880135420"/>
                    </a:ext>
                  </a:extLst>
                </a:gridCol>
                <a:gridCol w="717697">
                  <a:extLst>
                    <a:ext uri="{9D8B030D-6E8A-4147-A177-3AD203B41FA5}">
                      <a16:colId xmlns:a16="http://schemas.microsoft.com/office/drawing/2014/main" val="866941695"/>
                    </a:ext>
                  </a:extLst>
                </a:gridCol>
              </a:tblGrid>
              <a:tr h="606056">
                <a:tc gridSpan="5">
                  <a:txBody>
                    <a:bodyPr/>
                    <a:lstStyle/>
                    <a:p>
                      <a:pPr algn="ctr">
                        <a:lnSpc>
                          <a:spcPct val="107000"/>
                        </a:lnSpc>
                        <a:spcAft>
                          <a:spcPts val="800"/>
                        </a:spcAft>
                      </a:pPr>
                      <a:r>
                        <a:rPr lang="es-MX" sz="600" dirty="0">
                          <a:solidFill>
                            <a:schemeClr val="tx1"/>
                          </a:solidFill>
                          <a:effectLst/>
                        </a:rPr>
                        <a:t>Escuela Normal de Educación Preescolar</a:t>
                      </a:r>
                    </a:p>
                    <a:p>
                      <a:pPr algn="ctr">
                        <a:lnSpc>
                          <a:spcPct val="107000"/>
                        </a:lnSpc>
                        <a:spcAft>
                          <a:spcPts val="800"/>
                        </a:spcAft>
                      </a:pPr>
                      <a:r>
                        <a:rPr lang="es-MX" sz="600" dirty="0">
                          <a:solidFill>
                            <a:schemeClr val="tx1"/>
                          </a:solidFill>
                          <a:effectLst/>
                        </a:rPr>
                        <a:t>RÚBRICA DE PRESENTACIÓN POWER POINT </a:t>
                      </a:r>
                    </a:p>
                    <a:p>
                      <a:pPr algn="ctr">
                        <a:lnSpc>
                          <a:spcPct val="107000"/>
                        </a:lnSpc>
                        <a:spcAft>
                          <a:spcPts val="800"/>
                        </a:spcAft>
                      </a:pPr>
                      <a:r>
                        <a:rPr lang="es-MX" sz="600" dirty="0">
                          <a:solidFill>
                            <a:schemeClr val="tx1"/>
                          </a:solidFill>
                          <a:effectLst/>
                        </a:rPr>
                        <a:t>Curso: </a:t>
                      </a:r>
                      <a:r>
                        <a:rPr lang="es-MX" sz="600" u="sng" dirty="0">
                          <a:solidFill>
                            <a:schemeClr val="tx1"/>
                          </a:solidFill>
                          <a:effectLst/>
                        </a:rPr>
                        <a:t>Tutoría grupal   </a:t>
                      </a:r>
                      <a:r>
                        <a:rPr lang="es-MX" sz="600" dirty="0">
                          <a:solidFill>
                            <a:schemeClr val="tx1"/>
                          </a:solidFill>
                          <a:effectLst/>
                        </a:rPr>
                        <a:t>Tema: </a:t>
                      </a:r>
                      <a:r>
                        <a:rPr lang="es-MX" sz="600" u="sng" dirty="0">
                          <a:solidFill>
                            <a:schemeClr val="tx1"/>
                          </a:solidFill>
                          <a:effectLst/>
                        </a:rPr>
                        <a:t>Cómo estudiar para exámenes   </a:t>
                      </a:r>
                      <a:r>
                        <a:rPr lang="es-MX" sz="600" dirty="0">
                          <a:solidFill>
                            <a:schemeClr val="tx1"/>
                          </a:solidFill>
                          <a:effectLst/>
                        </a:rPr>
                        <a:t>Numero de Equipo: 3</a:t>
                      </a:r>
                    </a:p>
                  </a:txBody>
                  <a:tcPr marL="11499" marR="1149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82814621"/>
                  </a:ext>
                </a:extLst>
              </a:tr>
              <a:tr h="275638">
                <a:tc>
                  <a:txBody>
                    <a:bodyPr/>
                    <a:lstStyle/>
                    <a:p>
                      <a:pPr>
                        <a:lnSpc>
                          <a:spcPct val="107000"/>
                        </a:lnSpc>
                        <a:spcAft>
                          <a:spcPts val="800"/>
                        </a:spcAft>
                      </a:pPr>
                      <a:r>
                        <a:rPr lang="es-MX" sz="600" dirty="0">
                          <a:effectLst/>
                        </a:rPr>
                        <a:t>CRITERIOS</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a:effectLst/>
                        </a:rPr>
                        <a:t>EXCELENTE Puntos_____</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a:effectLst/>
                        </a:rPr>
                        <a:t>ACEPTABLE Puntos_____</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INSUFICIENTE Puntos _____</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a:effectLst/>
                        </a:rPr>
                        <a:t>Puntaje</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3049313629"/>
                  </a:ext>
                </a:extLst>
              </a:tr>
              <a:tr h="460115">
                <a:tc>
                  <a:txBody>
                    <a:bodyPr/>
                    <a:lstStyle/>
                    <a:p>
                      <a:pPr>
                        <a:lnSpc>
                          <a:spcPct val="107000"/>
                        </a:lnSpc>
                        <a:spcAft>
                          <a:spcPts val="800"/>
                        </a:spcAft>
                      </a:pPr>
                      <a:r>
                        <a:rPr lang="es-MX" sz="600">
                          <a:effectLst/>
                        </a:rPr>
                        <a:t>Caratula</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Aparece el título de la presentación, los autores, escudo y nombre de la escuela. El título es llamativo y si es necesario se agrega subtítulo con mayor información. Se agrega la fecha.</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Aparece el título y los autores, pero falta agregar el escudo de la escuela. El título no es muy llamativo, pero informa acerca del contenido de la presentación.</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Solo aparece el título de la presentación, careciendo de claridad en lo que se está presentando, y no llama la atención de la clase.</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2005861485"/>
                  </a:ext>
                </a:extLst>
              </a:tr>
              <a:tr h="460115">
                <a:tc>
                  <a:txBody>
                    <a:bodyPr/>
                    <a:lstStyle/>
                    <a:p>
                      <a:pPr>
                        <a:lnSpc>
                          <a:spcPct val="107000"/>
                        </a:lnSpc>
                        <a:spcAft>
                          <a:spcPts val="800"/>
                        </a:spcAft>
                      </a:pPr>
                      <a:r>
                        <a:rPr lang="es-MX" sz="600">
                          <a:effectLst/>
                        </a:rPr>
                        <a:t>Relación texto – imagen</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Las diapositivas presentan menos texto que imagen. En las diapositivas que presentan texto, predominan frases con una longitud no superior a 2 líneas.</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Las diapositivas presentan más texto que imágenes. Se encuentran tanto frases cortas como largas, sin ninguna justificación.</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Las diapositivas se presentan muy cargadas de texto. Predominan las frases largas. Es difícil comprender su significado con una sola lectura.</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2988022028"/>
                  </a:ext>
                </a:extLst>
              </a:tr>
              <a:tr h="367876">
                <a:tc>
                  <a:txBody>
                    <a:bodyPr/>
                    <a:lstStyle/>
                    <a:p>
                      <a:pPr>
                        <a:lnSpc>
                          <a:spcPct val="107000"/>
                        </a:lnSpc>
                        <a:spcAft>
                          <a:spcPts val="800"/>
                        </a:spcAft>
                      </a:pPr>
                      <a:r>
                        <a:rPr lang="es-MX" sz="600">
                          <a:effectLst/>
                        </a:rPr>
                        <a:t>Vocabulario y ortografía</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a:effectLst/>
                        </a:rPr>
                        <a:t>Utiliza un vocabulario llano, simple y preciso. El texto es legible y no presenta ninguna falta de ortografía.</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A veces utiliza palabras complejas o de significado pobre. Las faltas de ortografía son de acentuación.</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Todo el texto está lleno de palabras vagas o complejas. La sintaxis del texto es desordenada o poco legible. Variadas faltas de ortografía.</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2739657027"/>
                  </a:ext>
                </a:extLst>
              </a:tr>
              <a:tr h="275638">
                <a:tc>
                  <a:txBody>
                    <a:bodyPr/>
                    <a:lstStyle/>
                    <a:p>
                      <a:pPr>
                        <a:lnSpc>
                          <a:spcPct val="107000"/>
                        </a:lnSpc>
                        <a:spcAft>
                          <a:spcPts val="800"/>
                        </a:spcAft>
                      </a:pPr>
                      <a:r>
                        <a:rPr lang="es-MX" sz="600">
                          <a:effectLst/>
                        </a:rPr>
                        <a:t>Contenido</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a:effectLst/>
                        </a:rPr>
                        <a:t>Incorpora toda la información solicitada en su presentación.</a:t>
                      </a:r>
                    </a:p>
                    <a:p>
                      <a:pPr algn="ctr">
                        <a:lnSpc>
                          <a:spcPct val="107000"/>
                        </a:lnSpc>
                        <a:spcAft>
                          <a:spcPts val="800"/>
                        </a:spcAft>
                      </a:pPr>
                      <a:r>
                        <a:rPr lang="es-MX"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Incorpora la mayor parte de la información solicitada</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600" dirty="0">
                          <a:effectLst/>
                        </a:rPr>
                        <a:t>Incorpora la mitad de la información solicitada</a:t>
                      </a:r>
                    </a:p>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263325101"/>
                  </a:ext>
                </a:extLst>
              </a:tr>
              <a:tr h="628489">
                <a:tc>
                  <a:txBody>
                    <a:bodyPr/>
                    <a:lstStyle/>
                    <a:p>
                      <a:pPr>
                        <a:lnSpc>
                          <a:spcPct val="107000"/>
                        </a:lnSpc>
                        <a:spcAft>
                          <a:spcPts val="800"/>
                        </a:spcAft>
                      </a:pPr>
                      <a:r>
                        <a:rPr lang="es-MX" sz="700" dirty="0">
                          <a:effectLst/>
                        </a:rPr>
                        <a:t>Imágenes: Gráficas, Tablas, Figuras.</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a:effectLst/>
                        </a:rPr>
                        <a:t>Su uso está justificado y congruente con el tema. Aparece el título al pie de las gráficas, imágenes y/o figuras, así como el número. En el caso de no ser propias, se indica la fuente en letra de cuerpo inferior tras la leyenda.</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dirty="0">
                          <a:effectLst/>
                        </a:rPr>
                        <a:t>Su uso está justificado, no están titulados o no se indica el número. Algunas no hacen referencia a la fuente.</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dirty="0">
                          <a:effectLst/>
                        </a:rPr>
                        <a:t>Algunas imágenes no están justificadas ni tienen congruencia con el tema, No se indica el título ni el número. No se hace referencia a la fuente si este fuera el caso.</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387373258"/>
                  </a:ext>
                </a:extLst>
              </a:tr>
              <a:tr h="628489">
                <a:tc>
                  <a:txBody>
                    <a:bodyPr/>
                    <a:lstStyle/>
                    <a:p>
                      <a:pPr>
                        <a:lnSpc>
                          <a:spcPct val="107000"/>
                        </a:lnSpc>
                        <a:spcAft>
                          <a:spcPts val="800"/>
                        </a:spcAft>
                      </a:pPr>
                      <a:r>
                        <a:rPr lang="es-MX" sz="700">
                          <a:effectLst/>
                        </a:rPr>
                        <a:t>Conclusiones</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a:effectLst/>
                        </a:rPr>
                        <a:t>La presentación acaba con una diapositiva de conclusión, en la que se resume el contenido en 2 o 3 ideas.</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a:effectLst/>
                        </a:rPr>
                        <a:t>La presentación acaba con una diapositiva de conclusión pero algunas de las ideas no representan la esencia de aquello que se ha expuesto. El resumen es demasiado extenso.</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dirty="0">
                          <a:effectLst/>
                        </a:rPr>
                        <a:t>NO hay diapositiva de conclusiones o si la hay, ninguna de las ideas resume aquello que se ha expuesto. Añade ideas nuevas que podía haber expuesto a lo largo del desarrollo.</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2749343285"/>
                  </a:ext>
                </a:extLst>
              </a:tr>
              <a:tr h="628489">
                <a:tc>
                  <a:txBody>
                    <a:bodyPr/>
                    <a:lstStyle/>
                    <a:p>
                      <a:pPr>
                        <a:lnSpc>
                          <a:spcPct val="107000"/>
                        </a:lnSpc>
                        <a:spcAft>
                          <a:spcPts val="800"/>
                        </a:spcAft>
                      </a:pPr>
                      <a:r>
                        <a:rPr lang="es-MX" sz="700">
                          <a:effectLst/>
                        </a:rPr>
                        <a:t>Diseño</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a:effectLst/>
                        </a:rPr>
                        <a:t>El contenido de la diapositiva se puede leer fácilmente desde cualquier punto del aula. El cuerpo de la letra y el color respecto al fondo es el adecuado. La clase puede leer la información de los recursos visuales sin problemas.</a:t>
                      </a:r>
                    </a:p>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dirty="0">
                          <a:effectLst/>
                        </a:rPr>
                        <a:t>En algunas diapositivas cuesta leer el texto. El fondo de algunas diapositivas no permite ver con claridad la letra. Algunos recursos visuales presentan un cuerpo de letra demasiado pequeña.</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nSpc>
                          <a:spcPct val="107000"/>
                        </a:lnSpc>
                        <a:spcAft>
                          <a:spcPts val="800"/>
                        </a:spcAft>
                      </a:pPr>
                      <a:r>
                        <a:rPr lang="es-MX" sz="700" dirty="0">
                          <a:effectLst/>
                        </a:rPr>
                        <a:t>Gran parte del contenido es difícil de leer. El fondo de las diapositivas y el color de la letra no lo hacen posible. En algunas diapositivas muy rellenas de texto, el cuerpo de la letra es demasiado pequeño. Los recursos visuales presentan un cuerpo de letra demasiado pequeña.</a:t>
                      </a:r>
                    </a:p>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a:txBody>
                    <a:bodyPr/>
                    <a:lstStyle/>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381247754"/>
                  </a:ext>
                </a:extLst>
              </a:tr>
              <a:tr h="245590">
                <a:tc gridSpan="4">
                  <a:txBody>
                    <a:bodyPr/>
                    <a:lstStyle/>
                    <a:p>
                      <a:pPr algn="r">
                        <a:lnSpc>
                          <a:spcPct val="107000"/>
                        </a:lnSpc>
                        <a:spcAft>
                          <a:spcPts val="800"/>
                        </a:spcAft>
                      </a:pPr>
                      <a:r>
                        <a:rPr lang="es-MX" sz="500" dirty="0">
                          <a:effectLst/>
                        </a:rPr>
                        <a:t>TOTAL:</a:t>
                      </a:r>
                    </a:p>
                    <a:p>
                      <a:pPr algn="r">
                        <a:lnSpc>
                          <a:spcPct val="107000"/>
                        </a:lnSpc>
                        <a:spcAft>
                          <a:spcPts val="800"/>
                        </a:spcAft>
                      </a:pPr>
                      <a:r>
                        <a:rPr lang="es-MX" sz="500" dirty="0">
                          <a:effectLst/>
                        </a:rPr>
                        <a:t> </a:t>
                      </a:r>
                      <a:endParaRPr lang="es-MX"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extLst>
                  <a:ext uri="{0D108BD9-81ED-4DB2-BD59-A6C34878D82A}">
                    <a16:rowId xmlns:a16="http://schemas.microsoft.com/office/drawing/2014/main" val="1779445838"/>
                  </a:ext>
                </a:extLst>
              </a:tr>
              <a:tr h="335494">
                <a:tc gridSpan="5">
                  <a:txBody>
                    <a:bodyPr/>
                    <a:lstStyle/>
                    <a:p>
                      <a:pPr>
                        <a:lnSpc>
                          <a:spcPct val="107000"/>
                        </a:lnSpc>
                        <a:spcAft>
                          <a:spcPts val="800"/>
                        </a:spcAft>
                      </a:pPr>
                      <a:r>
                        <a:rPr lang="es-MX" sz="800" dirty="0">
                          <a:effectLst/>
                        </a:rPr>
                        <a:t>Observaciones:</a:t>
                      </a:r>
                    </a:p>
                    <a:p>
                      <a:pPr algn="ctr">
                        <a:lnSpc>
                          <a:spcPct val="107000"/>
                        </a:lnSpc>
                        <a:spcAft>
                          <a:spcPts val="80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99" marR="1149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92825041"/>
                  </a:ext>
                </a:extLst>
              </a:tr>
            </a:tbl>
          </a:graphicData>
        </a:graphic>
      </p:graphicFrame>
    </p:spTree>
    <p:extLst>
      <p:ext uri="{BB962C8B-B14F-4D97-AF65-F5344CB8AC3E}">
        <p14:creationId xmlns:p14="http://schemas.microsoft.com/office/powerpoint/2010/main" val="178759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grpSp>
        <p:nvGrpSpPr>
          <p:cNvPr id="864" name="Google Shape;864;p36"/>
          <p:cNvGrpSpPr/>
          <p:nvPr/>
        </p:nvGrpSpPr>
        <p:grpSpPr>
          <a:xfrm>
            <a:off x="1420264" y="723014"/>
            <a:ext cx="6303472" cy="3080078"/>
            <a:chOff x="6530374" y="1560189"/>
            <a:chExt cx="1045566" cy="505315"/>
          </a:xfrm>
        </p:grpSpPr>
        <p:sp>
          <p:nvSpPr>
            <p:cNvPr id="865" name="Google Shape;865;p36"/>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6" name="Picture 8" descr="Póster Grupo de niños y marco • Pixers® - Vivimos para cambiar">
            <a:extLst>
              <a:ext uri="{FF2B5EF4-FFF2-40B4-BE49-F238E27FC236}">
                <a16:creationId xmlns:a16="http://schemas.microsoft.com/office/drawing/2014/main" id="{02988BEE-0A12-422F-ACD7-4DF31DD1209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9963"/>
          <a:stretch/>
        </p:blipFill>
        <p:spPr bwMode="auto">
          <a:xfrm>
            <a:off x="7759752" y="38682"/>
            <a:ext cx="152729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Póster Grupo de niños y marco • Pixers® - Vivimos para cambiar">
            <a:extLst>
              <a:ext uri="{FF2B5EF4-FFF2-40B4-BE49-F238E27FC236}">
                <a16:creationId xmlns:a16="http://schemas.microsoft.com/office/drawing/2014/main" id="{B953F988-8217-47F6-83BA-E9F1AFEAB74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7358"/>
          <a:stretch/>
        </p:blipFill>
        <p:spPr bwMode="auto">
          <a:xfrm>
            <a:off x="-159455" y="-12575"/>
            <a:ext cx="115129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tiles escolares - Buscar con Google | Cute stickers, Sticker collection,  Cute art">
            <a:extLst>
              <a:ext uri="{FF2B5EF4-FFF2-40B4-BE49-F238E27FC236}">
                <a16:creationId xmlns:a16="http://schemas.microsoft.com/office/drawing/2014/main" id="{1205D95A-13FA-40E5-A139-1E4D8C47323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619" t="33782" r="23475" b="31074"/>
          <a:stretch/>
        </p:blipFill>
        <p:spPr bwMode="auto">
          <a:xfrm>
            <a:off x="6965946" y="2498484"/>
            <a:ext cx="1424122" cy="15768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utiles escolares - Buscar con Google | Cute stickers, Sticker collection,  Cute art">
            <a:extLst>
              <a:ext uri="{FF2B5EF4-FFF2-40B4-BE49-F238E27FC236}">
                <a16:creationId xmlns:a16="http://schemas.microsoft.com/office/drawing/2014/main" id="{FBD895A6-6B62-4F93-B754-76CD57C662B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639" r="797" b="66791"/>
          <a:stretch/>
        </p:blipFill>
        <p:spPr bwMode="auto">
          <a:xfrm>
            <a:off x="6398709" y="257906"/>
            <a:ext cx="1211541" cy="14159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utiles escolares - Buscar con Google | Cute stickers, Sticker collection,  Cute art">
            <a:extLst>
              <a:ext uri="{FF2B5EF4-FFF2-40B4-BE49-F238E27FC236}">
                <a16:creationId xmlns:a16="http://schemas.microsoft.com/office/drawing/2014/main" id="{751365FC-50A0-4656-98BD-53146583E09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455" t="71133" r="45482"/>
          <a:stretch/>
        </p:blipFill>
        <p:spPr bwMode="auto">
          <a:xfrm rot="20090081">
            <a:off x="3957584" y="3509851"/>
            <a:ext cx="1143740" cy="137929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utiles escolares - Buscar con Google | Cute stickers, Sticker collection,  Cute art">
            <a:extLst>
              <a:ext uri="{FF2B5EF4-FFF2-40B4-BE49-F238E27FC236}">
                <a16:creationId xmlns:a16="http://schemas.microsoft.com/office/drawing/2014/main" id="{F0747D9C-95FE-4A55-85E1-F1E47D03F35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7054" b="68900"/>
          <a:stretch/>
        </p:blipFill>
        <p:spPr bwMode="auto">
          <a:xfrm>
            <a:off x="1094480" y="581829"/>
            <a:ext cx="1354101" cy="12849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utiles escolares - Buscar con Google | Cute stickers, Sticker collection,  Cute art">
            <a:extLst>
              <a:ext uri="{FF2B5EF4-FFF2-40B4-BE49-F238E27FC236}">
                <a16:creationId xmlns:a16="http://schemas.microsoft.com/office/drawing/2014/main" id="{2FE3C0A2-64AC-4D59-8372-48C9F1F9CA6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5390" r="73715" b="34949"/>
          <a:stretch/>
        </p:blipFill>
        <p:spPr bwMode="auto">
          <a:xfrm rot="815115">
            <a:off x="1273164" y="2867416"/>
            <a:ext cx="1057683" cy="1199799"/>
          </a:xfrm>
          <a:prstGeom prst="rect">
            <a:avLst/>
          </a:prstGeom>
          <a:noFill/>
          <a:extLst>
            <a:ext uri="{909E8E84-426E-40DD-AFC4-6F175D3DCCD1}">
              <a14:hiddenFill xmlns:a14="http://schemas.microsoft.com/office/drawing/2010/main">
                <a:solidFill>
                  <a:srgbClr val="FFFFFF"/>
                </a:solidFill>
              </a14:hiddenFill>
            </a:ext>
          </a:extLst>
        </p:spPr>
      </p:pic>
      <p:sp>
        <p:nvSpPr>
          <p:cNvPr id="60" name="Título 1">
            <a:extLst>
              <a:ext uri="{FF2B5EF4-FFF2-40B4-BE49-F238E27FC236}">
                <a16:creationId xmlns:a16="http://schemas.microsoft.com/office/drawing/2014/main" id="{C29814A5-D2DF-4F07-A2B8-D0279CA9B5DB}"/>
              </a:ext>
            </a:extLst>
          </p:cNvPr>
          <p:cNvSpPr txBox="1">
            <a:spLocks/>
          </p:cNvSpPr>
          <p:nvPr/>
        </p:nvSpPr>
        <p:spPr>
          <a:xfrm flipH="1">
            <a:off x="2217726" y="1397232"/>
            <a:ext cx="5150676" cy="142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Gloria Hallelujah"/>
              <a:buNone/>
              <a:defRPr sz="96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9pPr>
          </a:lstStyle>
          <a:p>
            <a:r>
              <a:rPr lang="es-MX" sz="4800" b="1" dirty="0">
                <a:solidFill>
                  <a:schemeClr val="tx1"/>
                </a:solidFill>
              </a:rPr>
              <a:t>Cómo estudiar para exámenes</a:t>
            </a:r>
          </a:p>
        </p:txBody>
      </p:sp>
      <p:sp>
        <p:nvSpPr>
          <p:cNvPr id="65" name="Título 1">
            <a:extLst>
              <a:ext uri="{FF2B5EF4-FFF2-40B4-BE49-F238E27FC236}">
                <a16:creationId xmlns:a16="http://schemas.microsoft.com/office/drawing/2014/main" id="{2539603D-9C7B-4DE1-B64E-AC78B9ACAFC5}"/>
              </a:ext>
            </a:extLst>
          </p:cNvPr>
          <p:cNvSpPr txBox="1">
            <a:spLocks/>
          </p:cNvSpPr>
          <p:nvPr/>
        </p:nvSpPr>
        <p:spPr>
          <a:xfrm flipH="1">
            <a:off x="2188649" y="1432094"/>
            <a:ext cx="5150676" cy="142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Gloria Hallelujah"/>
              <a:buNone/>
              <a:defRPr sz="96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12000"/>
              <a:buFont typeface="Fira Sans Extra Condensed"/>
              <a:buNone/>
              <a:defRPr sz="12000" b="0" i="0" u="none" strike="noStrike" cap="none">
                <a:solidFill>
                  <a:schemeClr val="dk1"/>
                </a:solidFill>
                <a:latin typeface="Fira Sans Extra Condensed"/>
                <a:ea typeface="Fira Sans Extra Condensed"/>
                <a:cs typeface="Fira Sans Extra Condensed"/>
                <a:sym typeface="Fira Sans Extra Condensed"/>
              </a:defRPr>
            </a:lvl9pPr>
          </a:lstStyle>
          <a:p>
            <a:r>
              <a:rPr lang="es-MX" sz="4800" b="1" dirty="0">
                <a:solidFill>
                  <a:schemeClr val="bg2"/>
                </a:solidFill>
              </a:rPr>
              <a:t>Cómo estudiar para exámenes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9DFB7EF-E347-40CC-A69E-A2C173F9D0BA}"/>
              </a:ext>
            </a:extLst>
          </p:cNvPr>
          <p:cNvPicPr>
            <a:picLocks noChangeAspect="1"/>
          </p:cNvPicPr>
          <p:nvPr/>
        </p:nvPicPr>
        <p:blipFill rotWithShape="1">
          <a:blip r:embed="rId2">
            <a:clrChange>
              <a:clrFrom>
                <a:srgbClr val="FFFFFF"/>
              </a:clrFrom>
              <a:clrTo>
                <a:srgbClr val="FFFFFF">
                  <a:alpha val="0"/>
                </a:srgbClr>
              </a:clrTo>
            </a:clrChange>
          </a:blip>
          <a:srcRect l="15048" t="38042" r="16833" b="30262"/>
          <a:stretch/>
        </p:blipFill>
        <p:spPr>
          <a:xfrm>
            <a:off x="735420" y="-1"/>
            <a:ext cx="7644809" cy="1084521"/>
          </a:xfrm>
          <a:prstGeom prst="rect">
            <a:avLst/>
          </a:prstGeom>
        </p:spPr>
      </p:pic>
      <p:sp>
        <p:nvSpPr>
          <p:cNvPr id="5" name="CuadroTexto 4">
            <a:extLst>
              <a:ext uri="{FF2B5EF4-FFF2-40B4-BE49-F238E27FC236}">
                <a16:creationId xmlns:a16="http://schemas.microsoft.com/office/drawing/2014/main" id="{91D4FE51-E208-488B-BBCB-046BF2E709C0}"/>
              </a:ext>
            </a:extLst>
          </p:cNvPr>
          <p:cNvSpPr txBox="1"/>
          <p:nvPr/>
        </p:nvSpPr>
        <p:spPr>
          <a:xfrm>
            <a:off x="1222745" y="256659"/>
            <a:ext cx="7644809" cy="646331"/>
          </a:xfrm>
          <a:prstGeom prst="rect">
            <a:avLst/>
          </a:prstGeom>
          <a:noFill/>
        </p:spPr>
        <p:txBody>
          <a:bodyPr wrap="square" rtlCol="0">
            <a:spAutoFit/>
          </a:bodyPr>
          <a:lstStyle/>
          <a:p>
            <a:r>
              <a:rPr lang="es-MX" sz="3600" b="1" dirty="0">
                <a:effectLst>
                  <a:outerShdw blurRad="38100" dist="38100" dir="2700000" algn="tl">
                    <a:srgbClr val="000000">
                      <a:alpha val="43137"/>
                    </a:srgbClr>
                  </a:outerShdw>
                </a:effectLst>
                <a:latin typeface="Gloria Hallelujah" panose="020B0604020202020204" charset="0"/>
                <a:cs typeface="Times New Roman" panose="02020603050405020304" pitchFamily="18" charset="0"/>
              </a:rPr>
              <a:t>Durante y después del examen</a:t>
            </a:r>
          </a:p>
        </p:txBody>
      </p:sp>
      <p:sp>
        <p:nvSpPr>
          <p:cNvPr id="7" name="CuadroTexto 6">
            <a:extLst>
              <a:ext uri="{FF2B5EF4-FFF2-40B4-BE49-F238E27FC236}">
                <a16:creationId xmlns:a16="http://schemas.microsoft.com/office/drawing/2014/main" id="{18710D0D-B434-4059-A487-7275499E83A2}"/>
              </a:ext>
            </a:extLst>
          </p:cNvPr>
          <p:cNvSpPr txBox="1"/>
          <p:nvPr/>
        </p:nvSpPr>
        <p:spPr>
          <a:xfrm>
            <a:off x="1222744" y="303511"/>
            <a:ext cx="7644809" cy="646331"/>
          </a:xfrm>
          <a:prstGeom prst="rect">
            <a:avLst/>
          </a:prstGeom>
          <a:noFill/>
        </p:spPr>
        <p:txBody>
          <a:bodyPr wrap="square" rtlCol="0">
            <a:spAutoFit/>
          </a:bodyPr>
          <a:lstStyle/>
          <a:p>
            <a:r>
              <a:rPr lang="es-MX" sz="3600" b="1" dirty="0">
                <a:solidFill>
                  <a:schemeClr val="bg2">
                    <a:lumMod val="60000"/>
                    <a:lumOff val="40000"/>
                  </a:schemeClr>
                </a:solidFill>
                <a:effectLst>
                  <a:outerShdw blurRad="38100" dist="38100" dir="2700000" algn="tl">
                    <a:srgbClr val="000000">
                      <a:alpha val="43137"/>
                    </a:srgbClr>
                  </a:outerShdw>
                </a:effectLst>
                <a:latin typeface="Gloria Hallelujah" panose="020B0604020202020204" charset="0"/>
                <a:cs typeface="Times New Roman" panose="02020603050405020304" pitchFamily="18" charset="0"/>
              </a:rPr>
              <a:t>Durante y después del examen</a:t>
            </a:r>
          </a:p>
        </p:txBody>
      </p:sp>
      <p:sp>
        <p:nvSpPr>
          <p:cNvPr id="2" name="Rectángulo 1">
            <a:extLst>
              <a:ext uri="{FF2B5EF4-FFF2-40B4-BE49-F238E27FC236}">
                <a16:creationId xmlns:a16="http://schemas.microsoft.com/office/drawing/2014/main" id="{A6A5ACE4-7F51-4391-A4A3-B2AF747BAB6D}"/>
              </a:ext>
            </a:extLst>
          </p:cNvPr>
          <p:cNvSpPr/>
          <p:nvPr/>
        </p:nvSpPr>
        <p:spPr>
          <a:xfrm>
            <a:off x="202019" y="1482666"/>
            <a:ext cx="7644809" cy="312650"/>
          </a:xfrm>
          <a:prstGeom prst="rect">
            <a:avLst/>
          </a:prstGeom>
        </p:spPr>
        <p:txBody>
          <a:bodyPr wrap="square">
            <a:spAutoFit/>
          </a:bodyPr>
          <a:lstStyle/>
          <a:p>
            <a:pPr>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0B448156-B577-4514-A169-B15E86B551F7}"/>
              </a:ext>
            </a:extLst>
          </p:cNvPr>
          <p:cNvSpPr/>
          <p:nvPr/>
        </p:nvSpPr>
        <p:spPr>
          <a:xfrm>
            <a:off x="3667770" y="1109802"/>
            <a:ext cx="2312582" cy="304442"/>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Revisa el examen:</a:t>
            </a:r>
          </a:p>
        </p:txBody>
      </p:sp>
      <p:sp>
        <p:nvSpPr>
          <p:cNvPr id="14" name="Rectángulo 13">
            <a:extLst>
              <a:ext uri="{FF2B5EF4-FFF2-40B4-BE49-F238E27FC236}">
                <a16:creationId xmlns:a16="http://schemas.microsoft.com/office/drawing/2014/main" id="{63475924-ECA5-4313-92C4-4C4AE465604B}"/>
              </a:ext>
            </a:extLst>
          </p:cNvPr>
          <p:cNvSpPr/>
          <p:nvPr/>
        </p:nvSpPr>
        <p:spPr>
          <a:xfrm>
            <a:off x="320527" y="1576420"/>
            <a:ext cx="2558902" cy="543162"/>
          </a:xfrm>
          <a:prstGeom prst="rect">
            <a:avLst/>
          </a:prstGeom>
        </p:spPr>
        <p:txBody>
          <a:bodyPr wrap="square">
            <a:spAutoFit/>
          </a:bodyPr>
          <a:lstStyle/>
          <a:p>
            <a:pPr algn="ctr">
              <a:lnSpc>
                <a:spcPct val="107000"/>
              </a:lnSpc>
              <a:spcAft>
                <a:spcPts val="800"/>
              </a:spcAft>
            </a:pPr>
            <a:r>
              <a:rPr lang="es-MX"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Determina el tipo de preguntas que contiene.</a:t>
            </a:r>
          </a:p>
        </p:txBody>
      </p:sp>
      <p:sp>
        <p:nvSpPr>
          <p:cNvPr id="15" name="Rectángulo 14">
            <a:extLst>
              <a:ext uri="{FF2B5EF4-FFF2-40B4-BE49-F238E27FC236}">
                <a16:creationId xmlns:a16="http://schemas.microsoft.com/office/drawing/2014/main" id="{3C21F640-BECE-4CE3-A059-30ABC2DBEAC2}"/>
              </a:ext>
            </a:extLst>
          </p:cNvPr>
          <p:cNvSpPr/>
          <p:nvPr/>
        </p:nvSpPr>
        <p:spPr>
          <a:xfrm>
            <a:off x="6510891" y="1620896"/>
            <a:ext cx="2312582" cy="534955"/>
          </a:xfrm>
          <a:prstGeom prst="rect">
            <a:avLst/>
          </a:prstGeom>
        </p:spPr>
        <p:txBody>
          <a:bodyPr wrap="square">
            <a:spAutoFit/>
          </a:bodyPr>
          <a:lstStyle/>
          <a:p>
            <a:pPr algn="ctr">
              <a:lnSpc>
                <a:spcPct val="107000"/>
              </a:lnSpc>
              <a:spcAft>
                <a:spcPts val="800"/>
              </a:spcAft>
            </a:pPr>
            <a:r>
              <a:rPr lang="es-MX"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Calcula el valor de puntos de las preguntas</a:t>
            </a:r>
          </a:p>
        </p:txBody>
      </p:sp>
      <p:sp>
        <p:nvSpPr>
          <p:cNvPr id="16" name="Rectángulo 15">
            <a:extLst>
              <a:ext uri="{FF2B5EF4-FFF2-40B4-BE49-F238E27FC236}">
                <a16:creationId xmlns:a16="http://schemas.microsoft.com/office/drawing/2014/main" id="{46E882F7-C27F-4A7B-A4AC-845EC07BE555}"/>
              </a:ext>
            </a:extLst>
          </p:cNvPr>
          <p:cNvSpPr/>
          <p:nvPr/>
        </p:nvSpPr>
        <p:spPr>
          <a:xfrm>
            <a:off x="3222109" y="1620896"/>
            <a:ext cx="2671430" cy="535596"/>
          </a:xfrm>
          <a:prstGeom prst="rect">
            <a:avLst/>
          </a:prstGeom>
        </p:spPr>
        <p:txBody>
          <a:bodyPr wrap="square">
            <a:spAutoFit/>
          </a:bodyPr>
          <a:lstStyle/>
          <a:p>
            <a:pPr algn="ctr">
              <a:lnSpc>
                <a:spcPct val="107000"/>
              </a:lnSpc>
              <a:spcAft>
                <a:spcPts val="800"/>
              </a:spcAft>
            </a:pPr>
            <a:r>
              <a:rPr lang="es-MX"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Busca las preguntas e las que tienes que hacer notas</a:t>
            </a:r>
          </a:p>
        </p:txBody>
      </p:sp>
      <p:sp>
        <p:nvSpPr>
          <p:cNvPr id="13" name="CuadroTexto 12">
            <a:extLst>
              <a:ext uri="{FF2B5EF4-FFF2-40B4-BE49-F238E27FC236}">
                <a16:creationId xmlns:a16="http://schemas.microsoft.com/office/drawing/2014/main" id="{57CC6149-DD08-42C7-B09F-C0F62FB82DF6}"/>
              </a:ext>
            </a:extLst>
          </p:cNvPr>
          <p:cNvSpPr txBox="1"/>
          <p:nvPr/>
        </p:nvSpPr>
        <p:spPr>
          <a:xfrm>
            <a:off x="4029047" y="4329111"/>
            <a:ext cx="2671430" cy="253916"/>
          </a:xfrm>
          <a:prstGeom prst="rect">
            <a:avLst/>
          </a:prstGeom>
          <a:noFill/>
        </p:spPr>
        <p:txBody>
          <a:bodyPr wrap="square" rtlCol="0">
            <a:spAutoFit/>
          </a:bodyPr>
          <a:lstStyle/>
          <a:p>
            <a:r>
              <a:rPr lang="es-MX" sz="1000" i="1" dirty="0"/>
              <a:t>Fig. 2 Notas</a:t>
            </a:r>
          </a:p>
        </p:txBody>
      </p:sp>
      <p:pic>
        <p:nvPicPr>
          <p:cNvPr id="1030" name="Picture 6" descr="Gráfico de icono de lápiz de bloc de notas de dibujos animados aislado |  Vector Premium">
            <a:extLst>
              <a:ext uri="{FF2B5EF4-FFF2-40B4-BE49-F238E27FC236}">
                <a16:creationId xmlns:a16="http://schemas.microsoft.com/office/drawing/2014/main" id="{A40E7314-59C6-4AAF-859E-221655AC454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53" t="12697" r="286" b="15421"/>
          <a:stretch/>
        </p:blipFill>
        <p:spPr bwMode="auto">
          <a:xfrm>
            <a:off x="3683258" y="2404318"/>
            <a:ext cx="2297094" cy="1975972"/>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2178555E-8D95-4473-8F77-D175CDC965E8}"/>
              </a:ext>
            </a:extLst>
          </p:cNvPr>
          <p:cNvSpPr txBox="1"/>
          <p:nvPr/>
        </p:nvSpPr>
        <p:spPr>
          <a:xfrm>
            <a:off x="788582" y="4417940"/>
            <a:ext cx="2671430" cy="253916"/>
          </a:xfrm>
          <a:prstGeom prst="rect">
            <a:avLst/>
          </a:prstGeom>
          <a:noFill/>
        </p:spPr>
        <p:txBody>
          <a:bodyPr wrap="square" rtlCol="0">
            <a:spAutoFit/>
          </a:bodyPr>
          <a:lstStyle/>
          <a:p>
            <a:r>
              <a:rPr lang="es-MX" sz="1000" i="1" dirty="0"/>
              <a:t>Fig. 1 Determinación de preguntas</a:t>
            </a:r>
          </a:p>
        </p:txBody>
      </p:sp>
      <p:pic>
        <p:nvPicPr>
          <p:cNvPr id="1032" name="Picture 8" descr="Evaluación en Entornos Virtuales | Mapas Mentais">
            <a:extLst>
              <a:ext uri="{FF2B5EF4-FFF2-40B4-BE49-F238E27FC236}">
                <a16:creationId xmlns:a16="http://schemas.microsoft.com/office/drawing/2014/main" id="{3EFE0FCC-059E-4392-A1CB-6AFA45656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350" y="2420941"/>
            <a:ext cx="2530631" cy="1975972"/>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A9EDAE63-E88B-4632-AC5B-E4F923AFD3AF}"/>
              </a:ext>
            </a:extLst>
          </p:cNvPr>
          <p:cNvSpPr txBox="1"/>
          <p:nvPr/>
        </p:nvSpPr>
        <p:spPr>
          <a:xfrm>
            <a:off x="6839586" y="4396913"/>
            <a:ext cx="2671430" cy="253916"/>
          </a:xfrm>
          <a:prstGeom prst="rect">
            <a:avLst/>
          </a:prstGeom>
          <a:noFill/>
        </p:spPr>
        <p:txBody>
          <a:bodyPr wrap="square" rtlCol="0">
            <a:spAutoFit/>
          </a:bodyPr>
          <a:lstStyle/>
          <a:p>
            <a:r>
              <a:rPr lang="es-MX" sz="1000" i="1" dirty="0"/>
              <a:t>Fig. 2 Valor de puntos</a:t>
            </a:r>
          </a:p>
        </p:txBody>
      </p:sp>
      <p:pic>
        <p:nvPicPr>
          <p:cNvPr id="1036" name="Picture 12" descr="Feliz niña niño lindo con signo de interrogación | Vector Premium">
            <a:extLst>
              <a:ext uri="{FF2B5EF4-FFF2-40B4-BE49-F238E27FC236}">
                <a16:creationId xmlns:a16="http://schemas.microsoft.com/office/drawing/2014/main" id="{4BC44400-4F3E-4E90-BF54-769CAA1BFA0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95" y="2303734"/>
            <a:ext cx="1823096" cy="2178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n de Nurcan Yasankul en DESENHOS | Dibujos con numeros, Dibujos animados,  Ilustración vectorial">
            <a:extLst>
              <a:ext uri="{FF2B5EF4-FFF2-40B4-BE49-F238E27FC236}">
                <a16:creationId xmlns:a16="http://schemas.microsoft.com/office/drawing/2014/main" id="{8A342493-42CC-4F27-AF32-A757CD672D6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0718" r="41817" b="57310"/>
          <a:stretch/>
        </p:blipFill>
        <p:spPr bwMode="auto">
          <a:xfrm>
            <a:off x="6051917" y="1416242"/>
            <a:ext cx="565779" cy="8300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Pin de Nurcan Yasankul en DESENHOS | Dibujos con numeros, Dibujos animados,  Ilustración vectorial">
            <a:extLst>
              <a:ext uri="{FF2B5EF4-FFF2-40B4-BE49-F238E27FC236}">
                <a16:creationId xmlns:a16="http://schemas.microsoft.com/office/drawing/2014/main" id="{BC6767EC-AB53-43FF-B73E-829EFE0DD521}"/>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1705" r="61850" b="47457"/>
          <a:stretch/>
        </p:blipFill>
        <p:spPr bwMode="auto">
          <a:xfrm rot="955114">
            <a:off x="2859660" y="1137881"/>
            <a:ext cx="592165" cy="11356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in de Nurcan Yasankul en DESENHOS | Dibujos con numeros, Dibujos animados,  Ilustración vectorial">
            <a:extLst>
              <a:ext uri="{FF2B5EF4-FFF2-40B4-BE49-F238E27FC236}">
                <a16:creationId xmlns:a16="http://schemas.microsoft.com/office/drawing/2014/main" id="{0B569121-86AB-4CD8-9B1C-89F14C73091E}"/>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81094" b="54453"/>
          <a:stretch/>
        </p:blipFill>
        <p:spPr bwMode="auto">
          <a:xfrm>
            <a:off x="-83243" y="1321575"/>
            <a:ext cx="689032" cy="9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3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3" name="Rectángulo 2">
            <a:extLst>
              <a:ext uri="{FF2B5EF4-FFF2-40B4-BE49-F238E27FC236}">
                <a16:creationId xmlns:a16="http://schemas.microsoft.com/office/drawing/2014/main" id="{735465A9-BD69-4D06-8FD7-CAE4F57CC07B}"/>
              </a:ext>
            </a:extLst>
          </p:cNvPr>
          <p:cNvSpPr/>
          <p:nvPr/>
        </p:nvSpPr>
        <p:spPr>
          <a:xfrm>
            <a:off x="946296" y="837916"/>
            <a:ext cx="7921257" cy="312650"/>
          </a:xfrm>
          <a:prstGeom prst="rect">
            <a:avLst/>
          </a:prstGeom>
        </p:spPr>
        <p:txBody>
          <a:bodyPr wrap="square">
            <a:spAutoFit/>
          </a:bodyPr>
          <a:lstStyle/>
          <a:p>
            <a:pPr lvl="0">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 1. </a:t>
            </a:r>
            <a:r>
              <a:rPr lang="es-MX" b="1" dirty="0">
                <a:latin typeface="Calibri" panose="020F0502020204030204" pitchFamily="34" charset="0"/>
                <a:ea typeface="Calibri" panose="020F0502020204030204" pitchFamily="34" charset="0"/>
                <a:cs typeface="Times New Roman" panose="02020603050405020304" pitchFamily="18" charset="0"/>
              </a:rPr>
              <a:t>Determina calificación total entre las preguntas (da prioridad a las que tienen mayor valor).</a:t>
            </a:r>
          </a:p>
        </p:txBody>
      </p:sp>
      <p:sp>
        <p:nvSpPr>
          <p:cNvPr id="7" name="Rectángulo 6">
            <a:extLst>
              <a:ext uri="{FF2B5EF4-FFF2-40B4-BE49-F238E27FC236}">
                <a16:creationId xmlns:a16="http://schemas.microsoft.com/office/drawing/2014/main" id="{A9284AA9-C8A0-4D90-8AD5-3B71480A5419}"/>
              </a:ext>
            </a:extLst>
          </p:cNvPr>
          <p:cNvSpPr/>
          <p:nvPr/>
        </p:nvSpPr>
        <p:spPr>
          <a:xfrm>
            <a:off x="2725478" y="205723"/>
            <a:ext cx="4572000" cy="481094"/>
          </a:xfrm>
          <a:prstGeom prst="rect">
            <a:avLst/>
          </a:prstGeom>
        </p:spPr>
        <p:txBody>
          <a:bodyPr>
            <a:spAutoFit/>
          </a:bodyPr>
          <a:lstStyle/>
          <a:p>
            <a:pPr lvl="0">
              <a:lnSpc>
                <a:spcPct val="107000"/>
              </a:lnSpc>
              <a:spcAft>
                <a:spcPts val="800"/>
              </a:spcAft>
            </a:pPr>
            <a:r>
              <a:rPr lang="es-MX" sz="2400" b="1" dirty="0">
                <a:latin typeface="Century Gothic" panose="020B0502020202020204" pitchFamily="34" charset="0"/>
                <a:ea typeface="Calibri" panose="020F0502020204030204" pitchFamily="34" charset="0"/>
                <a:cs typeface="Times New Roman" panose="02020603050405020304" pitchFamily="18" charset="0"/>
              </a:rPr>
              <a:t> </a:t>
            </a:r>
            <a:r>
              <a:rPr lang="es-MX" sz="2400" b="1" dirty="0">
                <a:latin typeface="Gloria Hallelujah" panose="020B0604020202020204" charset="0"/>
                <a:ea typeface="Calibri" panose="020F0502020204030204" pitchFamily="34" charset="0"/>
                <a:cs typeface="Times New Roman" panose="02020603050405020304" pitchFamily="18" charset="0"/>
              </a:rPr>
              <a:t>Presupuesta tu tiempo</a:t>
            </a:r>
          </a:p>
        </p:txBody>
      </p:sp>
      <p:graphicFrame>
        <p:nvGraphicFramePr>
          <p:cNvPr id="11" name="Gráfico 10">
            <a:extLst>
              <a:ext uri="{FF2B5EF4-FFF2-40B4-BE49-F238E27FC236}">
                <a16:creationId xmlns:a16="http://schemas.microsoft.com/office/drawing/2014/main" id="{292A80E0-E4AC-40CE-8F13-0DD3017EEE36}"/>
              </a:ext>
            </a:extLst>
          </p:cNvPr>
          <p:cNvGraphicFramePr/>
          <p:nvPr>
            <p:extLst>
              <p:ext uri="{D42A27DB-BD31-4B8C-83A1-F6EECF244321}">
                <p14:modId xmlns:p14="http://schemas.microsoft.com/office/powerpoint/2010/main" val="281166524"/>
              </p:ext>
            </p:extLst>
          </p:nvPr>
        </p:nvGraphicFramePr>
        <p:xfrm>
          <a:off x="1927952" y="1301665"/>
          <a:ext cx="4987431" cy="309392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id="{945D612A-05C5-4565-BC5F-5FD3ACED59BD}"/>
              </a:ext>
            </a:extLst>
          </p:cNvPr>
          <p:cNvSpPr/>
          <p:nvPr/>
        </p:nvSpPr>
        <p:spPr>
          <a:xfrm>
            <a:off x="2725478" y="228379"/>
            <a:ext cx="4572000" cy="487506"/>
          </a:xfrm>
          <a:prstGeom prst="rect">
            <a:avLst/>
          </a:prstGeom>
        </p:spPr>
        <p:txBody>
          <a:bodyPr>
            <a:spAutoFit/>
          </a:bodyPr>
          <a:lstStyle/>
          <a:p>
            <a:pPr lvl="0">
              <a:lnSpc>
                <a:spcPct val="107000"/>
              </a:lnSpc>
              <a:spcAft>
                <a:spcPts val="800"/>
              </a:spcAft>
            </a:pPr>
            <a:r>
              <a:rPr lang="es-MX" sz="18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a:t>
            </a:r>
            <a:r>
              <a:rPr lang="es-MX" sz="2400" b="1" dirty="0">
                <a:solidFill>
                  <a:schemeClr val="accent2"/>
                </a:solidFill>
                <a:effectLst>
                  <a:outerShdw blurRad="38100" dist="38100" dir="2700000" algn="tl">
                    <a:srgbClr val="000000">
                      <a:alpha val="43137"/>
                    </a:srgbClr>
                  </a:outerShdw>
                </a:effectLst>
                <a:latin typeface="Gloria Hallelujah" panose="020B0604020202020204" charset="0"/>
                <a:ea typeface="Calibri" panose="020F0502020204030204" pitchFamily="34" charset="0"/>
                <a:cs typeface="Times New Roman" panose="02020603050405020304" pitchFamily="18" charset="0"/>
              </a:rPr>
              <a:t>Presupuesta tu tiempo</a:t>
            </a:r>
            <a:endParaRPr lang="es-MX" sz="1800" b="1" dirty="0">
              <a:solidFill>
                <a:schemeClr val="accent2"/>
              </a:solidFill>
              <a:effectLst>
                <a:outerShdw blurRad="38100" dist="38100" dir="2700000" algn="tl">
                  <a:srgbClr val="000000">
                    <a:alpha val="43137"/>
                  </a:srgbClr>
                </a:outerShdw>
              </a:effectLst>
              <a:latin typeface="Gloria Hallelujah" panose="020B0604020202020204" charset="0"/>
              <a:ea typeface="Calibri" panose="020F0502020204030204" pitchFamily="34" charset="0"/>
              <a:cs typeface="Times New Roman" panose="02020603050405020304" pitchFamily="18" charset="0"/>
            </a:endParaRPr>
          </a:p>
        </p:txBody>
      </p:sp>
      <p:pic>
        <p:nvPicPr>
          <p:cNvPr id="2052" name="Picture 4" descr="Examen: vectores, gráficos, imágenes vectoriales | Depositphotos®">
            <a:extLst>
              <a:ext uri="{FF2B5EF4-FFF2-40B4-BE49-F238E27FC236}">
                <a16:creationId xmlns:a16="http://schemas.microsoft.com/office/drawing/2014/main" id="{FB62602A-26FB-46E1-AC8A-27E405F88E96}"/>
              </a:ext>
            </a:extLst>
          </p:cNvPr>
          <p:cNvPicPr>
            <a:picLocks noChangeAspect="1" noChangeArrowheads="1"/>
          </p:cNvPicPr>
          <p:nvPr/>
        </p:nvPicPr>
        <p:blipFill rotWithShape="1">
          <a:blip r:embed="rId4">
            <a:clrChange>
              <a:clrFrom>
                <a:srgbClr val="FFCC32"/>
              </a:clrFrom>
              <a:clrTo>
                <a:srgbClr val="FFCC32">
                  <a:alpha val="0"/>
                </a:srgbClr>
              </a:clrTo>
            </a:clrChange>
            <a:extLst>
              <a:ext uri="{28A0092B-C50C-407E-A947-70E740481C1C}">
                <a14:useLocalDpi xmlns:a14="http://schemas.microsoft.com/office/drawing/2010/main" val="0"/>
              </a:ext>
            </a:extLst>
          </a:blip>
          <a:srcRect l="3944" t="4659" r="5513" b="3017"/>
          <a:stretch/>
        </p:blipFill>
        <p:spPr bwMode="auto">
          <a:xfrm>
            <a:off x="0" y="1301665"/>
            <a:ext cx="2237460" cy="22815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amen Del Ejemplo Del Vector De Los Resultados De La Prueba Del Examen De  La Escuela Con El Símbolo Y Lápiz O Pluma, Icono Plano Ilustración del  Vector - Ilustración de muestra,">
            <a:extLst>
              <a:ext uri="{FF2B5EF4-FFF2-40B4-BE49-F238E27FC236}">
                <a16:creationId xmlns:a16="http://schemas.microsoft.com/office/drawing/2014/main" id="{5E2D52CC-DFAC-44C3-B6EF-1D3C3BCA1C00}"/>
              </a:ext>
            </a:extLst>
          </p:cNvPr>
          <p:cNvPicPr>
            <a:picLocks noChangeAspect="1" noChangeArrowheads="1"/>
          </p:cNvPicPr>
          <p:nvPr/>
        </p:nvPicPr>
        <p:blipFill>
          <a:blip r:embed="rId5">
            <a:clrChange>
              <a:clrFrom>
                <a:srgbClr val="00923A"/>
              </a:clrFrom>
              <a:clrTo>
                <a:srgbClr val="00923A">
                  <a:alpha val="0"/>
                </a:srgbClr>
              </a:clrTo>
            </a:clrChange>
            <a:extLst>
              <a:ext uri="{28A0092B-C50C-407E-A947-70E740481C1C}">
                <a14:useLocalDpi xmlns:a14="http://schemas.microsoft.com/office/drawing/2010/main" val="0"/>
              </a:ext>
            </a:extLst>
          </a:blip>
          <a:srcRect/>
          <a:stretch>
            <a:fillRect/>
          </a:stretch>
        </p:blipFill>
        <p:spPr bwMode="auto">
          <a:xfrm rot="1082440">
            <a:off x="7124339" y="3095165"/>
            <a:ext cx="1812262" cy="18122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1908C026-7E5E-4475-92A4-017D121E8A0F}"/>
              </a:ext>
            </a:extLst>
          </p:cNvPr>
          <p:cNvSpPr txBox="1"/>
          <p:nvPr/>
        </p:nvSpPr>
        <p:spPr>
          <a:xfrm>
            <a:off x="1927952" y="4432473"/>
            <a:ext cx="4134292" cy="246221"/>
          </a:xfrm>
          <a:prstGeom prst="rect">
            <a:avLst/>
          </a:prstGeom>
          <a:noFill/>
        </p:spPr>
        <p:txBody>
          <a:bodyPr wrap="square" rtlCol="0">
            <a:spAutoFit/>
          </a:bodyPr>
          <a:lstStyle/>
          <a:p>
            <a:r>
              <a:rPr lang="es-MX" sz="1000" i="1" dirty="0"/>
              <a:t>Tabla 1. Distribución de tiempo en un examen.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36331E4E-7733-48DA-B803-ECFB1493117A}"/>
              </a:ext>
            </a:extLst>
          </p:cNvPr>
          <p:cNvSpPr/>
          <p:nvPr/>
        </p:nvSpPr>
        <p:spPr>
          <a:xfrm>
            <a:off x="318976" y="127590"/>
            <a:ext cx="2188538" cy="2131828"/>
          </a:xfrm>
          <a:custGeom>
            <a:avLst/>
            <a:gdLst>
              <a:gd name="connsiteX0" fmla="*/ 0 w 2188538"/>
              <a:gd name="connsiteY0" fmla="*/ 355312 h 2131828"/>
              <a:gd name="connsiteX1" fmla="*/ 355312 w 2188538"/>
              <a:gd name="connsiteY1" fmla="*/ 0 h 2131828"/>
              <a:gd name="connsiteX2" fmla="*/ 1833226 w 2188538"/>
              <a:gd name="connsiteY2" fmla="*/ 0 h 2131828"/>
              <a:gd name="connsiteX3" fmla="*/ 2188538 w 2188538"/>
              <a:gd name="connsiteY3" fmla="*/ 355312 h 2131828"/>
              <a:gd name="connsiteX4" fmla="*/ 2188538 w 2188538"/>
              <a:gd name="connsiteY4" fmla="*/ 1776516 h 2131828"/>
              <a:gd name="connsiteX5" fmla="*/ 1833226 w 2188538"/>
              <a:gd name="connsiteY5" fmla="*/ 2131828 h 2131828"/>
              <a:gd name="connsiteX6" fmla="*/ 355312 w 2188538"/>
              <a:gd name="connsiteY6" fmla="*/ 2131828 h 2131828"/>
              <a:gd name="connsiteX7" fmla="*/ 0 w 2188538"/>
              <a:gd name="connsiteY7" fmla="*/ 1776516 h 2131828"/>
              <a:gd name="connsiteX8" fmla="*/ 0 w 2188538"/>
              <a:gd name="connsiteY8" fmla="*/ 355312 h 213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538" h="2131828" fill="none" extrusionOk="0">
                <a:moveTo>
                  <a:pt x="0" y="355312"/>
                </a:moveTo>
                <a:cubicBezTo>
                  <a:pt x="289" y="166891"/>
                  <a:pt x="175185" y="27032"/>
                  <a:pt x="355312" y="0"/>
                </a:cubicBezTo>
                <a:cubicBezTo>
                  <a:pt x="791530" y="131437"/>
                  <a:pt x="1270412" y="32170"/>
                  <a:pt x="1833226" y="0"/>
                </a:cubicBezTo>
                <a:cubicBezTo>
                  <a:pt x="2027868" y="-10953"/>
                  <a:pt x="2178317" y="155987"/>
                  <a:pt x="2188538" y="355312"/>
                </a:cubicBezTo>
                <a:cubicBezTo>
                  <a:pt x="2288592" y="1002485"/>
                  <a:pt x="2107804" y="1397165"/>
                  <a:pt x="2188538" y="1776516"/>
                </a:cubicBezTo>
                <a:cubicBezTo>
                  <a:pt x="2190247" y="1964074"/>
                  <a:pt x="2005811" y="2105318"/>
                  <a:pt x="1833226" y="2131828"/>
                </a:cubicBezTo>
                <a:cubicBezTo>
                  <a:pt x="1583177" y="2131242"/>
                  <a:pt x="1032739" y="2256921"/>
                  <a:pt x="355312" y="2131828"/>
                </a:cubicBezTo>
                <a:cubicBezTo>
                  <a:pt x="174875" y="2130042"/>
                  <a:pt x="-15175" y="1975750"/>
                  <a:pt x="0" y="1776516"/>
                </a:cubicBezTo>
                <a:cubicBezTo>
                  <a:pt x="-85550" y="1597206"/>
                  <a:pt x="-56656" y="728178"/>
                  <a:pt x="0" y="355312"/>
                </a:cubicBezTo>
                <a:close/>
              </a:path>
              <a:path w="2188538" h="2131828" stroke="0" extrusionOk="0">
                <a:moveTo>
                  <a:pt x="0" y="355312"/>
                </a:moveTo>
                <a:cubicBezTo>
                  <a:pt x="3984" y="160165"/>
                  <a:pt x="167200" y="16920"/>
                  <a:pt x="355312" y="0"/>
                </a:cubicBezTo>
                <a:cubicBezTo>
                  <a:pt x="764822" y="-81880"/>
                  <a:pt x="1161250" y="-98684"/>
                  <a:pt x="1833226" y="0"/>
                </a:cubicBezTo>
                <a:cubicBezTo>
                  <a:pt x="2003629" y="-19686"/>
                  <a:pt x="2202425" y="131082"/>
                  <a:pt x="2188538" y="355312"/>
                </a:cubicBezTo>
                <a:cubicBezTo>
                  <a:pt x="2200511" y="536795"/>
                  <a:pt x="2244780" y="1581812"/>
                  <a:pt x="2188538" y="1776516"/>
                </a:cubicBezTo>
                <a:cubicBezTo>
                  <a:pt x="2177209" y="1976853"/>
                  <a:pt x="2003027" y="2127502"/>
                  <a:pt x="1833226" y="2131828"/>
                </a:cubicBezTo>
                <a:cubicBezTo>
                  <a:pt x="1100648" y="2058704"/>
                  <a:pt x="944242" y="2045248"/>
                  <a:pt x="355312" y="2131828"/>
                </a:cubicBezTo>
                <a:cubicBezTo>
                  <a:pt x="125346" y="2125015"/>
                  <a:pt x="-2316" y="1971700"/>
                  <a:pt x="0" y="1776516"/>
                </a:cubicBezTo>
                <a:cubicBezTo>
                  <a:pt x="28350" y="1284540"/>
                  <a:pt x="-84314" y="672119"/>
                  <a:pt x="0" y="355312"/>
                </a:cubicBezTo>
                <a:close/>
              </a:path>
            </a:pathLst>
          </a:custGeom>
          <a:solidFill>
            <a:schemeClr val="accent1"/>
          </a:solidFill>
          <a:ln>
            <a:solidFill>
              <a:schemeClr val="bg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2"/>
                </a:solidFill>
                <a:latin typeface="Aharoni" panose="02010803020104030203" pitchFamily="2" charset="-79"/>
                <a:cs typeface="Aharoni" panose="02010803020104030203" pitchFamily="2" charset="-79"/>
              </a:rPr>
              <a:t>Exámenes de tipo objetivo </a:t>
            </a:r>
          </a:p>
          <a:p>
            <a:pPr algn="ctr"/>
            <a:r>
              <a:rPr lang="es-MX" dirty="0">
                <a:solidFill>
                  <a:schemeClr val="tx1"/>
                </a:solidFill>
              </a:rPr>
              <a:t>Contesta posteriormente las preguntas que te demandan más tiempo para pensar. </a:t>
            </a:r>
            <a:endParaRPr lang="es-MX" sz="1600" dirty="0">
              <a:solidFill>
                <a:schemeClr val="tx1"/>
              </a:solidFill>
              <a:latin typeface="Aharoni" panose="02010803020104030203" pitchFamily="2" charset="-79"/>
              <a:cs typeface="Aharoni" panose="02010803020104030203" pitchFamily="2" charset="-79"/>
            </a:endParaRPr>
          </a:p>
        </p:txBody>
      </p:sp>
      <p:sp>
        <p:nvSpPr>
          <p:cNvPr id="8" name="Rectángulo: esquinas redondeadas 7">
            <a:extLst>
              <a:ext uri="{FF2B5EF4-FFF2-40B4-BE49-F238E27FC236}">
                <a16:creationId xmlns:a16="http://schemas.microsoft.com/office/drawing/2014/main" id="{E6498851-767B-4E88-8904-D07922886208}"/>
              </a:ext>
            </a:extLst>
          </p:cNvPr>
          <p:cNvSpPr/>
          <p:nvPr/>
        </p:nvSpPr>
        <p:spPr>
          <a:xfrm>
            <a:off x="318976" y="2637248"/>
            <a:ext cx="2628014" cy="2240815"/>
          </a:xfrm>
          <a:custGeom>
            <a:avLst/>
            <a:gdLst>
              <a:gd name="connsiteX0" fmla="*/ 0 w 2628014"/>
              <a:gd name="connsiteY0" fmla="*/ 373477 h 2240815"/>
              <a:gd name="connsiteX1" fmla="*/ 373477 w 2628014"/>
              <a:gd name="connsiteY1" fmla="*/ 0 h 2240815"/>
              <a:gd name="connsiteX2" fmla="*/ 2254537 w 2628014"/>
              <a:gd name="connsiteY2" fmla="*/ 0 h 2240815"/>
              <a:gd name="connsiteX3" fmla="*/ 2628014 w 2628014"/>
              <a:gd name="connsiteY3" fmla="*/ 373477 h 2240815"/>
              <a:gd name="connsiteX4" fmla="*/ 2628014 w 2628014"/>
              <a:gd name="connsiteY4" fmla="*/ 1867338 h 2240815"/>
              <a:gd name="connsiteX5" fmla="*/ 2254537 w 2628014"/>
              <a:gd name="connsiteY5" fmla="*/ 2240815 h 2240815"/>
              <a:gd name="connsiteX6" fmla="*/ 373477 w 2628014"/>
              <a:gd name="connsiteY6" fmla="*/ 2240815 h 2240815"/>
              <a:gd name="connsiteX7" fmla="*/ 0 w 2628014"/>
              <a:gd name="connsiteY7" fmla="*/ 1867338 h 2240815"/>
              <a:gd name="connsiteX8" fmla="*/ 0 w 2628014"/>
              <a:gd name="connsiteY8" fmla="*/ 373477 h 224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8014" h="2240815" fill="none" extrusionOk="0">
                <a:moveTo>
                  <a:pt x="0" y="373477"/>
                </a:moveTo>
                <a:cubicBezTo>
                  <a:pt x="-174" y="172924"/>
                  <a:pt x="173009" y="-11698"/>
                  <a:pt x="373477" y="0"/>
                </a:cubicBezTo>
                <a:cubicBezTo>
                  <a:pt x="562210" y="-87924"/>
                  <a:pt x="1770299" y="16787"/>
                  <a:pt x="2254537" y="0"/>
                </a:cubicBezTo>
                <a:cubicBezTo>
                  <a:pt x="2482640" y="8226"/>
                  <a:pt x="2621312" y="175908"/>
                  <a:pt x="2628014" y="373477"/>
                </a:cubicBezTo>
                <a:cubicBezTo>
                  <a:pt x="2639870" y="879901"/>
                  <a:pt x="2704746" y="1461425"/>
                  <a:pt x="2628014" y="1867338"/>
                </a:cubicBezTo>
                <a:cubicBezTo>
                  <a:pt x="2662097" y="2091946"/>
                  <a:pt x="2489610" y="2266748"/>
                  <a:pt x="2254537" y="2240815"/>
                </a:cubicBezTo>
                <a:cubicBezTo>
                  <a:pt x="1822448" y="2174030"/>
                  <a:pt x="1184012" y="2170086"/>
                  <a:pt x="373477" y="2240815"/>
                </a:cubicBezTo>
                <a:cubicBezTo>
                  <a:pt x="155634" y="2263882"/>
                  <a:pt x="-21195" y="2108930"/>
                  <a:pt x="0" y="1867338"/>
                </a:cubicBezTo>
                <a:cubicBezTo>
                  <a:pt x="-40338" y="1382712"/>
                  <a:pt x="107294" y="1101580"/>
                  <a:pt x="0" y="373477"/>
                </a:cubicBezTo>
                <a:close/>
              </a:path>
              <a:path w="2628014" h="2240815" stroke="0" extrusionOk="0">
                <a:moveTo>
                  <a:pt x="0" y="373477"/>
                </a:moveTo>
                <a:cubicBezTo>
                  <a:pt x="-5625" y="176786"/>
                  <a:pt x="193574" y="14244"/>
                  <a:pt x="373477" y="0"/>
                </a:cubicBezTo>
                <a:cubicBezTo>
                  <a:pt x="1077713" y="-87764"/>
                  <a:pt x="1757631" y="103360"/>
                  <a:pt x="2254537" y="0"/>
                </a:cubicBezTo>
                <a:cubicBezTo>
                  <a:pt x="2435688" y="-2363"/>
                  <a:pt x="2643321" y="137495"/>
                  <a:pt x="2628014" y="373477"/>
                </a:cubicBezTo>
                <a:cubicBezTo>
                  <a:pt x="2540050" y="1030655"/>
                  <a:pt x="2578696" y="1441502"/>
                  <a:pt x="2628014" y="1867338"/>
                </a:cubicBezTo>
                <a:cubicBezTo>
                  <a:pt x="2626765" y="2088516"/>
                  <a:pt x="2452545" y="2240936"/>
                  <a:pt x="2254537" y="2240815"/>
                </a:cubicBezTo>
                <a:cubicBezTo>
                  <a:pt x="1639612" y="2084201"/>
                  <a:pt x="1233764" y="2407386"/>
                  <a:pt x="373477" y="2240815"/>
                </a:cubicBezTo>
                <a:cubicBezTo>
                  <a:pt x="169985" y="2229138"/>
                  <a:pt x="18366" y="2096541"/>
                  <a:pt x="0" y="1867338"/>
                </a:cubicBezTo>
                <a:cubicBezTo>
                  <a:pt x="-36599" y="1150328"/>
                  <a:pt x="-125282" y="887673"/>
                  <a:pt x="0" y="373477"/>
                </a:cubicBezTo>
                <a:close/>
              </a:path>
            </a:pathLst>
          </a:custGeom>
          <a:solidFill>
            <a:schemeClr val="accent1"/>
          </a:solidFill>
          <a:ln>
            <a:solidFill>
              <a:schemeClr val="bg2">
                <a:lumMod val="75000"/>
              </a:schemeClr>
            </a:solidFill>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2"/>
                </a:solidFill>
                <a:latin typeface="Aharoni" panose="02010803020104030203" pitchFamily="2" charset="-79"/>
                <a:cs typeface="Aharoni" panose="02010803020104030203" pitchFamily="2" charset="-79"/>
              </a:rPr>
              <a:t>Exámenes con preguntas de verdadero o falso </a:t>
            </a:r>
          </a:p>
          <a:p>
            <a:pPr algn="ctr"/>
            <a:endParaRPr lang="es-MX" dirty="0">
              <a:solidFill>
                <a:schemeClr val="tx1"/>
              </a:solidFill>
            </a:endParaRPr>
          </a:p>
          <a:p>
            <a:pPr algn="ctr"/>
            <a:r>
              <a:rPr lang="es-MX" dirty="0">
                <a:solidFill>
                  <a:schemeClr val="tx1"/>
                </a:solidFill>
              </a:rPr>
              <a:t>Revisa la estructura de la proposición. Si tiene dos partes y una de ellas es falsa, toda la proposición se convierte en falsa. </a:t>
            </a:r>
            <a:endParaRPr lang="es-MX" sz="1600" dirty="0">
              <a:solidFill>
                <a:schemeClr val="tx1"/>
              </a:solidFill>
              <a:latin typeface="Aharoni" panose="02010803020104030203" pitchFamily="2" charset="-79"/>
              <a:cs typeface="Aharoni" panose="02010803020104030203" pitchFamily="2" charset="-79"/>
            </a:endParaRPr>
          </a:p>
        </p:txBody>
      </p:sp>
      <p:sp>
        <p:nvSpPr>
          <p:cNvPr id="9" name="Rectángulo: esquinas redondeadas 8">
            <a:extLst>
              <a:ext uri="{FF2B5EF4-FFF2-40B4-BE49-F238E27FC236}">
                <a16:creationId xmlns:a16="http://schemas.microsoft.com/office/drawing/2014/main" id="{940B4270-7ACB-4DA2-ADAC-BB7E6792C652}"/>
              </a:ext>
            </a:extLst>
          </p:cNvPr>
          <p:cNvSpPr/>
          <p:nvPr/>
        </p:nvSpPr>
        <p:spPr>
          <a:xfrm>
            <a:off x="3126857" y="1495423"/>
            <a:ext cx="2890285" cy="1796903"/>
          </a:xfrm>
          <a:custGeom>
            <a:avLst/>
            <a:gdLst>
              <a:gd name="connsiteX0" fmla="*/ 0 w 2890285"/>
              <a:gd name="connsiteY0" fmla="*/ 299490 h 1796903"/>
              <a:gd name="connsiteX1" fmla="*/ 299490 w 2890285"/>
              <a:gd name="connsiteY1" fmla="*/ 0 h 1796903"/>
              <a:gd name="connsiteX2" fmla="*/ 2590795 w 2890285"/>
              <a:gd name="connsiteY2" fmla="*/ 0 h 1796903"/>
              <a:gd name="connsiteX3" fmla="*/ 2890285 w 2890285"/>
              <a:gd name="connsiteY3" fmla="*/ 299490 h 1796903"/>
              <a:gd name="connsiteX4" fmla="*/ 2890285 w 2890285"/>
              <a:gd name="connsiteY4" fmla="*/ 1497413 h 1796903"/>
              <a:gd name="connsiteX5" fmla="*/ 2590795 w 2890285"/>
              <a:gd name="connsiteY5" fmla="*/ 1796903 h 1796903"/>
              <a:gd name="connsiteX6" fmla="*/ 299490 w 2890285"/>
              <a:gd name="connsiteY6" fmla="*/ 1796903 h 1796903"/>
              <a:gd name="connsiteX7" fmla="*/ 0 w 2890285"/>
              <a:gd name="connsiteY7" fmla="*/ 1497413 h 1796903"/>
              <a:gd name="connsiteX8" fmla="*/ 0 w 2890285"/>
              <a:gd name="connsiteY8" fmla="*/ 299490 h 17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285" h="1796903" fill="none" extrusionOk="0">
                <a:moveTo>
                  <a:pt x="0" y="299490"/>
                </a:moveTo>
                <a:cubicBezTo>
                  <a:pt x="-11411" y="133509"/>
                  <a:pt x="142821" y="1850"/>
                  <a:pt x="299490" y="0"/>
                </a:cubicBezTo>
                <a:cubicBezTo>
                  <a:pt x="684516" y="-20428"/>
                  <a:pt x="1790768" y="-58449"/>
                  <a:pt x="2590795" y="0"/>
                </a:cubicBezTo>
                <a:cubicBezTo>
                  <a:pt x="2758713" y="2130"/>
                  <a:pt x="2871567" y="139385"/>
                  <a:pt x="2890285" y="299490"/>
                </a:cubicBezTo>
                <a:cubicBezTo>
                  <a:pt x="2851171" y="446674"/>
                  <a:pt x="2879318" y="1011084"/>
                  <a:pt x="2890285" y="1497413"/>
                </a:cubicBezTo>
                <a:cubicBezTo>
                  <a:pt x="2887891" y="1676130"/>
                  <a:pt x="2755930" y="1800072"/>
                  <a:pt x="2590795" y="1796903"/>
                </a:cubicBezTo>
                <a:cubicBezTo>
                  <a:pt x="1528901" y="1779327"/>
                  <a:pt x="633888" y="1928008"/>
                  <a:pt x="299490" y="1796903"/>
                </a:cubicBezTo>
                <a:cubicBezTo>
                  <a:pt x="131592" y="1794790"/>
                  <a:pt x="-3128" y="1693864"/>
                  <a:pt x="0" y="1497413"/>
                </a:cubicBezTo>
                <a:cubicBezTo>
                  <a:pt x="-22330" y="1332507"/>
                  <a:pt x="78978" y="524665"/>
                  <a:pt x="0" y="299490"/>
                </a:cubicBezTo>
                <a:close/>
              </a:path>
              <a:path w="2890285" h="1796903" stroke="0" extrusionOk="0">
                <a:moveTo>
                  <a:pt x="0" y="299490"/>
                </a:moveTo>
                <a:cubicBezTo>
                  <a:pt x="6370" y="117124"/>
                  <a:pt x="149653" y="678"/>
                  <a:pt x="299490" y="0"/>
                </a:cubicBezTo>
                <a:cubicBezTo>
                  <a:pt x="612560" y="-61894"/>
                  <a:pt x="1664606" y="-120946"/>
                  <a:pt x="2590795" y="0"/>
                </a:cubicBezTo>
                <a:cubicBezTo>
                  <a:pt x="2739896" y="-12950"/>
                  <a:pt x="2908407" y="157627"/>
                  <a:pt x="2890285" y="299490"/>
                </a:cubicBezTo>
                <a:cubicBezTo>
                  <a:pt x="2786322" y="428449"/>
                  <a:pt x="2933914" y="906927"/>
                  <a:pt x="2890285" y="1497413"/>
                </a:cubicBezTo>
                <a:cubicBezTo>
                  <a:pt x="2908661" y="1638373"/>
                  <a:pt x="2755242" y="1791759"/>
                  <a:pt x="2590795" y="1796903"/>
                </a:cubicBezTo>
                <a:cubicBezTo>
                  <a:pt x="2047948" y="1779212"/>
                  <a:pt x="1220424" y="1953308"/>
                  <a:pt x="299490" y="1796903"/>
                </a:cubicBezTo>
                <a:cubicBezTo>
                  <a:pt x="162804" y="1798352"/>
                  <a:pt x="-945" y="1633799"/>
                  <a:pt x="0" y="1497413"/>
                </a:cubicBezTo>
                <a:cubicBezTo>
                  <a:pt x="88952" y="1111103"/>
                  <a:pt x="1702" y="597461"/>
                  <a:pt x="0" y="299490"/>
                </a:cubicBezTo>
                <a:close/>
              </a:path>
            </a:pathLst>
          </a:custGeom>
          <a:solidFill>
            <a:schemeClr val="accent1"/>
          </a:solidFill>
          <a:ln>
            <a:solidFill>
              <a:schemeClr val="bg2">
                <a:lumMod val="75000"/>
              </a:schemeClr>
            </a:solidFill>
            <a:extLst>
              <a:ext uri="{C807C97D-BFC1-408E-A445-0C87EB9F89A2}">
                <ask:lineSketchStyleProps xmlns:ask="http://schemas.microsoft.com/office/drawing/2018/sketchyshapes" sd="408291148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2"/>
                </a:solidFill>
                <a:latin typeface="Aharoni" panose="02010803020104030203" pitchFamily="2" charset="-79"/>
                <a:cs typeface="Aharoni" panose="02010803020104030203" pitchFamily="2" charset="-79"/>
              </a:rPr>
              <a:t>Exámenes con apareamiento de columnas</a:t>
            </a:r>
          </a:p>
          <a:p>
            <a:pPr algn="ctr"/>
            <a:r>
              <a:rPr lang="es-MX" dirty="0">
                <a:solidFill>
                  <a:schemeClr val="tx1"/>
                </a:solidFill>
              </a:rPr>
              <a:t>Analiza las partes de la expresión para ver si alguna te permite asociarla con alguna información de la otra columna. </a:t>
            </a:r>
            <a:r>
              <a:rPr lang="es-MX" sz="1600" dirty="0">
                <a:solidFill>
                  <a:schemeClr val="tx1"/>
                </a:solidFill>
                <a:latin typeface="Aharoni" panose="02010803020104030203" pitchFamily="2" charset="-79"/>
                <a:cs typeface="Aharoni" panose="02010803020104030203" pitchFamily="2" charset="-79"/>
              </a:rPr>
              <a:t> </a:t>
            </a:r>
          </a:p>
          <a:p>
            <a:pPr algn="ctr"/>
            <a:endParaRPr lang="es-MX" dirty="0"/>
          </a:p>
        </p:txBody>
      </p:sp>
      <p:sp>
        <p:nvSpPr>
          <p:cNvPr id="10" name="Rectángulo: esquinas redondeadas 9">
            <a:extLst>
              <a:ext uri="{FF2B5EF4-FFF2-40B4-BE49-F238E27FC236}">
                <a16:creationId xmlns:a16="http://schemas.microsoft.com/office/drawing/2014/main" id="{FA7A2D54-6D0D-46F9-A7AE-3A545704F219}"/>
              </a:ext>
            </a:extLst>
          </p:cNvPr>
          <p:cNvSpPr/>
          <p:nvPr/>
        </p:nvSpPr>
        <p:spPr>
          <a:xfrm>
            <a:off x="6494723" y="192714"/>
            <a:ext cx="2475615" cy="2024621"/>
          </a:xfrm>
          <a:custGeom>
            <a:avLst/>
            <a:gdLst>
              <a:gd name="connsiteX0" fmla="*/ 0 w 2475615"/>
              <a:gd name="connsiteY0" fmla="*/ 337444 h 2024621"/>
              <a:gd name="connsiteX1" fmla="*/ 337444 w 2475615"/>
              <a:gd name="connsiteY1" fmla="*/ 0 h 2024621"/>
              <a:gd name="connsiteX2" fmla="*/ 2138171 w 2475615"/>
              <a:gd name="connsiteY2" fmla="*/ 0 h 2024621"/>
              <a:gd name="connsiteX3" fmla="*/ 2475615 w 2475615"/>
              <a:gd name="connsiteY3" fmla="*/ 337444 h 2024621"/>
              <a:gd name="connsiteX4" fmla="*/ 2475615 w 2475615"/>
              <a:gd name="connsiteY4" fmla="*/ 1687177 h 2024621"/>
              <a:gd name="connsiteX5" fmla="*/ 2138171 w 2475615"/>
              <a:gd name="connsiteY5" fmla="*/ 2024621 h 2024621"/>
              <a:gd name="connsiteX6" fmla="*/ 337444 w 2475615"/>
              <a:gd name="connsiteY6" fmla="*/ 2024621 h 2024621"/>
              <a:gd name="connsiteX7" fmla="*/ 0 w 2475615"/>
              <a:gd name="connsiteY7" fmla="*/ 1687177 h 2024621"/>
              <a:gd name="connsiteX8" fmla="*/ 0 w 2475615"/>
              <a:gd name="connsiteY8" fmla="*/ 337444 h 20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615" h="2024621" fill="none" extrusionOk="0">
                <a:moveTo>
                  <a:pt x="0" y="337444"/>
                </a:moveTo>
                <a:cubicBezTo>
                  <a:pt x="6991" y="134525"/>
                  <a:pt x="161216" y="-1271"/>
                  <a:pt x="337444" y="0"/>
                </a:cubicBezTo>
                <a:cubicBezTo>
                  <a:pt x="668342" y="51984"/>
                  <a:pt x="1858317" y="-8953"/>
                  <a:pt x="2138171" y="0"/>
                </a:cubicBezTo>
                <a:cubicBezTo>
                  <a:pt x="2336096" y="21942"/>
                  <a:pt x="2485177" y="148844"/>
                  <a:pt x="2475615" y="337444"/>
                </a:cubicBezTo>
                <a:cubicBezTo>
                  <a:pt x="2486139" y="915790"/>
                  <a:pt x="2355982" y="1311723"/>
                  <a:pt x="2475615" y="1687177"/>
                </a:cubicBezTo>
                <a:cubicBezTo>
                  <a:pt x="2498129" y="1863203"/>
                  <a:pt x="2331610" y="2023493"/>
                  <a:pt x="2138171" y="2024621"/>
                </a:cubicBezTo>
                <a:cubicBezTo>
                  <a:pt x="1629308" y="1903574"/>
                  <a:pt x="861204" y="1966913"/>
                  <a:pt x="337444" y="2024621"/>
                </a:cubicBezTo>
                <a:cubicBezTo>
                  <a:pt x="159841" y="2019097"/>
                  <a:pt x="-23210" y="1891000"/>
                  <a:pt x="0" y="1687177"/>
                </a:cubicBezTo>
                <a:cubicBezTo>
                  <a:pt x="5104" y="1230875"/>
                  <a:pt x="118155" y="868657"/>
                  <a:pt x="0" y="337444"/>
                </a:cubicBezTo>
                <a:close/>
              </a:path>
              <a:path w="2475615" h="2024621" stroke="0" extrusionOk="0">
                <a:moveTo>
                  <a:pt x="0" y="337444"/>
                </a:moveTo>
                <a:cubicBezTo>
                  <a:pt x="4601" y="139808"/>
                  <a:pt x="172563" y="-12580"/>
                  <a:pt x="337444" y="0"/>
                </a:cubicBezTo>
                <a:cubicBezTo>
                  <a:pt x="585243" y="81228"/>
                  <a:pt x="1267297" y="65459"/>
                  <a:pt x="2138171" y="0"/>
                </a:cubicBezTo>
                <a:cubicBezTo>
                  <a:pt x="2293166" y="-15051"/>
                  <a:pt x="2491165" y="141930"/>
                  <a:pt x="2475615" y="337444"/>
                </a:cubicBezTo>
                <a:cubicBezTo>
                  <a:pt x="2519604" y="817118"/>
                  <a:pt x="2544408" y="1128631"/>
                  <a:pt x="2475615" y="1687177"/>
                </a:cubicBezTo>
                <a:cubicBezTo>
                  <a:pt x="2459545" y="1895971"/>
                  <a:pt x="2303777" y="2046555"/>
                  <a:pt x="2138171" y="2024621"/>
                </a:cubicBezTo>
                <a:cubicBezTo>
                  <a:pt x="1572424" y="1992136"/>
                  <a:pt x="1084709" y="1907433"/>
                  <a:pt x="337444" y="2024621"/>
                </a:cubicBezTo>
                <a:cubicBezTo>
                  <a:pt x="155329" y="2029821"/>
                  <a:pt x="-13088" y="1875959"/>
                  <a:pt x="0" y="1687177"/>
                </a:cubicBezTo>
                <a:cubicBezTo>
                  <a:pt x="18064" y="1181416"/>
                  <a:pt x="-32595" y="610071"/>
                  <a:pt x="0" y="337444"/>
                </a:cubicBezTo>
                <a:close/>
              </a:path>
            </a:pathLst>
          </a:custGeom>
          <a:ln>
            <a:solidFill>
              <a:schemeClr val="bg2">
                <a:lumMod val="75000"/>
              </a:schemeClr>
            </a:solidFill>
            <a:extLst>
              <a:ext uri="{C807C97D-BFC1-408E-A445-0C87EB9F89A2}">
                <ask:lineSketchStyleProps xmlns:ask="http://schemas.microsoft.com/office/drawing/2018/sketchyshapes" sd="18899729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solidFill>
                <a:schemeClr val="bg2"/>
              </a:solidFill>
              <a:latin typeface="Aharoni" panose="02010803020104030203" pitchFamily="2" charset="-79"/>
              <a:cs typeface="Aharoni" panose="02010803020104030203" pitchFamily="2" charset="-79"/>
            </a:endParaRPr>
          </a:p>
          <a:p>
            <a:pPr algn="ctr"/>
            <a:r>
              <a:rPr lang="es-MX" sz="1600" dirty="0">
                <a:solidFill>
                  <a:schemeClr val="bg2"/>
                </a:solidFill>
                <a:latin typeface="Aharoni" panose="02010803020104030203" pitchFamily="2" charset="-79"/>
                <a:cs typeface="Aharoni" panose="02010803020104030203" pitchFamily="2" charset="-79"/>
              </a:rPr>
              <a:t>Exámenes con preguntas de completamiento</a:t>
            </a:r>
          </a:p>
          <a:p>
            <a:pPr algn="ctr" fontAlgn="base"/>
            <a:br>
              <a:rPr lang="es-MX" dirty="0">
                <a:solidFill>
                  <a:schemeClr val="tx1"/>
                </a:solidFill>
              </a:rPr>
            </a:br>
            <a:r>
              <a:rPr lang="es-MX" dirty="0">
                <a:solidFill>
                  <a:schemeClr val="tx1"/>
                </a:solidFill>
              </a:rPr>
              <a:t>Si no recuerdas la palabra exacta, escribe con tus propias palabras la explicación. </a:t>
            </a:r>
          </a:p>
          <a:p>
            <a:pPr algn="ctr" fontAlgn="base"/>
            <a:r>
              <a:rPr lang="es-MX" dirty="0"/>
              <a:t> </a:t>
            </a:r>
          </a:p>
          <a:p>
            <a:pPr algn="ctr"/>
            <a:endParaRPr lang="es-MX" sz="1600" dirty="0">
              <a:solidFill>
                <a:schemeClr val="bg2"/>
              </a:solidFill>
              <a:latin typeface="Aharoni" panose="02010803020104030203" pitchFamily="2" charset="-79"/>
              <a:cs typeface="Aharoni" panose="02010803020104030203" pitchFamily="2" charset="-79"/>
            </a:endParaRPr>
          </a:p>
        </p:txBody>
      </p:sp>
      <p:sp>
        <p:nvSpPr>
          <p:cNvPr id="11" name="Rectángulo: esquinas redondeadas 10">
            <a:extLst>
              <a:ext uri="{FF2B5EF4-FFF2-40B4-BE49-F238E27FC236}">
                <a16:creationId xmlns:a16="http://schemas.microsoft.com/office/drawing/2014/main" id="{280412B6-4F83-4167-9CC1-19B294DE0C54}"/>
              </a:ext>
            </a:extLst>
          </p:cNvPr>
          <p:cNvSpPr/>
          <p:nvPr/>
        </p:nvSpPr>
        <p:spPr>
          <a:xfrm>
            <a:off x="6124129" y="2820284"/>
            <a:ext cx="2414589" cy="2214675"/>
          </a:xfrm>
          <a:custGeom>
            <a:avLst/>
            <a:gdLst>
              <a:gd name="connsiteX0" fmla="*/ 0 w 2414589"/>
              <a:gd name="connsiteY0" fmla="*/ 369120 h 2214675"/>
              <a:gd name="connsiteX1" fmla="*/ 369120 w 2414589"/>
              <a:gd name="connsiteY1" fmla="*/ 0 h 2214675"/>
              <a:gd name="connsiteX2" fmla="*/ 2045469 w 2414589"/>
              <a:gd name="connsiteY2" fmla="*/ 0 h 2214675"/>
              <a:gd name="connsiteX3" fmla="*/ 2414589 w 2414589"/>
              <a:gd name="connsiteY3" fmla="*/ 369120 h 2214675"/>
              <a:gd name="connsiteX4" fmla="*/ 2414589 w 2414589"/>
              <a:gd name="connsiteY4" fmla="*/ 1845555 h 2214675"/>
              <a:gd name="connsiteX5" fmla="*/ 2045469 w 2414589"/>
              <a:gd name="connsiteY5" fmla="*/ 2214675 h 2214675"/>
              <a:gd name="connsiteX6" fmla="*/ 369120 w 2414589"/>
              <a:gd name="connsiteY6" fmla="*/ 2214675 h 2214675"/>
              <a:gd name="connsiteX7" fmla="*/ 0 w 2414589"/>
              <a:gd name="connsiteY7" fmla="*/ 1845555 h 2214675"/>
              <a:gd name="connsiteX8" fmla="*/ 0 w 2414589"/>
              <a:gd name="connsiteY8" fmla="*/ 369120 h 22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589" h="2214675" fill="none" extrusionOk="0">
                <a:moveTo>
                  <a:pt x="0" y="369120"/>
                </a:moveTo>
                <a:cubicBezTo>
                  <a:pt x="-7447" y="170146"/>
                  <a:pt x="164212" y="3127"/>
                  <a:pt x="369120" y="0"/>
                </a:cubicBezTo>
                <a:cubicBezTo>
                  <a:pt x="1097830" y="-116109"/>
                  <a:pt x="1214017" y="-95885"/>
                  <a:pt x="2045469" y="0"/>
                </a:cubicBezTo>
                <a:cubicBezTo>
                  <a:pt x="2268621" y="11468"/>
                  <a:pt x="2402355" y="134887"/>
                  <a:pt x="2414589" y="369120"/>
                </a:cubicBezTo>
                <a:cubicBezTo>
                  <a:pt x="2382087" y="641598"/>
                  <a:pt x="2293651" y="1355335"/>
                  <a:pt x="2414589" y="1845555"/>
                </a:cubicBezTo>
                <a:cubicBezTo>
                  <a:pt x="2436155" y="2058987"/>
                  <a:pt x="2234331" y="2224000"/>
                  <a:pt x="2045469" y="2214675"/>
                </a:cubicBezTo>
                <a:cubicBezTo>
                  <a:pt x="1459749" y="2078210"/>
                  <a:pt x="609115" y="2210965"/>
                  <a:pt x="369120" y="2214675"/>
                </a:cubicBezTo>
                <a:cubicBezTo>
                  <a:pt x="199412" y="2218370"/>
                  <a:pt x="3380" y="2029438"/>
                  <a:pt x="0" y="1845555"/>
                </a:cubicBezTo>
                <a:cubicBezTo>
                  <a:pt x="13495" y="1242906"/>
                  <a:pt x="-6339" y="903925"/>
                  <a:pt x="0" y="369120"/>
                </a:cubicBezTo>
                <a:close/>
              </a:path>
              <a:path w="2414589" h="2214675" stroke="0" extrusionOk="0">
                <a:moveTo>
                  <a:pt x="0" y="369120"/>
                </a:moveTo>
                <a:cubicBezTo>
                  <a:pt x="-10752" y="160632"/>
                  <a:pt x="190994" y="5667"/>
                  <a:pt x="369120" y="0"/>
                </a:cubicBezTo>
                <a:cubicBezTo>
                  <a:pt x="615432" y="9743"/>
                  <a:pt x="1726124" y="-96408"/>
                  <a:pt x="2045469" y="0"/>
                </a:cubicBezTo>
                <a:cubicBezTo>
                  <a:pt x="2229241" y="152"/>
                  <a:pt x="2425278" y="193859"/>
                  <a:pt x="2414589" y="369120"/>
                </a:cubicBezTo>
                <a:cubicBezTo>
                  <a:pt x="2544622" y="1012586"/>
                  <a:pt x="2424564" y="1652014"/>
                  <a:pt x="2414589" y="1845555"/>
                </a:cubicBezTo>
                <a:cubicBezTo>
                  <a:pt x="2415316" y="2040191"/>
                  <a:pt x="2253753" y="2219796"/>
                  <a:pt x="2045469" y="2214675"/>
                </a:cubicBezTo>
                <a:cubicBezTo>
                  <a:pt x="1279392" y="2249571"/>
                  <a:pt x="1071013" y="2291619"/>
                  <a:pt x="369120" y="2214675"/>
                </a:cubicBezTo>
                <a:cubicBezTo>
                  <a:pt x="141032" y="2215384"/>
                  <a:pt x="-11817" y="2050288"/>
                  <a:pt x="0" y="1845555"/>
                </a:cubicBezTo>
                <a:cubicBezTo>
                  <a:pt x="119275" y="1579630"/>
                  <a:pt x="18202" y="712410"/>
                  <a:pt x="0" y="369120"/>
                </a:cubicBezTo>
                <a:close/>
              </a:path>
            </a:pathLst>
          </a:custGeom>
          <a:ln>
            <a:solidFill>
              <a:schemeClr val="bg2">
                <a:lumMod val="75000"/>
              </a:schemeClr>
            </a:solidFill>
            <a:extLst>
              <a:ext uri="{C807C97D-BFC1-408E-A445-0C87EB9F89A2}">
                <ask:lineSketchStyleProps xmlns:ask="http://schemas.microsoft.com/office/drawing/2018/sketchyshapes" sd="22315704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2"/>
                </a:solidFill>
                <a:latin typeface="Aharoni" panose="02010803020104030203" pitchFamily="2" charset="-79"/>
                <a:cs typeface="Aharoni" panose="02010803020104030203" pitchFamily="2" charset="-79"/>
              </a:rPr>
              <a:t>Exámenes con opción múltiple</a:t>
            </a:r>
          </a:p>
          <a:p>
            <a:pPr algn="ctr"/>
            <a:endParaRPr lang="es-MX" sz="1600" dirty="0">
              <a:solidFill>
                <a:schemeClr val="bg2"/>
              </a:solidFill>
              <a:latin typeface="Aharoni" panose="02010803020104030203" pitchFamily="2" charset="-79"/>
              <a:cs typeface="Aharoni" panose="02010803020104030203" pitchFamily="2" charset="-79"/>
            </a:endParaRPr>
          </a:p>
          <a:p>
            <a:pPr algn="ctr"/>
            <a:r>
              <a:rPr lang="es-MX" dirty="0">
                <a:solidFill>
                  <a:schemeClr val="tx1"/>
                </a:solidFill>
                <a:cs typeface="Aharoni" panose="02010803020104030203" pitchFamily="2" charset="-79"/>
              </a:rPr>
              <a:t>Preguntas con varias posibles respuestas, de las cuales una es la correcta y los otros son distractores. </a:t>
            </a:r>
          </a:p>
          <a:p>
            <a:pPr algn="ctr"/>
            <a:endParaRPr lang="es-MX" dirty="0"/>
          </a:p>
          <a:p>
            <a:pPr algn="ctr"/>
            <a:endParaRPr lang="es-MX" dirty="0"/>
          </a:p>
        </p:txBody>
      </p:sp>
      <p:pic>
        <p:nvPicPr>
          <p:cNvPr id="12" name="Imagen 11">
            <a:extLst>
              <a:ext uri="{FF2B5EF4-FFF2-40B4-BE49-F238E27FC236}">
                <a16:creationId xmlns:a16="http://schemas.microsoft.com/office/drawing/2014/main" id="{B98DF1CB-A7A7-4AD7-9D43-77787BEA172A}"/>
              </a:ext>
            </a:extLst>
          </p:cNvPr>
          <p:cNvPicPr>
            <a:picLocks noChangeAspect="1"/>
          </p:cNvPicPr>
          <p:nvPr/>
        </p:nvPicPr>
        <p:blipFill>
          <a:blip r:embed="rId2"/>
          <a:stretch>
            <a:fillRect/>
          </a:stretch>
        </p:blipFill>
        <p:spPr>
          <a:xfrm rot="2046517">
            <a:off x="105935" y="2245899"/>
            <a:ext cx="892824" cy="892824"/>
          </a:xfrm>
          <a:prstGeom prst="rect">
            <a:avLst/>
          </a:prstGeom>
        </p:spPr>
      </p:pic>
      <p:pic>
        <p:nvPicPr>
          <p:cNvPr id="17" name="Picture 8" descr="Evaluación en Entornos Virtuales | Mapas Mentais">
            <a:extLst>
              <a:ext uri="{FF2B5EF4-FFF2-40B4-BE49-F238E27FC236}">
                <a16:creationId xmlns:a16="http://schemas.microsoft.com/office/drawing/2014/main" id="{8E6F72BD-7472-4366-832A-ABBBCE874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452" y="324571"/>
            <a:ext cx="1112844" cy="86893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2DA87124-366F-420B-85C5-F2D2E7295D5D}"/>
              </a:ext>
            </a:extLst>
          </p:cNvPr>
          <p:cNvPicPr>
            <a:picLocks noChangeAspect="1"/>
          </p:cNvPicPr>
          <p:nvPr/>
        </p:nvPicPr>
        <p:blipFill>
          <a:blip r:embed="rId4"/>
          <a:stretch>
            <a:fillRect/>
          </a:stretch>
        </p:blipFill>
        <p:spPr>
          <a:xfrm>
            <a:off x="5171369" y="3475361"/>
            <a:ext cx="1282224" cy="1402702"/>
          </a:xfrm>
          <a:prstGeom prst="rect">
            <a:avLst/>
          </a:prstGeom>
        </p:spPr>
      </p:pic>
      <p:pic>
        <p:nvPicPr>
          <p:cNvPr id="21" name="Imagen 20" descr="Imagen que contiene Diagrama&#10;&#10;Descripción generada automáticamente">
            <a:extLst>
              <a:ext uri="{FF2B5EF4-FFF2-40B4-BE49-F238E27FC236}">
                <a16:creationId xmlns:a16="http://schemas.microsoft.com/office/drawing/2014/main" id="{314ADBD4-9BA1-4971-9DA3-1E720A068FBF}"/>
              </a:ext>
            </a:extLst>
          </p:cNvPr>
          <p:cNvPicPr>
            <a:picLocks noChangeAspect="1"/>
          </p:cNvPicPr>
          <p:nvPr/>
        </p:nvPicPr>
        <p:blipFill>
          <a:blip r:embed="rId5"/>
          <a:stretch>
            <a:fillRect/>
          </a:stretch>
        </p:blipFill>
        <p:spPr>
          <a:xfrm rot="1375924">
            <a:off x="5545527" y="1147776"/>
            <a:ext cx="742828" cy="742828"/>
          </a:xfrm>
          <a:prstGeom prst="rect">
            <a:avLst/>
          </a:prstGeom>
        </p:spPr>
      </p:pic>
      <p:pic>
        <p:nvPicPr>
          <p:cNvPr id="23" name="Imagen 22" descr="Diagrama&#10;&#10;Descripción generada automáticamente">
            <a:extLst>
              <a:ext uri="{FF2B5EF4-FFF2-40B4-BE49-F238E27FC236}">
                <a16:creationId xmlns:a16="http://schemas.microsoft.com/office/drawing/2014/main" id="{479C78D1-97AD-47C1-ADFD-72C94D75E9B0}"/>
              </a:ext>
            </a:extLst>
          </p:cNvPr>
          <p:cNvPicPr>
            <a:picLocks noChangeAspect="1"/>
          </p:cNvPicPr>
          <p:nvPr/>
        </p:nvPicPr>
        <p:blipFill>
          <a:blip r:embed="rId6"/>
          <a:stretch>
            <a:fillRect/>
          </a:stretch>
        </p:blipFill>
        <p:spPr>
          <a:xfrm rot="1592140">
            <a:off x="8489971" y="117681"/>
            <a:ext cx="670105" cy="607638"/>
          </a:xfrm>
          <a:prstGeom prst="rect">
            <a:avLst/>
          </a:prstGeom>
        </p:spPr>
      </p:pic>
      <p:sp>
        <p:nvSpPr>
          <p:cNvPr id="24" name="CuadroTexto 23">
            <a:extLst>
              <a:ext uri="{FF2B5EF4-FFF2-40B4-BE49-F238E27FC236}">
                <a16:creationId xmlns:a16="http://schemas.microsoft.com/office/drawing/2014/main" id="{FDE55201-14BC-4320-A2F1-8B7819537ECA}"/>
              </a:ext>
            </a:extLst>
          </p:cNvPr>
          <p:cNvSpPr txBox="1"/>
          <p:nvPr/>
        </p:nvSpPr>
        <p:spPr>
          <a:xfrm>
            <a:off x="3167659" y="324571"/>
            <a:ext cx="3283690" cy="677108"/>
          </a:xfrm>
          <a:prstGeom prst="rect">
            <a:avLst/>
          </a:prstGeom>
          <a:noFill/>
        </p:spPr>
        <p:txBody>
          <a:bodyPr wrap="square" rtlCol="0">
            <a:spAutoFit/>
          </a:bodyPr>
          <a:lstStyle/>
          <a:p>
            <a:r>
              <a:rPr lang="es-MX" sz="2400" dirty="0">
                <a:solidFill>
                  <a:schemeClr val="tx1"/>
                </a:solidFill>
                <a:highlight>
                  <a:srgbClr val="FFFF00"/>
                </a:highlight>
                <a:latin typeface="Cooper Black" panose="0208090404030B020404" pitchFamily="18" charset="0"/>
                <a:cs typeface="Aharoni" panose="02010803020104030203" pitchFamily="2" charset="-79"/>
              </a:rPr>
              <a:t>Tipos de exámenes</a:t>
            </a:r>
          </a:p>
          <a:p>
            <a:endParaRPr lang="es-MX" dirty="0"/>
          </a:p>
        </p:txBody>
      </p:sp>
    </p:spTree>
    <p:extLst>
      <p:ext uri="{BB962C8B-B14F-4D97-AF65-F5344CB8AC3E}">
        <p14:creationId xmlns:p14="http://schemas.microsoft.com/office/powerpoint/2010/main" val="107211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28F2DACC-C42F-4452-925B-E7C53BFCE27F}"/>
              </a:ext>
            </a:extLst>
          </p:cNvPr>
          <p:cNvGrpSpPr/>
          <p:nvPr/>
        </p:nvGrpSpPr>
        <p:grpSpPr>
          <a:xfrm>
            <a:off x="912529" y="927009"/>
            <a:ext cx="7318942" cy="3921800"/>
            <a:chOff x="642529" y="893728"/>
            <a:chExt cx="7318942" cy="3921800"/>
          </a:xfrm>
        </p:grpSpPr>
        <p:sp>
          <p:nvSpPr>
            <p:cNvPr id="3" name="CuadroTexto 2">
              <a:extLst>
                <a:ext uri="{FF2B5EF4-FFF2-40B4-BE49-F238E27FC236}">
                  <a16:creationId xmlns:a16="http://schemas.microsoft.com/office/drawing/2014/main" id="{6D0460FF-DEFA-4812-B4D3-FBA3558A5B1B}"/>
                </a:ext>
              </a:extLst>
            </p:cNvPr>
            <p:cNvSpPr txBox="1"/>
            <p:nvPr/>
          </p:nvSpPr>
          <p:spPr>
            <a:xfrm>
              <a:off x="1182529" y="1782371"/>
              <a:ext cx="6254044" cy="1477328"/>
            </a:xfrm>
            <a:prstGeom prst="rect">
              <a:avLst/>
            </a:prstGeom>
            <a:noFill/>
          </p:spPr>
          <p:txBody>
            <a:bodyPr wrap="square" rtlCol="0">
              <a:spAutoFit/>
            </a:bodyPr>
            <a:lstStyle/>
            <a:p>
              <a:r>
                <a:rPr lang="es-MX" sz="1800" dirty="0">
                  <a:latin typeface="Century Gothic" panose="020B0502020202020204" pitchFamily="34" charset="0"/>
                </a:rPr>
                <a:t>Número de preguntas</a:t>
              </a:r>
            </a:p>
            <a:p>
              <a:r>
                <a:rPr lang="es-MX" sz="1800" dirty="0">
                  <a:latin typeface="Century Gothic" panose="020B0502020202020204" pitchFamily="34" charset="0"/>
                </a:rPr>
                <a:t>Tema</a:t>
              </a:r>
            </a:p>
            <a:p>
              <a:r>
                <a:rPr lang="es-MX" sz="1800" dirty="0">
                  <a:latin typeface="Century Gothic" panose="020B0502020202020204" pitchFamily="34" charset="0"/>
                </a:rPr>
                <a:t>Respuesta</a:t>
              </a:r>
            </a:p>
            <a:p>
              <a:r>
                <a:rPr lang="es-MX" sz="1800" dirty="0">
                  <a:latin typeface="Century Gothic" panose="020B0502020202020204" pitchFamily="34" charset="0"/>
                </a:rPr>
                <a:t>Nivel de dificultad </a:t>
              </a:r>
            </a:p>
            <a:p>
              <a:r>
                <a:rPr lang="es-MX" sz="1800" dirty="0">
                  <a:latin typeface="Century Gothic" panose="020B0502020202020204" pitchFamily="34" charset="0"/>
                </a:rPr>
                <a:t>Tiempo</a:t>
              </a:r>
            </a:p>
          </p:txBody>
        </p:sp>
        <p:sp>
          <p:nvSpPr>
            <p:cNvPr id="4" name="CuadroTexto 3">
              <a:extLst>
                <a:ext uri="{FF2B5EF4-FFF2-40B4-BE49-F238E27FC236}">
                  <a16:creationId xmlns:a16="http://schemas.microsoft.com/office/drawing/2014/main" id="{2C015212-1A1C-4729-98BD-3970D6F19003}"/>
                </a:ext>
              </a:extLst>
            </p:cNvPr>
            <p:cNvSpPr txBox="1"/>
            <p:nvPr/>
          </p:nvSpPr>
          <p:spPr>
            <a:xfrm>
              <a:off x="1182529" y="1148377"/>
              <a:ext cx="6778942" cy="461665"/>
            </a:xfrm>
            <a:prstGeom prst="rect">
              <a:avLst/>
            </a:prstGeom>
            <a:noFill/>
          </p:spPr>
          <p:txBody>
            <a:bodyPr wrap="square" rtlCol="0">
              <a:spAutoFit/>
            </a:bodyPr>
            <a:lstStyle/>
            <a:p>
              <a:pPr algn="ctr"/>
              <a:r>
                <a:rPr lang="es-MX" sz="2400" b="1" dirty="0">
                  <a:solidFill>
                    <a:srgbClr val="BD9559"/>
                  </a:solidFill>
                  <a:latin typeface="Century Gothic" panose="020B0502020202020204" pitchFamily="34" charset="0"/>
                </a:rPr>
                <a:t>Lee las instrucciones y preguntas con calma</a:t>
              </a:r>
            </a:p>
          </p:txBody>
        </p:sp>
        <p:pic>
          <p:nvPicPr>
            <p:cNvPr id="5" name="Imagen 4">
              <a:extLst>
                <a:ext uri="{FF2B5EF4-FFF2-40B4-BE49-F238E27FC236}">
                  <a16:creationId xmlns:a16="http://schemas.microsoft.com/office/drawing/2014/main" id="{60C5E8F7-A346-4956-BA98-13FCD2D17BF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78" b="42020" l="4106" r="15445">
                          <a14:foregroundMark x1="5376" y1="11238" x2="5572" y2="10098"/>
                          <a14:foregroundMark x1="9971" y1="7003" x2="9971" y2="7492"/>
                          <a14:foregroundMark x1="10655" y1="40391" x2="13685" y2="41042"/>
                          <a14:foregroundMark x1="4203" y1="17752" x2="4301" y2="20195"/>
                          <a14:foregroundMark x1="5181" y1="13844" x2="7331" y2="11564"/>
                          <a14:foregroundMark x1="10068" y1="10586" x2="12023" y2="10749"/>
                          <a14:foregroundMark x1="9677" y1="7655" x2="11632" y2="8958"/>
                          <a14:foregroundMark x1="10068" y1="8143" x2="13490" y2="8958"/>
                          <a14:foregroundMark x1="9775" y1="7166" x2="5083" y2="12378"/>
                          <a14:foregroundMark x1="5083" y1="12378" x2="9286" y2="7655"/>
                          <a14:foregroundMark x1="10362" y1="12541" x2="10655" y2="13192"/>
                          <a14:foregroundMark x1="7429" y1="15798" x2="7429" y2="15309"/>
                          <a14:foregroundMark x1="9677" y1="12052" x2="11046" y2="12215"/>
                          <a14:foregroundMark x1="6647" y1="14984" x2="9775" y2="14495"/>
                          <a14:foregroundMark x1="11241" y1="42182" x2="13001" y2="42182"/>
                          <a14:foregroundMark x1="15445" y1="35179" x2="14565" y2="14007"/>
                          <a14:foregroundMark x1="14565" y1="14007" x2="15445" y2="12052"/>
                        </a14:backgroundRemoval>
                      </a14:imgEffect>
                    </a14:imgLayer>
                  </a14:imgProps>
                </a:ext>
              </a:extLst>
            </a:blip>
            <a:srcRect l="3104" t="3731" r="83196" b="55226"/>
            <a:stretch/>
          </p:blipFill>
          <p:spPr>
            <a:xfrm>
              <a:off x="642529" y="893728"/>
              <a:ext cx="540000" cy="970962"/>
            </a:xfrm>
            <a:prstGeom prst="rect">
              <a:avLst/>
            </a:prstGeom>
          </p:spPr>
        </p:pic>
        <p:pic>
          <p:nvPicPr>
            <p:cNvPr id="6" name="Imagen 5">
              <a:extLst>
                <a:ext uri="{FF2B5EF4-FFF2-40B4-BE49-F238E27FC236}">
                  <a16:creationId xmlns:a16="http://schemas.microsoft.com/office/drawing/2014/main" id="{6F04705D-2DD0-43FD-AC61-C9108EE62C4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04689" y="1748098"/>
              <a:ext cx="1850672" cy="1647301"/>
            </a:xfrm>
            <a:prstGeom prst="rect">
              <a:avLst/>
            </a:prstGeom>
          </p:spPr>
        </p:pic>
        <p:pic>
          <p:nvPicPr>
            <p:cNvPr id="7" name="Imagen 6">
              <a:extLst>
                <a:ext uri="{FF2B5EF4-FFF2-40B4-BE49-F238E27FC236}">
                  <a16:creationId xmlns:a16="http://schemas.microsoft.com/office/drawing/2014/main" id="{A4062D3B-6324-44B2-A072-C9E52A355B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064180" y="3533455"/>
              <a:ext cx="1965845" cy="1282073"/>
            </a:xfrm>
            <a:prstGeom prst="rect">
              <a:avLst/>
            </a:prstGeom>
          </p:spPr>
        </p:pic>
        <p:sp>
          <p:nvSpPr>
            <p:cNvPr id="8" name="CuadroTexto 7">
              <a:extLst>
                <a:ext uri="{FF2B5EF4-FFF2-40B4-BE49-F238E27FC236}">
                  <a16:creationId xmlns:a16="http://schemas.microsoft.com/office/drawing/2014/main" id="{F7FAC419-6B6A-435B-9B16-8D308BCF2B30}"/>
                </a:ext>
              </a:extLst>
            </p:cNvPr>
            <p:cNvSpPr txBox="1"/>
            <p:nvPr/>
          </p:nvSpPr>
          <p:spPr>
            <a:xfrm>
              <a:off x="5030025" y="3618442"/>
              <a:ext cx="1850672" cy="923330"/>
            </a:xfrm>
            <a:prstGeom prst="rect">
              <a:avLst/>
            </a:prstGeom>
            <a:noFill/>
          </p:spPr>
          <p:txBody>
            <a:bodyPr wrap="square" rtlCol="0">
              <a:spAutoFit/>
            </a:bodyPr>
            <a:lstStyle/>
            <a:p>
              <a:r>
                <a:rPr lang="es-MX" sz="1800" dirty="0">
                  <a:latin typeface="Century Gothic" panose="020B0502020202020204" pitchFamily="34" charset="0"/>
                </a:rPr>
                <a:t>Respuestas</a:t>
              </a:r>
            </a:p>
            <a:p>
              <a:r>
                <a:rPr lang="es-MX" sz="1800" dirty="0">
                  <a:latin typeface="Century Gothic" panose="020B0502020202020204" pitchFamily="34" charset="0"/>
                </a:rPr>
                <a:t>Ideas clave</a:t>
              </a:r>
            </a:p>
            <a:p>
              <a:r>
                <a:rPr lang="es-MX" sz="1800" dirty="0">
                  <a:latin typeface="Century Gothic" panose="020B0502020202020204" pitchFamily="34" charset="0"/>
                </a:rPr>
                <a:t>Información</a:t>
              </a:r>
            </a:p>
          </p:txBody>
        </p:sp>
      </p:grpSp>
      <p:sp>
        <p:nvSpPr>
          <p:cNvPr id="9" name="CuadroTexto 8">
            <a:extLst>
              <a:ext uri="{FF2B5EF4-FFF2-40B4-BE49-F238E27FC236}">
                <a16:creationId xmlns:a16="http://schemas.microsoft.com/office/drawing/2014/main" id="{DB755491-5FCF-4CBD-93A0-EB06F54C7E58}"/>
              </a:ext>
            </a:extLst>
          </p:cNvPr>
          <p:cNvSpPr txBox="1"/>
          <p:nvPr/>
        </p:nvSpPr>
        <p:spPr>
          <a:xfrm>
            <a:off x="1444978" y="276508"/>
            <a:ext cx="6254044" cy="461665"/>
          </a:xfrm>
          <a:custGeom>
            <a:avLst/>
            <a:gdLst>
              <a:gd name="connsiteX0" fmla="*/ 0 w 6254044"/>
              <a:gd name="connsiteY0" fmla="*/ 0 h 461665"/>
              <a:gd name="connsiteX1" fmla="*/ 6254044 w 6254044"/>
              <a:gd name="connsiteY1" fmla="*/ 0 h 461665"/>
              <a:gd name="connsiteX2" fmla="*/ 6254044 w 6254044"/>
              <a:gd name="connsiteY2" fmla="*/ 461665 h 461665"/>
              <a:gd name="connsiteX3" fmla="*/ 0 w 6254044"/>
              <a:gd name="connsiteY3" fmla="*/ 461665 h 461665"/>
              <a:gd name="connsiteX4" fmla="*/ 0 w 625404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044" h="461665" fill="none" extrusionOk="0">
                <a:moveTo>
                  <a:pt x="0" y="0"/>
                </a:moveTo>
                <a:cubicBezTo>
                  <a:pt x="1864675" y="-14931"/>
                  <a:pt x="4349427" y="31643"/>
                  <a:pt x="6254044" y="0"/>
                </a:cubicBezTo>
                <a:cubicBezTo>
                  <a:pt x="6271957" y="213952"/>
                  <a:pt x="6256158" y="264048"/>
                  <a:pt x="6254044" y="461665"/>
                </a:cubicBezTo>
                <a:cubicBezTo>
                  <a:pt x="4486064" y="399611"/>
                  <a:pt x="803442" y="407962"/>
                  <a:pt x="0" y="461665"/>
                </a:cubicBezTo>
                <a:cubicBezTo>
                  <a:pt x="-13228" y="392754"/>
                  <a:pt x="-1205" y="91040"/>
                  <a:pt x="0" y="0"/>
                </a:cubicBezTo>
                <a:close/>
              </a:path>
              <a:path w="6254044" h="461665" stroke="0" extrusionOk="0">
                <a:moveTo>
                  <a:pt x="0" y="0"/>
                </a:moveTo>
                <a:cubicBezTo>
                  <a:pt x="1926550" y="-5264"/>
                  <a:pt x="3534237" y="84467"/>
                  <a:pt x="6254044" y="0"/>
                </a:cubicBezTo>
                <a:cubicBezTo>
                  <a:pt x="6250356" y="47644"/>
                  <a:pt x="6271861" y="347216"/>
                  <a:pt x="6254044" y="461665"/>
                </a:cubicBezTo>
                <a:cubicBezTo>
                  <a:pt x="3693375" y="567985"/>
                  <a:pt x="3044382" y="454016"/>
                  <a:pt x="0" y="461665"/>
                </a:cubicBezTo>
                <a:cubicBezTo>
                  <a:pt x="26717" y="334458"/>
                  <a:pt x="19926" y="171528"/>
                  <a:pt x="0" y="0"/>
                </a:cubicBezTo>
                <a:close/>
              </a:path>
            </a:pathLst>
          </a:custGeom>
          <a:solidFill>
            <a:srgbClr val="B9FFB9"/>
          </a:solid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algn="ctr"/>
            <a:r>
              <a:rPr lang="es-MX" sz="2400" dirty="0">
                <a:latin typeface="Gloria Hallelujah" panose="020B0604020202020204" charset="0"/>
              </a:rPr>
              <a:t>La prueba del ensayo</a:t>
            </a:r>
          </a:p>
        </p:txBody>
      </p:sp>
    </p:spTree>
    <p:extLst>
      <p:ext uri="{BB962C8B-B14F-4D97-AF65-F5344CB8AC3E}">
        <p14:creationId xmlns:p14="http://schemas.microsoft.com/office/powerpoint/2010/main" val="62487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5079774-73B1-434A-9302-DC59049975AD}"/>
              </a:ext>
            </a:extLst>
          </p:cNvPr>
          <p:cNvGrpSpPr/>
          <p:nvPr/>
        </p:nvGrpSpPr>
        <p:grpSpPr>
          <a:xfrm>
            <a:off x="146400" y="208641"/>
            <a:ext cx="6577416" cy="1216360"/>
            <a:chOff x="184628" y="420456"/>
            <a:chExt cx="6577416" cy="1216360"/>
          </a:xfrm>
        </p:grpSpPr>
        <p:pic>
          <p:nvPicPr>
            <p:cNvPr id="3" name="Imagen 2">
              <a:extLst>
                <a:ext uri="{FF2B5EF4-FFF2-40B4-BE49-F238E27FC236}">
                  <a16:creationId xmlns:a16="http://schemas.microsoft.com/office/drawing/2014/main" id="{1B383145-4C4D-4E1D-8117-11EAC848EC6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681" b="51303" l="22581" r="36657">
                          <a14:foregroundMark x1="24047" y1="23779" x2="23656" y2="28339"/>
                          <a14:foregroundMark x1="25318" y1="48046" x2="31574" y2="49186"/>
                          <a14:foregroundMark x1="31574" y1="49186" x2="36657" y2="43811"/>
                          <a14:foregroundMark x1="36657" y1="43811" x2="36168" y2="40879"/>
                          <a14:foregroundMark x1="25318" y1="49837" x2="28935" y2="49837"/>
                          <a14:foregroundMark x1="22776" y1="25407" x2="22581" y2="24430"/>
                          <a14:foregroundMark x1="28152" y1="14495" x2="30205" y2="17590"/>
                          <a14:foregroundMark x1="30499" y1="19381" x2="33431" y2="21010"/>
                          <a14:foregroundMark x1="28250" y1="19055" x2="31378" y2="18730"/>
                          <a14:foregroundMark x1="28152" y1="18241" x2="30108" y2="18078"/>
                          <a14:foregroundMark x1="27761" y1="14007" x2="30108" y2="16450"/>
                          <a14:foregroundMark x1="26002" y1="17590" x2="29814" y2="16938"/>
                          <a14:foregroundMark x1="26686" y1="15961" x2="29814" y2="16450"/>
                          <a14:foregroundMark x1="31183" y1="17752" x2="33529" y2="22150"/>
                          <a14:foregroundMark x1="31672" y1="17590" x2="33920" y2="22150"/>
                          <a14:foregroundMark x1="33431" y1="16450" x2="33627" y2="20195"/>
                          <a14:foregroundMark x1="33138" y1="16450" x2="34018" y2="18404"/>
                          <a14:foregroundMark x1="34018" y1="16938" x2="32356" y2="17264"/>
                          <a14:foregroundMark x1="31965" y1="18078" x2="31574" y2="18241"/>
                          <a14:foregroundMark x1="31378" y1="16938" x2="33627" y2="15961"/>
                          <a14:foregroundMark x1="27175" y1="15309" x2="28935" y2="13681"/>
                          <a14:foregroundMark x1="28935" y1="13681" x2="29814" y2="15798"/>
                          <a14:foregroundMark x1="26197" y1="50651" x2="28543" y2="51303"/>
                        </a14:backgroundRemoval>
                      </a14:imgEffect>
                    </a14:imgLayer>
                  </a14:imgProps>
                </a:ext>
              </a:extLst>
            </a:blip>
            <a:srcRect l="21546" t="10315" r="62251" b="47764"/>
            <a:stretch/>
          </p:blipFill>
          <p:spPr>
            <a:xfrm>
              <a:off x="184628" y="420456"/>
              <a:ext cx="730502" cy="1216360"/>
            </a:xfrm>
            <a:prstGeom prst="rect">
              <a:avLst/>
            </a:prstGeom>
          </p:spPr>
        </p:pic>
        <p:sp>
          <p:nvSpPr>
            <p:cNvPr id="4" name="CuadroTexto 3">
              <a:extLst>
                <a:ext uri="{FF2B5EF4-FFF2-40B4-BE49-F238E27FC236}">
                  <a16:creationId xmlns:a16="http://schemas.microsoft.com/office/drawing/2014/main" id="{B9A66229-72AD-4190-896A-1595774751B3}"/>
                </a:ext>
              </a:extLst>
            </p:cNvPr>
            <p:cNvSpPr txBox="1"/>
            <p:nvPr/>
          </p:nvSpPr>
          <p:spPr>
            <a:xfrm>
              <a:off x="899835" y="420456"/>
              <a:ext cx="5862209" cy="830997"/>
            </a:xfrm>
            <a:prstGeom prst="rect">
              <a:avLst/>
            </a:prstGeom>
            <a:noFill/>
          </p:spPr>
          <p:txBody>
            <a:bodyPr wrap="square" rtlCol="0">
              <a:spAutoFit/>
            </a:bodyPr>
            <a:lstStyle/>
            <a:p>
              <a:r>
                <a:rPr lang="es-MX" sz="2400" b="1" dirty="0">
                  <a:solidFill>
                    <a:srgbClr val="009CE6"/>
                  </a:solidFill>
                  <a:latin typeface="Century Gothic" panose="020B0502020202020204" pitchFamily="34" charset="0"/>
                </a:rPr>
                <a:t>Analiza la pregunta y divídela en las principales partes</a:t>
              </a:r>
            </a:p>
          </p:txBody>
        </p:sp>
        <p:sp>
          <p:nvSpPr>
            <p:cNvPr id="5" name="CuadroTexto 4">
              <a:extLst>
                <a:ext uri="{FF2B5EF4-FFF2-40B4-BE49-F238E27FC236}">
                  <a16:creationId xmlns:a16="http://schemas.microsoft.com/office/drawing/2014/main" id="{D4032F01-498C-4F23-B2A2-5424D4B6EA05}"/>
                </a:ext>
              </a:extLst>
            </p:cNvPr>
            <p:cNvSpPr txBox="1"/>
            <p:nvPr/>
          </p:nvSpPr>
          <p:spPr>
            <a:xfrm>
              <a:off x="899835" y="1201478"/>
              <a:ext cx="5433232" cy="369332"/>
            </a:xfrm>
            <a:prstGeom prst="rect">
              <a:avLst/>
            </a:prstGeom>
            <a:noFill/>
          </p:spPr>
          <p:txBody>
            <a:bodyPr wrap="square" rtlCol="0">
              <a:spAutoFit/>
            </a:bodyPr>
            <a:lstStyle/>
            <a:p>
              <a:r>
                <a:rPr lang="es-MX" sz="1800" dirty="0"/>
                <a:t>Palabras clave y utilizar la guia como “mapa”</a:t>
              </a:r>
            </a:p>
          </p:txBody>
        </p:sp>
      </p:grpSp>
      <p:grpSp>
        <p:nvGrpSpPr>
          <p:cNvPr id="6" name="Grupo 5">
            <a:extLst>
              <a:ext uri="{FF2B5EF4-FFF2-40B4-BE49-F238E27FC236}">
                <a16:creationId xmlns:a16="http://schemas.microsoft.com/office/drawing/2014/main" id="{F7D5A577-F77D-400C-AF7E-E3357BBE61D0}"/>
              </a:ext>
            </a:extLst>
          </p:cNvPr>
          <p:cNvGrpSpPr/>
          <p:nvPr/>
        </p:nvGrpSpPr>
        <p:grpSpPr>
          <a:xfrm>
            <a:off x="1061155" y="1399046"/>
            <a:ext cx="7863281" cy="1216361"/>
            <a:chOff x="1061155" y="1636816"/>
            <a:chExt cx="7863281" cy="1216361"/>
          </a:xfrm>
        </p:grpSpPr>
        <p:pic>
          <p:nvPicPr>
            <p:cNvPr id="7" name="Imagen 6">
              <a:extLst>
                <a:ext uri="{FF2B5EF4-FFF2-40B4-BE49-F238E27FC236}">
                  <a16:creationId xmlns:a16="http://schemas.microsoft.com/office/drawing/2014/main" id="{7D3D3C02-131C-42EF-839A-51CDEBB02AA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3909" b="40717" l="42131" r="55621">
                          <a14:foregroundMark x1="44966" y1="37948" x2="50733" y2="39902"/>
                          <a14:foregroundMark x1="50733" y1="39902" x2="52395" y2="39739"/>
                          <a14:foregroundMark x1="47116" y1="41205" x2="51026" y2="40228"/>
                          <a14:foregroundMark x1="47801" y1="8795" x2="50831" y2="5049"/>
                          <a14:foregroundMark x1="50831" y1="4886" x2="51613" y2="4397"/>
                          <a14:foregroundMark x1="51026" y1="6515" x2="50635" y2="9935"/>
                          <a14:foregroundMark x1="50635" y1="9935" x2="50635" y2="9935"/>
                          <a14:foregroundMark x1="49462" y1="8143" x2="55132" y2="9283"/>
                          <a14:foregroundMark x1="55132" y1="9283" x2="55034" y2="7003"/>
                          <a14:foregroundMark x1="49462" y1="6189" x2="51222" y2="4560"/>
                          <a14:foregroundMark x1="49756" y1="5212" x2="51026" y2="3909"/>
                          <a14:foregroundMark x1="49365" y1="5537" x2="48192" y2="7003"/>
                          <a14:foregroundMark x1="52004" y1="10586" x2="54741" y2="12541"/>
                          <a14:foregroundMark x1="52981" y1="7655" x2="55621" y2="11564"/>
                          <a14:foregroundMark x1="52395" y1="11889" x2="51711" y2="14007"/>
                          <a14:foregroundMark x1="55230" y1="29153" x2="55621" y2="34691"/>
                        </a14:backgroundRemoval>
                      </a14:imgEffect>
                    </a14:imgLayer>
                  </a14:imgProps>
                </a:ext>
              </a:extLst>
            </a:blip>
            <a:srcRect l="40515" t="1975" r="42623" b="57421"/>
            <a:stretch/>
          </p:blipFill>
          <p:spPr>
            <a:xfrm>
              <a:off x="8082845" y="1636816"/>
              <a:ext cx="841591" cy="1216361"/>
            </a:xfrm>
            <a:prstGeom prst="rect">
              <a:avLst/>
            </a:prstGeom>
          </p:spPr>
        </p:pic>
        <p:sp>
          <p:nvSpPr>
            <p:cNvPr id="8" name="CuadroTexto 7">
              <a:extLst>
                <a:ext uri="{FF2B5EF4-FFF2-40B4-BE49-F238E27FC236}">
                  <a16:creationId xmlns:a16="http://schemas.microsoft.com/office/drawing/2014/main" id="{0AEFB968-E125-4D4B-96CE-759CEA65D3F1}"/>
                </a:ext>
              </a:extLst>
            </p:cNvPr>
            <p:cNvSpPr txBox="1"/>
            <p:nvPr/>
          </p:nvSpPr>
          <p:spPr>
            <a:xfrm>
              <a:off x="1061155" y="1735808"/>
              <a:ext cx="7056324" cy="461665"/>
            </a:xfrm>
            <a:prstGeom prst="rect">
              <a:avLst/>
            </a:prstGeom>
            <a:noFill/>
          </p:spPr>
          <p:txBody>
            <a:bodyPr wrap="square" rtlCol="0">
              <a:spAutoFit/>
            </a:bodyPr>
            <a:lstStyle/>
            <a:p>
              <a:pPr algn="r"/>
              <a:r>
                <a:rPr lang="es-MX" sz="2400" b="1" dirty="0">
                  <a:solidFill>
                    <a:srgbClr val="EF6BA5"/>
                  </a:solidFill>
                  <a:latin typeface="Century Gothic" panose="020B0502020202020204" pitchFamily="34" charset="0"/>
                </a:rPr>
                <a:t>Responde lo más específicamente posible</a:t>
              </a:r>
            </a:p>
          </p:txBody>
        </p:sp>
        <p:sp>
          <p:nvSpPr>
            <p:cNvPr id="9" name="CuadroTexto 8">
              <a:extLst>
                <a:ext uri="{FF2B5EF4-FFF2-40B4-BE49-F238E27FC236}">
                  <a16:creationId xmlns:a16="http://schemas.microsoft.com/office/drawing/2014/main" id="{A1111191-7FF5-401E-958C-1CC0845F2877}"/>
                </a:ext>
              </a:extLst>
            </p:cNvPr>
            <p:cNvSpPr txBox="1"/>
            <p:nvPr/>
          </p:nvSpPr>
          <p:spPr>
            <a:xfrm>
              <a:off x="2684247" y="2197473"/>
              <a:ext cx="5433232" cy="646331"/>
            </a:xfrm>
            <a:prstGeom prst="rect">
              <a:avLst/>
            </a:prstGeom>
            <a:noFill/>
          </p:spPr>
          <p:txBody>
            <a:bodyPr wrap="square" rtlCol="0">
              <a:spAutoFit/>
            </a:bodyPr>
            <a:lstStyle/>
            <a:p>
              <a:pPr algn="r"/>
              <a:r>
                <a:rPr lang="es-MX" sz="1800" dirty="0"/>
                <a:t>Escribir solo lo que preguntan</a:t>
              </a:r>
            </a:p>
            <a:p>
              <a:pPr algn="r"/>
              <a:r>
                <a:rPr lang="es-MX" sz="1800" dirty="0"/>
                <a:t>Evitar las generalidades </a:t>
              </a:r>
            </a:p>
          </p:txBody>
        </p:sp>
      </p:grpSp>
      <p:grpSp>
        <p:nvGrpSpPr>
          <p:cNvPr id="10" name="Grupo 9">
            <a:extLst>
              <a:ext uri="{FF2B5EF4-FFF2-40B4-BE49-F238E27FC236}">
                <a16:creationId xmlns:a16="http://schemas.microsoft.com/office/drawing/2014/main" id="{8017B1C4-1A01-4F37-B1AD-A5F3F874C9D1}"/>
              </a:ext>
            </a:extLst>
          </p:cNvPr>
          <p:cNvGrpSpPr/>
          <p:nvPr/>
        </p:nvGrpSpPr>
        <p:grpSpPr>
          <a:xfrm>
            <a:off x="171308" y="2668882"/>
            <a:ext cx="8349649" cy="971853"/>
            <a:chOff x="146400" y="2904389"/>
            <a:chExt cx="8349649" cy="971853"/>
          </a:xfrm>
        </p:grpSpPr>
        <p:pic>
          <p:nvPicPr>
            <p:cNvPr id="11" name="Imagen 10">
              <a:extLst>
                <a:ext uri="{FF2B5EF4-FFF2-40B4-BE49-F238E27FC236}">
                  <a16:creationId xmlns:a16="http://schemas.microsoft.com/office/drawing/2014/main" id="{31E92931-0994-4734-90D3-255D0655601D}"/>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14821" b="49186" l="60802" r="76637">
                          <a14:foregroundMark x1="62561" y1="25081" x2="65396" y2="30945"/>
                          <a14:foregroundMark x1="63050" y1="20684" x2="67937" y2="14821"/>
                          <a14:foregroundMark x1="67937" y1="14821" x2="69013" y2="19055"/>
                          <a14:foregroundMark x1="75269" y1="30945" x2="75171" y2="35342"/>
                          <a14:foregroundMark x1="71359" y1="47394" x2="73998" y2="47394"/>
                          <a14:foregroundMark x1="71359" y1="49186" x2="73314" y2="49186"/>
                          <a14:foregroundMark x1="75953" y1="29805" x2="75953" y2="36482"/>
                          <a14:foregroundMark x1="61877" y1="29153" x2="64516" y2="30945"/>
                          <a14:foregroundMark x1="64223" y1="25407" x2="65103" y2="20847"/>
                          <a14:foregroundMark x1="64223" y1="28502" x2="64223" y2="25081"/>
                          <a14:foregroundMark x1="62659" y1="20033" x2="65591" y2="18078"/>
                          <a14:foregroundMark x1="62268" y1="19707" x2="65396" y2="17590"/>
                          <a14:foregroundMark x1="61877" y1="18730" x2="65298" y2="16938"/>
                          <a14:foregroundMark x1="61975" y1="20195" x2="63441" y2="22638"/>
                          <a14:foregroundMark x1="63343" y1="25081" x2="62757" y2="29479"/>
                          <a14:foregroundMark x1="61486" y1="27687" x2="63734" y2="24593"/>
                          <a14:foregroundMark x1="63343" y1="22638" x2="61193" y2="27362"/>
                          <a14:foregroundMark x1="76442" y1="30782" x2="76637" y2="35016"/>
                        </a14:backgroundRemoval>
                      </a14:imgEffect>
                    </a14:imgLayer>
                  </a14:imgProps>
                </a:ext>
              </a:extLst>
            </a:blip>
            <a:srcRect l="59090" t="12730" r="22336" b="50000"/>
            <a:stretch/>
          </p:blipFill>
          <p:spPr>
            <a:xfrm>
              <a:off x="146400" y="2904389"/>
              <a:ext cx="806957" cy="971853"/>
            </a:xfrm>
            <a:prstGeom prst="rect">
              <a:avLst/>
            </a:prstGeom>
          </p:spPr>
        </p:pic>
        <p:sp>
          <p:nvSpPr>
            <p:cNvPr id="12" name="CuadroTexto 11">
              <a:extLst>
                <a:ext uri="{FF2B5EF4-FFF2-40B4-BE49-F238E27FC236}">
                  <a16:creationId xmlns:a16="http://schemas.microsoft.com/office/drawing/2014/main" id="{C00CA10C-C709-4131-B49D-4FC4EDA33590}"/>
                </a:ext>
              </a:extLst>
            </p:cNvPr>
            <p:cNvSpPr txBox="1"/>
            <p:nvPr/>
          </p:nvSpPr>
          <p:spPr>
            <a:xfrm>
              <a:off x="915130" y="2974816"/>
              <a:ext cx="7580919" cy="830997"/>
            </a:xfrm>
            <a:prstGeom prst="rect">
              <a:avLst/>
            </a:prstGeom>
            <a:noFill/>
          </p:spPr>
          <p:txBody>
            <a:bodyPr wrap="square" rtlCol="0">
              <a:spAutoFit/>
            </a:bodyPr>
            <a:lstStyle/>
            <a:p>
              <a:r>
                <a:rPr lang="es-MX" sz="2400" b="1" dirty="0">
                  <a:solidFill>
                    <a:srgbClr val="F89400"/>
                  </a:solidFill>
                  <a:latin typeface="Century Gothic" panose="020B0502020202020204" pitchFamily="34" charset="0"/>
                </a:rPr>
                <a:t>Incluye una declaración introductoria al principio y un párrafo de síntesis al final </a:t>
              </a:r>
            </a:p>
          </p:txBody>
        </p:sp>
      </p:grpSp>
      <p:grpSp>
        <p:nvGrpSpPr>
          <p:cNvPr id="13" name="Grupo 12">
            <a:extLst>
              <a:ext uri="{FF2B5EF4-FFF2-40B4-BE49-F238E27FC236}">
                <a16:creationId xmlns:a16="http://schemas.microsoft.com/office/drawing/2014/main" id="{A3CE4154-3201-4C4E-93AA-2A3E9F591099}"/>
              </a:ext>
            </a:extLst>
          </p:cNvPr>
          <p:cNvGrpSpPr/>
          <p:nvPr/>
        </p:nvGrpSpPr>
        <p:grpSpPr>
          <a:xfrm>
            <a:off x="1115938" y="3703581"/>
            <a:ext cx="7808498" cy="1090289"/>
            <a:chOff x="1007256" y="3805813"/>
            <a:chExt cx="7808498" cy="1090289"/>
          </a:xfrm>
        </p:grpSpPr>
        <p:pic>
          <p:nvPicPr>
            <p:cNvPr id="14" name="Imagen 13">
              <a:extLst>
                <a:ext uri="{FF2B5EF4-FFF2-40B4-BE49-F238E27FC236}">
                  <a16:creationId xmlns:a16="http://schemas.microsoft.com/office/drawing/2014/main" id="{6B415963-19F2-44AD-9756-C4B694543FFB}"/>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8632" b="44951" l="82796" r="96481">
                          <a14:foregroundMark x1="82991" y1="15961" x2="83675" y2="22150"/>
                          <a14:foregroundMark x1="83773" y1="12704" x2="89150" y2="9609"/>
                          <a14:foregroundMark x1="89150" y1="9609" x2="90518" y2="13192"/>
                          <a14:foregroundMark x1="86413" y1="13029" x2="89932" y2="13029"/>
                          <a14:foregroundMark x1="86022" y1="14332" x2="88172" y2="14821"/>
                          <a14:foregroundMark x1="83382" y1="9283" x2="85142" y2="14984"/>
                          <a14:foregroundMark x1="84066" y1="9609" x2="84751" y2="10749"/>
                          <a14:foregroundMark x1="89150" y1="8632" x2="90518" y2="13681"/>
                          <a14:foregroundMark x1="84848" y1="42834" x2="90518" y2="43322"/>
                          <a14:foregroundMark x1="90518" y1="43322" x2="95699" y2="41694"/>
                          <a14:foregroundMark x1="95699" y1="29479" x2="96481" y2="38599"/>
                          <a14:foregroundMark x1="87390" y1="44625" x2="91300" y2="44951"/>
                        </a14:backgroundRemoval>
                      </a14:imgEffect>
                    </a14:imgLayer>
                  </a14:imgProps>
                </a:ext>
              </a:extLst>
            </a:blip>
            <a:srcRect l="82010" t="5926" r="2395" b="53504"/>
            <a:stretch/>
          </p:blipFill>
          <p:spPr>
            <a:xfrm>
              <a:off x="8117479" y="3805813"/>
              <a:ext cx="698275" cy="1090289"/>
            </a:xfrm>
            <a:prstGeom prst="rect">
              <a:avLst/>
            </a:prstGeom>
          </p:spPr>
        </p:pic>
        <p:sp>
          <p:nvSpPr>
            <p:cNvPr id="15" name="CuadroTexto 14">
              <a:extLst>
                <a:ext uri="{FF2B5EF4-FFF2-40B4-BE49-F238E27FC236}">
                  <a16:creationId xmlns:a16="http://schemas.microsoft.com/office/drawing/2014/main" id="{31D9CD25-85D7-412D-8625-4D265E116515}"/>
                </a:ext>
              </a:extLst>
            </p:cNvPr>
            <p:cNvSpPr txBox="1"/>
            <p:nvPr/>
          </p:nvSpPr>
          <p:spPr>
            <a:xfrm>
              <a:off x="1007256" y="3974140"/>
              <a:ext cx="7056324" cy="461665"/>
            </a:xfrm>
            <a:prstGeom prst="rect">
              <a:avLst/>
            </a:prstGeom>
            <a:noFill/>
          </p:spPr>
          <p:txBody>
            <a:bodyPr wrap="square" rtlCol="0">
              <a:spAutoFit/>
            </a:bodyPr>
            <a:lstStyle/>
            <a:p>
              <a:pPr algn="r"/>
              <a:r>
                <a:rPr lang="es-MX" sz="2400" b="1" dirty="0">
                  <a:solidFill>
                    <a:srgbClr val="4BBD31"/>
                  </a:solidFill>
                  <a:latin typeface="Century Gothic" panose="020B0502020202020204" pitchFamily="34" charset="0"/>
                </a:rPr>
                <a:t>Revisa las respuestas</a:t>
              </a:r>
            </a:p>
          </p:txBody>
        </p:sp>
        <p:sp>
          <p:nvSpPr>
            <p:cNvPr id="16" name="CuadroTexto 15">
              <a:extLst>
                <a:ext uri="{FF2B5EF4-FFF2-40B4-BE49-F238E27FC236}">
                  <a16:creationId xmlns:a16="http://schemas.microsoft.com/office/drawing/2014/main" id="{124BC942-26E3-41CC-8866-FA0392ED3D42}"/>
                </a:ext>
              </a:extLst>
            </p:cNvPr>
            <p:cNvSpPr txBox="1"/>
            <p:nvPr/>
          </p:nvSpPr>
          <p:spPr>
            <a:xfrm>
              <a:off x="1981200" y="4399878"/>
              <a:ext cx="6045258" cy="369332"/>
            </a:xfrm>
            <a:prstGeom prst="rect">
              <a:avLst/>
            </a:prstGeom>
            <a:noFill/>
          </p:spPr>
          <p:txBody>
            <a:bodyPr wrap="square" rtlCol="0">
              <a:spAutoFit/>
            </a:bodyPr>
            <a:lstStyle/>
            <a:p>
              <a:pPr algn="r"/>
              <a:r>
                <a:rPr lang="es-MX" sz="1800" dirty="0"/>
                <a:t>Revisa: ortografía, gramática, palabras omitidas, fechas</a:t>
              </a:r>
            </a:p>
          </p:txBody>
        </p:sp>
      </p:grpSp>
      <p:pic>
        <p:nvPicPr>
          <p:cNvPr id="17" name="Imagen 16">
            <a:extLst>
              <a:ext uri="{FF2B5EF4-FFF2-40B4-BE49-F238E27FC236}">
                <a16:creationId xmlns:a16="http://schemas.microsoft.com/office/drawing/2014/main" id="{07F1D6C4-705C-4A62-8A4C-5E9FFC7916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7" b="89941" l="8580" r="94675">
                        <a14:foregroundMark x1="12722" y1="41124" x2="18935" y2="55030"/>
                        <a14:foregroundMark x1="18935" y1="55030" x2="18047" y2="65089"/>
                        <a14:foregroundMark x1="13314" y1="55325" x2="13905" y2="60355"/>
                        <a14:foregroundMark x1="8580" y1="67751" x2="9172" y2="65385"/>
                        <a14:foregroundMark x1="89053" y1="43195" x2="89645" y2="55917"/>
                        <a14:foregroundMark x1="93195" y1="47633" x2="94675" y2="47633"/>
                        <a14:foregroundMark x1="30632" y1="25368" x2="33136" y2="27515"/>
                        <a14:foregroundMark x1="33339" y1="23017" x2="34615" y2="24852"/>
                        <a14:foregroundMark x1="29882" y1="18047" x2="30479" y2="18906"/>
                        <a14:foregroundMark x1="78698" y1="72781" x2="87574" y2="68047"/>
                        <a14:backgroundMark x1="28402" y1="20710" x2="32249" y2="23964"/>
                      </a14:backgroundRemoval>
                    </a14:imgEffect>
                  </a14:imgLayer>
                </a14:imgProps>
              </a:ext>
            </a:extLst>
          </a:blip>
          <a:stretch>
            <a:fillRect/>
          </a:stretch>
        </p:blipFill>
        <p:spPr>
          <a:xfrm>
            <a:off x="518090" y="3508339"/>
            <a:ext cx="1480771" cy="1480771"/>
          </a:xfrm>
          <a:prstGeom prst="rect">
            <a:avLst/>
          </a:prstGeom>
        </p:spPr>
      </p:pic>
      <p:pic>
        <p:nvPicPr>
          <p:cNvPr id="18" name="Imagen 17">
            <a:extLst>
              <a:ext uri="{FF2B5EF4-FFF2-40B4-BE49-F238E27FC236}">
                <a16:creationId xmlns:a16="http://schemas.microsoft.com/office/drawing/2014/main" id="{F25B5C9E-6D78-4731-8D53-323227232B28}"/>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709" b="99515" l="10000" r="98438">
                        <a14:foregroundMark x1="36094" y1="50000" x2="40156" y2="89078"/>
                        <a14:foregroundMark x1="40156" y1="89078" x2="40938" y2="91990"/>
                        <a14:foregroundMark x1="36094" y1="49272" x2="63594" y2="44660"/>
                        <a14:foregroundMark x1="63594" y1="44660" x2="70469" y2="97330"/>
                        <a14:foregroundMark x1="70469" y1="97330" x2="70625" y2="97573"/>
                        <a14:foregroundMark x1="39063" y1="52670" x2="64531" y2="49029"/>
                        <a14:foregroundMark x1="64531" y1="49029" x2="73281" y2="49029"/>
                        <a14:foregroundMark x1="48125" y1="55340" x2="59688" y2="54369"/>
                        <a14:foregroundMark x1="59688" y1="54369" x2="65625" y2="54369"/>
                        <a14:foregroundMark x1="53438" y1="52184" x2="65313" y2="50243"/>
                        <a14:foregroundMark x1="64219" y1="26699" x2="83438" y2="24029"/>
                        <a14:foregroundMark x1="83438" y1="24029" x2="90156" y2="32282"/>
                        <a14:foregroundMark x1="90156" y1="32282" x2="94688" y2="75243"/>
                        <a14:foregroundMark x1="94688" y1="75243" x2="93594" y2="79854"/>
                        <a14:foregroundMark x1="51719" y1="48786" x2="47344" y2="59223"/>
                        <a14:foregroundMark x1="47344" y1="59223" x2="54219" y2="67718"/>
                        <a14:foregroundMark x1="54219" y1="67718" x2="62656" y2="72330"/>
                        <a14:foregroundMark x1="62656" y1="72330" x2="71094" y2="70146"/>
                        <a14:foregroundMark x1="71094" y1="70146" x2="70938" y2="56553"/>
                        <a14:foregroundMark x1="70938" y1="56553" x2="66250" y2="45874"/>
                        <a14:foregroundMark x1="66250" y1="45874" x2="57813" y2="44175"/>
                        <a14:foregroundMark x1="57813" y1="44175" x2="55000" y2="46602"/>
                        <a14:foregroundMark x1="52500" y1="67233" x2="59688" y2="72816"/>
                        <a14:foregroundMark x1="59688" y1="72816" x2="62344" y2="73301"/>
                        <a14:foregroundMark x1="55781" y1="44417" x2="63438" y2="42476"/>
                        <a14:foregroundMark x1="20625" y1="93689" x2="26094" y2="99515"/>
                        <a14:foregroundMark x1="90156" y1="92233" x2="98281" y2="94175"/>
                        <a14:foregroundMark x1="98281" y1="94175" x2="98438" y2="96117"/>
                        <a14:backgroundMark x1="6719" y1="49272" x2="23281" y2="44175"/>
                        <a14:backgroundMark x1="23281" y1="44175" x2="26719" y2="56553"/>
                        <a14:backgroundMark x1="26719" y1="56553" x2="12500" y2="68932"/>
                        <a14:backgroundMark x1="12500" y1="68932" x2="10781" y2="68932"/>
                        <a14:backgroundMark x1="15625" y1="36650" x2="23438" y2="28883"/>
                        <a14:backgroundMark x1="23438" y1="28883" x2="29531" y2="39078"/>
                        <a14:backgroundMark x1="29531" y1="39078" x2="32500" y2="53155"/>
                      </a14:backgroundRemoval>
                    </a14:imgEffect>
                  </a14:imgLayer>
                </a14:imgProps>
              </a:ext>
            </a:extLst>
          </a:blip>
          <a:srcRect l="11591"/>
          <a:stretch/>
        </p:blipFill>
        <p:spPr>
          <a:xfrm>
            <a:off x="6519344" y="182044"/>
            <a:ext cx="1563501" cy="1138461"/>
          </a:xfrm>
          <a:prstGeom prst="rect">
            <a:avLst/>
          </a:prstGeom>
        </p:spPr>
      </p:pic>
      <p:pic>
        <p:nvPicPr>
          <p:cNvPr id="19" name="Imagen 18">
            <a:extLst>
              <a:ext uri="{FF2B5EF4-FFF2-40B4-BE49-F238E27FC236}">
                <a16:creationId xmlns:a16="http://schemas.microsoft.com/office/drawing/2014/main" id="{7EF4EBE5-698C-4F9D-AD04-2C3BCBF8CB5A}"/>
              </a:ext>
            </a:extLst>
          </p:cNvPr>
          <p:cNvPicPr>
            <a:picLocks noChangeAspect="1"/>
          </p:cNvPicPr>
          <p:nvPr/>
        </p:nvPicPr>
        <p:blipFill>
          <a:blip r:embed="rId11"/>
          <a:stretch>
            <a:fillRect/>
          </a:stretch>
        </p:blipFill>
        <p:spPr>
          <a:xfrm>
            <a:off x="223356" y="1558276"/>
            <a:ext cx="1509817" cy="811730"/>
          </a:xfrm>
          <a:prstGeom prst="rect">
            <a:avLst/>
          </a:prstGeom>
        </p:spPr>
      </p:pic>
    </p:spTree>
    <p:extLst>
      <p:ext uri="{BB962C8B-B14F-4D97-AF65-F5344CB8AC3E}">
        <p14:creationId xmlns:p14="http://schemas.microsoft.com/office/powerpoint/2010/main" val="313049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845942" y="164387"/>
            <a:ext cx="2876764" cy="667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latin typeface="AR BLANCA" panose="02000000000000000000" pitchFamily="2" charset="0"/>
              </a:rPr>
              <a:t>DESPUES DEL EXAMEN</a:t>
            </a:r>
          </a:p>
        </p:txBody>
      </p:sp>
      <p:sp>
        <p:nvSpPr>
          <p:cNvPr id="3" name="CuadroTexto 2"/>
          <p:cNvSpPr txBox="1"/>
          <p:nvPr/>
        </p:nvSpPr>
        <p:spPr>
          <a:xfrm>
            <a:off x="667823" y="942719"/>
            <a:ext cx="3637050" cy="738664"/>
          </a:xfrm>
          <a:prstGeom prst="rect">
            <a:avLst/>
          </a:prstGeom>
          <a:noFill/>
        </p:spPr>
        <p:txBody>
          <a:bodyPr wrap="square" rtlCol="0">
            <a:spAutoFit/>
          </a:bodyPr>
          <a:lstStyle/>
          <a:p>
            <a:r>
              <a:rPr lang="es-MX" b="1" i="1" dirty="0"/>
              <a:t>UNA VEZ QUE HA PRESENTADO EL EXAMEN ES IMMPORTANTE QUE EL ALUMNO</a:t>
            </a:r>
            <a:r>
              <a:rPr lang="es-MX" dirty="0"/>
              <a:t>:</a:t>
            </a:r>
          </a:p>
        </p:txBody>
      </p:sp>
      <p:sp>
        <p:nvSpPr>
          <p:cNvPr id="5" name="CuadroTexto 4"/>
          <p:cNvSpPr txBox="1"/>
          <p:nvPr/>
        </p:nvSpPr>
        <p:spPr>
          <a:xfrm>
            <a:off x="667823" y="1780559"/>
            <a:ext cx="3400746" cy="523220"/>
          </a:xfrm>
          <a:prstGeom prst="rect">
            <a:avLst/>
          </a:prstGeom>
          <a:noFill/>
        </p:spPr>
        <p:txBody>
          <a:bodyPr wrap="square" rtlCol="0">
            <a:spAutoFit/>
          </a:bodyPr>
          <a:lstStyle/>
          <a:p>
            <a:pPr algn="just"/>
            <a:r>
              <a:rPr lang="es-MX" dirty="0"/>
              <a:t>-Desarrolle el habito de reflexionar sobre lo que hizo bien y lo que podría mejora. </a:t>
            </a:r>
          </a:p>
        </p:txBody>
      </p:sp>
      <p:sp>
        <p:nvSpPr>
          <p:cNvPr id="6" name="CuadroTexto 5"/>
          <p:cNvSpPr txBox="1"/>
          <p:nvPr/>
        </p:nvSpPr>
        <p:spPr>
          <a:xfrm>
            <a:off x="647273" y="2715428"/>
            <a:ext cx="3678149" cy="523220"/>
          </a:xfrm>
          <a:prstGeom prst="rect">
            <a:avLst/>
          </a:prstGeom>
          <a:noFill/>
        </p:spPr>
        <p:txBody>
          <a:bodyPr wrap="square" rtlCol="0">
            <a:spAutoFit/>
          </a:bodyPr>
          <a:lstStyle/>
          <a:p>
            <a:pPr algn="just"/>
            <a:r>
              <a:rPr lang="es-MX"/>
              <a:t>-Aclarar </a:t>
            </a:r>
            <a:r>
              <a:rPr lang="es-MX" dirty="0"/>
              <a:t>dudas ya que en el futuro pude afectar la comprensión de otros conceptos.</a:t>
            </a:r>
          </a:p>
        </p:txBody>
      </p:sp>
      <p:sp>
        <p:nvSpPr>
          <p:cNvPr id="7" name="CuadroTexto 6"/>
          <p:cNvSpPr txBox="1"/>
          <p:nvPr/>
        </p:nvSpPr>
        <p:spPr>
          <a:xfrm>
            <a:off x="5085708" y="976044"/>
            <a:ext cx="3904180" cy="738664"/>
          </a:xfrm>
          <a:prstGeom prst="rect">
            <a:avLst/>
          </a:prstGeom>
          <a:noFill/>
        </p:spPr>
        <p:txBody>
          <a:bodyPr wrap="square" rtlCol="0">
            <a:spAutoFit/>
          </a:bodyPr>
          <a:lstStyle/>
          <a:p>
            <a:pPr algn="just"/>
            <a:r>
              <a:rPr lang="es-MX" b="1" i="1" dirty="0">
                <a:latin typeface="+mn-lt"/>
              </a:rPr>
              <a:t>CUANDO EL ALUMNO RECIBE RESULTADOS DEL EXAMEN POR PARTE DEL PROFESOR ES IMPORTANTE: </a:t>
            </a:r>
          </a:p>
        </p:txBody>
      </p:sp>
      <p:sp>
        <p:nvSpPr>
          <p:cNvPr id="8" name="CuadroTexto 7"/>
          <p:cNvSpPr txBox="1"/>
          <p:nvPr/>
        </p:nvSpPr>
        <p:spPr>
          <a:xfrm>
            <a:off x="5157628" y="2063019"/>
            <a:ext cx="3832260" cy="307777"/>
          </a:xfrm>
          <a:prstGeom prst="rect">
            <a:avLst/>
          </a:prstGeom>
          <a:noFill/>
        </p:spPr>
        <p:txBody>
          <a:bodyPr wrap="square" rtlCol="0">
            <a:spAutoFit/>
          </a:bodyPr>
          <a:lstStyle/>
          <a:p>
            <a:r>
              <a:rPr lang="es-MX" dirty="0"/>
              <a:t>-Solicitar al profesor, que  aclare sus dudas.</a:t>
            </a:r>
          </a:p>
        </p:txBody>
      </p:sp>
      <p:sp>
        <p:nvSpPr>
          <p:cNvPr id="9" name="CuadroTexto 8"/>
          <p:cNvSpPr txBox="1"/>
          <p:nvPr/>
        </p:nvSpPr>
        <p:spPr>
          <a:xfrm>
            <a:off x="5085708" y="2655837"/>
            <a:ext cx="3904180" cy="523220"/>
          </a:xfrm>
          <a:prstGeom prst="rect">
            <a:avLst/>
          </a:prstGeom>
          <a:noFill/>
        </p:spPr>
        <p:txBody>
          <a:bodyPr wrap="square" rtlCol="0">
            <a:spAutoFit/>
          </a:bodyPr>
          <a:lstStyle/>
          <a:p>
            <a:r>
              <a:rPr lang="es-MX" dirty="0"/>
              <a:t>-Verificar respuestas que tuvo erróneas para evitar que el error se perpetúe.</a:t>
            </a:r>
          </a:p>
        </p:txBody>
      </p:sp>
      <p:pic>
        <p:nvPicPr>
          <p:cNvPr id="10" name="Imagen 9"/>
          <p:cNvPicPr>
            <a:picLocks noChangeAspect="1"/>
          </p:cNvPicPr>
          <p:nvPr/>
        </p:nvPicPr>
        <p:blipFill>
          <a:blip r:embed="rId2"/>
          <a:stretch>
            <a:fillRect/>
          </a:stretch>
        </p:blipFill>
        <p:spPr>
          <a:xfrm>
            <a:off x="944208" y="3398727"/>
            <a:ext cx="2847975" cy="1600200"/>
          </a:xfrm>
          <a:prstGeom prst="rect">
            <a:avLst/>
          </a:prstGeom>
        </p:spPr>
      </p:pic>
      <p:pic>
        <p:nvPicPr>
          <p:cNvPr id="11" name="Imagen 10"/>
          <p:cNvPicPr>
            <a:picLocks noChangeAspect="1"/>
          </p:cNvPicPr>
          <p:nvPr/>
        </p:nvPicPr>
        <p:blipFill>
          <a:blip r:embed="rId3"/>
          <a:stretch>
            <a:fillRect/>
          </a:stretch>
        </p:blipFill>
        <p:spPr>
          <a:xfrm>
            <a:off x="5157628" y="3359664"/>
            <a:ext cx="3334729" cy="1639263"/>
          </a:xfrm>
          <a:prstGeom prst="rect">
            <a:avLst/>
          </a:prstGeom>
        </p:spPr>
      </p:pic>
    </p:spTree>
    <p:extLst>
      <p:ext uri="{BB962C8B-B14F-4D97-AF65-F5344CB8AC3E}">
        <p14:creationId xmlns:p14="http://schemas.microsoft.com/office/powerpoint/2010/main" val="332527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be 1">
            <a:extLst>
              <a:ext uri="{FF2B5EF4-FFF2-40B4-BE49-F238E27FC236}">
                <a16:creationId xmlns:a16="http://schemas.microsoft.com/office/drawing/2014/main" id="{34895BC9-65C6-43A8-ACD7-63C9BC3558E5}"/>
              </a:ext>
            </a:extLst>
          </p:cNvPr>
          <p:cNvSpPr/>
          <p:nvPr/>
        </p:nvSpPr>
        <p:spPr>
          <a:xfrm rot="21054233">
            <a:off x="0" y="0"/>
            <a:ext cx="3993776" cy="18153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s-MX" sz="2000" dirty="0">
                <a:solidFill>
                  <a:schemeClr val="tx1"/>
                </a:solidFill>
                <a:latin typeface="Aharoni" panose="02010803020104030203" pitchFamily="2" charset="-79"/>
                <a:cs typeface="Aharoni" panose="02010803020104030203" pitchFamily="2" charset="-79"/>
              </a:rPr>
              <a:t>Consideraciones para tener éxito en los exámenes</a:t>
            </a:r>
            <a:endParaRPr lang="es-MX" sz="3200" dirty="0">
              <a:solidFill>
                <a:schemeClr val="tx1"/>
              </a:solidFill>
              <a:latin typeface="Aharoni" panose="02010803020104030203" pitchFamily="2" charset="-79"/>
              <a:cs typeface="Aharoni" panose="02010803020104030203" pitchFamily="2" charset="-79"/>
            </a:endParaRPr>
          </a:p>
        </p:txBody>
      </p:sp>
      <p:sp>
        <p:nvSpPr>
          <p:cNvPr id="3" name="2 CuadroTexto"/>
          <p:cNvSpPr txBox="1"/>
          <p:nvPr/>
        </p:nvSpPr>
        <p:spPr>
          <a:xfrm>
            <a:off x="4383741" y="564776"/>
            <a:ext cx="3966883" cy="307777"/>
          </a:xfrm>
          <a:prstGeom prst="rect">
            <a:avLst/>
          </a:prstGeom>
          <a:noFill/>
        </p:spPr>
        <p:txBody>
          <a:bodyPr wrap="square" rtlCol="0">
            <a:spAutoFit/>
          </a:bodyPr>
          <a:lstStyle/>
          <a:p>
            <a:endParaRPr lang="es-ES" dirty="0"/>
          </a:p>
        </p:txBody>
      </p:sp>
      <p:sp>
        <p:nvSpPr>
          <p:cNvPr id="4" name="3 CuadroTexto"/>
          <p:cNvSpPr txBox="1"/>
          <p:nvPr/>
        </p:nvSpPr>
        <p:spPr>
          <a:xfrm>
            <a:off x="4112160" y="421045"/>
            <a:ext cx="4415118" cy="1077218"/>
          </a:xfrm>
          <a:prstGeom prst="rect">
            <a:avLst/>
          </a:prstGeom>
          <a:noFill/>
        </p:spPr>
        <p:txBody>
          <a:bodyPr wrap="square" rtlCol="0">
            <a:spAutoFit/>
          </a:bodyPr>
          <a:lstStyle/>
          <a:p>
            <a:pPr marL="285750" indent="-285750">
              <a:buFont typeface="Arial" pitchFamily="34" charset="0"/>
              <a:buChar char="•"/>
            </a:pPr>
            <a:r>
              <a:rPr lang="es-MX" sz="1600" dirty="0">
                <a:latin typeface="Arial Narrow" pitchFamily="34" charset="0"/>
              </a:rPr>
              <a:t>Estar al día con las tareas.</a:t>
            </a:r>
          </a:p>
          <a:p>
            <a:pPr marL="285750" indent="-285750">
              <a:buFont typeface="Arial" pitchFamily="34" charset="0"/>
              <a:buChar char="•"/>
            </a:pPr>
            <a:r>
              <a:rPr lang="es-MX" sz="1600" dirty="0">
                <a:latin typeface="Arial Narrow" pitchFamily="34" charset="0"/>
              </a:rPr>
              <a:t>Tomar notas en cada clase, todos los días</a:t>
            </a:r>
          </a:p>
          <a:p>
            <a:pPr marL="285750" indent="-285750">
              <a:buFont typeface="Arial" pitchFamily="34" charset="0"/>
              <a:buChar char="•"/>
            </a:pPr>
            <a:r>
              <a:rPr lang="es-MX" sz="1600" dirty="0">
                <a:latin typeface="Arial Narrow" pitchFamily="34" charset="0"/>
              </a:rPr>
              <a:t>Procesa la información conforme la vas obteniendo.</a:t>
            </a:r>
          </a:p>
          <a:p>
            <a:pPr marL="285750" indent="-285750">
              <a:buFont typeface="Arial" pitchFamily="34" charset="0"/>
              <a:buChar char="•"/>
            </a:pPr>
            <a:r>
              <a:rPr lang="es-MX" sz="1600" dirty="0">
                <a:latin typeface="Arial Narrow" pitchFamily="34" charset="0"/>
              </a:rPr>
              <a:t>Procesa información sistemáticamente.</a:t>
            </a:r>
          </a:p>
        </p:txBody>
      </p:sp>
      <p:sp>
        <p:nvSpPr>
          <p:cNvPr id="5" name="4 Rectángulo"/>
          <p:cNvSpPr/>
          <p:nvPr/>
        </p:nvSpPr>
        <p:spPr>
          <a:xfrm>
            <a:off x="2740560" y="1528611"/>
            <a:ext cx="4572000" cy="830997"/>
          </a:xfrm>
          <a:prstGeom prst="rect">
            <a:avLst/>
          </a:prstGeom>
        </p:spPr>
        <p:txBody>
          <a:bodyPr>
            <a:spAutoFit/>
          </a:bodyPr>
          <a:lstStyle/>
          <a:p>
            <a:pPr marL="285750" indent="-285750">
              <a:buFont typeface="Arial" pitchFamily="34" charset="0"/>
              <a:buChar char="•"/>
            </a:pPr>
            <a:r>
              <a:rPr lang="es-MX" sz="1600" dirty="0">
                <a:latin typeface="Arial Narrow" pitchFamily="34" charset="0"/>
              </a:rPr>
              <a:t>Escoge un lugar para estudiar libre de distracciones.</a:t>
            </a:r>
          </a:p>
          <a:p>
            <a:pPr marL="285750" indent="-285750">
              <a:buFont typeface="Arial" pitchFamily="34" charset="0"/>
              <a:buChar char="•"/>
            </a:pPr>
            <a:r>
              <a:rPr lang="es-MX" sz="1600" dirty="0">
                <a:latin typeface="Arial Narrow" pitchFamily="34" charset="0"/>
              </a:rPr>
              <a:t>Elabora hojas de resumen, tarjetas, y practica algunos tipos de exámenes.</a:t>
            </a:r>
          </a:p>
        </p:txBody>
      </p:sp>
      <p:sp>
        <p:nvSpPr>
          <p:cNvPr id="6" name="5 Rectángulo"/>
          <p:cNvSpPr/>
          <p:nvPr/>
        </p:nvSpPr>
        <p:spPr>
          <a:xfrm>
            <a:off x="632012" y="2486092"/>
            <a:ext cx="4572000" cy="2308324"/>
          </a:xfrm>
          <a:prstGeom prst="rect">
            <a:avLst/>
          </a:prstGeom>
        </p:spPr>
        <p:txBody>
          <a:bodyPr>
            <a:spAutoFit/>
          </a:bodyPr>
          <a:lstStyle/>
          <a:p>
            <a:pPr marL="285750" indent="-285750">
              <a:buFont typeface="Arial" pitchFamily="34" charset="0"/>
              <a:buChar char="•"/>
            </a:pPr>
            <a:r>
              <a:rPr lang="es-MX" sz="1600" dirty="0">
                <a:latin typeface="Arial Narrow" pitchFamily="34" charset="0"/>
              </a:rPr>
              <a:t>Siempre carga trabajo de bolsillo para utilizar el tiempo de espera</a:t>
            </a:r>
          </a:p>
          <a:p>
            <a:pPr marL="285750" indent="-285750">
              <a:buFont typeface="Arial" pitchFamily="34" charset="0"/>
              <a:buChar char="•"/>
            </a:pPr>
            <a:r>
              <a:rPr lang="es-MX" sz="1600" dirty="0">
                <a:latin typeface="Arial Narrow" pitchFamily="34" charset="0"/>
              </a:rPr>
              <a:t>Aprende algo nuevo o difícil de la manera o estilo que se te facilite más</a:t>
            </a:r>
          </a:p>
          <a:p>
            <a:pPr marL="285750" indent="-285750">
              <a:buFont typeface="Arial" pitchFamily="34" charset="0"/>
              <a:buChar char="•"/>
            </a:pPr>
            <a:r>
              <a:rPr lang="es-ES" sz="1600" dirty="0">
                <a:latin typeface="Arial Narrow" pitchFamily="34" charset="0"/>
              </a:rPr>
              <a:t>Encuentra uno o dos compañeros con los que puedas estudiar y rutinariamente tomen turnos para enseñarse uno al otro el material. </a:t>
            </a:r>
          </a:p>
          <a:p>
            <a:pPr marL="285750" indent="-285750">
              <a:buFont typeface="Arial" pitchFamily="34" charset="0"/>
              <a:buChar char="•"/>
            </a:pPr>
            <a:r>
              <a:rPr lang="es-MX" sz="1600" dirty="0">
                <a:latin typeface="Arial Narrow" pitchFamily="34" charset="0"/>
              </a:rPr>
              <a:t>Prepárate para cada clase como si fueran a tener un examen cada día.</a:t>
            </a:r>
            <a:endParaRPr lang="es-ES" sz="1600" dirty="0">
              <a:latin typeface="Arial Narrow" pitchFamily="34" charset="0"/>
            </a:endParaRPr>
          </a:p>
        </p:txBody>
      </p:sp>
      <p:pic>
        <p:nvPicPr>
          <p:cNvPr id="7" name="Imagen 5">
            <a:extLst>
              <a:ext uri="{FF2B5EF4-FFF2-40B4-BE49-F238E27FC236}">
                <a16:creationId xmlns:a16="http://schemas.microsoft.com/office/drawing/2014/main" id="{1A55B9EA-A107-4A45-9B7A-5FAF7E95556A}"/>
              </a:ext>
            </a:extLst>
          </p:cNvPr>
          <p:cNvPicPr>
            <a:picLocks noChangeAspect="1"/>
          </p:cNvPicPr>
          <p:nvPr/>
        </p:nvPicPr>
        <p:blipFill>
          <a:blip r:embed="rId2"/>
          <a:stretch>
            <a:fillRect/>
          </a:stretch>
        </p:blipFill>
        <p:spPr>
          <a:xfrm rot="2046517">
            <a:off x="7856678" y="1092973"/>
            <a:ext cx="1341200" cy="1341200"/>
          </a:xfrm>
          <a:prstGeom prst="rect">
            <a:avLst/>
          </a:prstGeom>
        </p:spPr>
      </p:pic>
      <p:pic>
        <p:nvPicPr>
          <p:cNvPr id="8" name="Picture 10" descr="utiles escolares - Buscar con Google | Cute stickers, Sticker collection,  Cute art">
            <a:extLst>
              <a:ext uri="{FF2B5EF4-FFF2-40B4-BE49-F238E27FC236}">
                <a16:creationId xmlns:a16="http://schemas.microsoft.com/office/drawing/2014/main" id="{751365FC-50A0-4656-98BD-53146583E09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55" t="71133" r="45482"/>
          <a:stretch/>
        </p:blipFill>
        <p:spPr bwMode="auto">
          <a:xfrm rot="20090081">
            <a:off x="5324676" y="3816294"/>
            <a:ext cx="862326" cy="1039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utiles escolares - Buscar con Google | Cute stickers, Sticker collection,  Cute art">
            <a:extLst>
              <a:ext uri="{FF2B5EF4-FFF2-40B4-BE49-F238E27FC236}">
                <a16:creationId xmlns:a16="http://schemas.microsoft.com/office/drawing/2014/main" id="{F0747D9C-95FE-4A55-85E1-F1E47D03F35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054" b="68900"/>
          <a:stretch/>
        </p:blipFill>
        <p:spPr bwMode="auto">
          <a:xfrm>
            <a:off x="5164481" y="2311270"/>
            <a:ext cx="1202701" cy="11412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valuación en Entornos Virtuales | Mapas Mentais">
            <a:extLst>
              <a:ext uri="{FF2B5EF4-FFF2-40B4-BE49-F238E27FC236}">
                <a16:creationId xmlns:a16="http://schemas.microsoft.com/office/drawing/2014/main" id="{3EFE0FCC-059E-4392-A1CB-6AFA45656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651" y="3187301"/>
            <a:ext cx="1962957" cy="153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28906"/>
      </p:ext>
    </p:extLst>
  </p:cSld>
  <p:clrMapOvr>
    <a:masterClrMapping/>
  </p:clrMapOvr>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1440</Words>
  <Application>Microsoft Office PowerPoint</Application>
  <PresentationFormat>On-screen Show (16:9)</PresentationFormat>
  <Paragraphs>175</Paragraphs>
  <Slides>11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 BLANCA</vt:lpstr>
      <vt:lpstr>Raleway Thin</vt:lpstr>
      <vt:lpstr>Aharoni</vt:lpstr>
      <vt:lpstr>Fira Sans Extra Condensed</vt:lpstr>
      <vt:lpstr>Gloria Hallelujah</vt:lpstr>
      <vt:lpstr>Calibri</vt:lpstr>
      <vt:lpstr>Cooper Black</vt:lpstr>
      <vt:lpstr>Arial Narrow</vt:lpstr>
      <vt:lpstr>Times New Roman</vt:lpstr>
      <vt:lpstr>Arial</vt:lpstr>
      <vt:lpstr>Century Gothic</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Matriz  Analítica</dc:title>
  <dc:creator>Andrea Sanguino</dc:creator>
  <cp:lastModifiedBy>JESUS EMMANUEL PEREZ NUNCIO</cp:lastModifiedBy>
  <cp:revision>28</cp:revision>
  <dcterms:modified xsi:type="dcterms:W3CDTF">2021-06-15T13:16:22Z</dcterms:modified>
</cp:coreProperties>
</file>