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FF"/>
    <a:srgbClr val="FF99FF"/>
    <a:srgbClr val="99FFCC"/>
    <a:srgbClr val="FF9999"/>
    <a:srgbClr val="FFFF66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53" d="100"/>
          <a:sy n="53" d="100"/>
        </p:scale>
        <p:origin x="1416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FA972A-2547-40AA-9B75-FD09114AC9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BDF0970-6CFC-4CE6-9F76-A88E141AF7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B1B3A71-8C9C-404C-8E2A-753DB799B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D2D1B-F384-48FB-BB46-27E99E431038}" type="datetimeFigureOut">
              <a:rPr lang="es-MX" smtClean="0"/>
              <a:t>08/06/2021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F40BEF1-E0FD-4DDC-B001-A5AD6E690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0BC5A6D-2235-4011-B12A-03D7285BB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22030-1A31-4572-B6E3-027AE40EAA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7577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B789A7-E19C-44B6-B39F-2AD6A859D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57581E0-1D6C-4D35-88FB-2C790C585B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A99A2DB-9D83-4F6B-B738-D4469E472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D2D1B-F384-48FB-BB46-27E99E431038}" type="datetimeFigureOut">
              <a:rPr lang="es-MX" smtClean="0"/>
              <a:t>08/06/2021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AD8C964-CDA2-438A-BAB8-D685E3791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7EE8670-F1B8-43A8-BE37-2CB245611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22030-1A31-4572-B6E3-027AE40EAA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31329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B0F1216-E70E-465A-BDE5-5E9718DA77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2F7223D-2B0A-448F-B976-CA01C63AF3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2EF58DB-577B-4B99-85CC-9FE577D2A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D2D1B-F384-48FB-BB46-27E99E431038}" type="datetimeFigureOut">
              <a:rPr lang="es-MX" smtClean="0"/>
              <a:t>08/06/2021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E6F02E9-0803-4B1A-9EAD-C6DBE03AD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6A643F6-1887-4038-8530-5FD7869A1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22030-1A31-4572-B6E3-027AE40EAA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4006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3C6609-678C-4FB6-B27F-09AE4D1EC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4F71D5A-45AB-46D4-A532-6A6AD9193A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B2159CB-8CA7-42DC-8865-CF89A3E97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D2D1B-F384-48FB-BB46-27E99E431038}" type="datetimeFigureOut">
              <a:rPr lang="es-MX" smtClean="0"/>
              <a:t>08/06/2021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CA813A2-C03C-427C-8645-E48105D5F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7EFBBAC-3A44-4292-BEB8-8AD8F3DAA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22030-1A31-4572-B6E3-027AE40EAA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7815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A53707-693E-45C6-ACD4-3322C50C8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FB47F2A-4994-48FD-9238-B3078DBEC7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ABCC268-75EA-400E-9F71-290E5C2CF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D2D1B-F384-48FB-BB46-27E99E431038}" type="datetimeFigureOut">
              <a:rPr lang="es-MX" smtClean="0"/>
              <a:t>08/06/2021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09CA9B4-FBE1-4936-8128-B2D2CCCEE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DA6246F-C8EA-45C5-9A23-2AD6DD459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22030-1A31-4572-B6E3-027AE40EAA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02998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5CD598-15B1-4712-A2C7-62146D4AC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FAE2A1C-A82E-4BD1-9D31-1A7B864A65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BEAF936-DED1-4280-AE1A-0F4F3C670C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742447B-D949-4E74-A3DF-364328FDA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D2D1B-F384-48FB-BB46-27E99E431038}" type="datetimeFigureOut">
              <a:rPr lang="es-MX" smtClean="0"/>
              <a:t>08/06/2021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6A25103-920D-4B8C-9262-5C75363FC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57E0045-E6D3-4DB2-A796-CAE9B728C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22030-1A31-4572-B6E3-027AE40EAA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65254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1AD29D-17D8-4E94-ADDF-0D89DAC53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19B3C30-3681-4076-813E-95A325B073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CFBF426-54B5-474E-9F7C-D34EF5B572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1E014A9-BC88-4F5E-B7CC-E3F1E0DAF6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E259CC4-BBB0-442F-B194-29D2E43EA2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AD1F58C-0ACA-4C2A-BC16-95296F2E35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D2D1B-F384-48FB-BB46-27E99E431038}" type="datetimeFigureOut">
              <a:rPr lang="es-MX" smtClean="0"/>
              <a:t>08/06/2021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904E41C-9FC1-42EF-88D4-8A8493694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657CB61-A42B-41B5-9C80-302AB23F5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22030-1A31-4572-B6E3-027AE40EAA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31458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C78B29-037B-41D1-9E16-3EAD3857B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F744816-70EB-4A06-A319-EA0D95E24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D2D1B-F384-48FB-BB46-27E99E431038}" type="datetimeFigureOut">
              <a:rPr lang="es-MX" smtClean="0"/>
              <a:t>08/06/2021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14F6C26-9F74-4E7D-AE79-83B3EAEE4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4DDF81A-EC2A-4529-9E25-38E3DA24D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22030-1A31-4572-B6E3-027AE40EAA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1113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2EB0E94-2D56-4497-9198-C8BD6B289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D2D1B-F384-48FB-BB46-27E99E431038}" type="datetimeFigureOut">
              <a:rPr lang="es-MX" smtClean="0"/>
              <a:t>08/06/2021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674E12A-27F4-41A1-B224-A650C6287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4E49D5F-C474-4E04-8452-0977F6F53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22030-1A31-4572-B6E3-027AE40EAA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73116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092139-FF05-4286-8B43-BCAC6CA5E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37AD93E-6910-42BC-BA7D-39057468F3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A2B7176-6A74-43DE-9709-BFF21E1C58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37D77B7-C6B9-4C77-A33E-1B18F36A6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D2D1B-F384-48FB-BB46-27E99E431038}" type="datetimeFigureOut">
              <a:rPr lang="es-MX" smtClean="0"/>
              <a:t>08/06/2021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AF17762-5AFA-4107-AFE5-82E162EB5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433A328-802B-4CB7-B31C-307302A99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22030-1A31-4572-B6E3-027AE40EAA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8431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5E72B0-8541-429A-8629-EE76297A2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9EF4E00-A063-488B-B1FE-41050A1916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E95C76E-054A-43D6-A275-3947BD6114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71D94D8-8C14-49A0-A7C2-785C69F2C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D2D1B-F384-48FB-BB46-27E99E431038}" type="datetimeFigureOut">
              <a:rPr lang="es-MX" smtClean="0"/>
              <a:t>08/06/2021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D994AA4-ED98-4348-83E1-258537F0F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2395381-67DE-44FE-B226-F78787A8D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22030-1A31-4572-B6E3-027AE40EAA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81780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4C1F5EF-6298-48F3-A795-4E0BE7D97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20DF50A-1F9A-4FAB-9777-FC765986AF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B08955F-EE45-438E-86F1-805DA7CEFA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D2D1B-F384-48FB-BB46-27E99E431038}" type="datetimeFigureOut">
              <a:rPr lang="es-MX" smtClean="0"/>
              <a:t>08/06/2021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C23A79E-86B2-4C1A-9E3E-A4460D8469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1A58A59-8DAD-40DF-9D8C-C747AB2E22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22030-1A31-4572-B6E3-027AE40EAA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62113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4">
            <a:extLst>
              <a:ext uri="{FF2B5EF4-FFF2-40B4-BE49-F238E27FC236}">
                <a16:creationId xmlns:a16="http://schemas.microsoft.com/office/drawing/2014/main" id="{AD1F3E7A-F01D-4C07-B730-C6292178ACF2}"/>
              </a:ext>
            </a:extLst>
          </p:cNvPr>
          <p:cNvSpPr txBox="1"/>
          <p:nvPr/>
        </p:nvSpPr>
        <p:spPr>
          <a:xfrm>
            <a:off x="703153" y="689788"/>
            <a:ext cx="10785694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161014">
              <a:defRPr/>
            </a:pPr>
            <a:r>
              <a:rPr lang="es-ES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Escuela Normal de Educación Preescolar del Estado de Coahuila</a:t>
            </a:r>
          </a:p>
          <a:p>
            <a:pPr algn="ctr" defTabSz="1161014">
              <a:defRPr/>
            </a:pPr>
            <a:r>
              <a:rPr lang="es-ES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Ciclo escolar 2020 - 2021</a:t>
            </a:r>
          </a:p>
          <a:p>
            <a:pPr algn="ctr" defTabSz="1161014">
              <a:defRPr/>
            </a:pPr>
            <a:r>
              <a:rPr lang="es-ES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Licenciatura en Educación Preescolar</a:t>
            </a:r>
          </a:p>
          <a:p>
            <a:pPr algn="ctr" defTabSz="1161014">
              <a:defRPr/>
            </a:pPr>
            <a:endParaRPr lang="es-ES" sz="1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1161014">
              <a:defRPr/>
            </a:pPr>
            <a:r>
              <a:rPr lang="es-ES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Cuso: Artes Visuales</a:t>
            </a:r>
          </a:p>
          <a:p>
            <a:pPr algn="ctr" defTabSz="1161014">
              <a:defRPr/>
            </a:pPr>
            <a:r>
              <a:rPr lang="es-ES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Maestra: Silvia Erika Sagahón Solís </a:t>
            </a:r>
          </a:p>
          <a:p>
            <a:pPr algn="ctr" defTabSz="1161014">
              <a:defRPr/>
            </a:pPr>
            <a:endParaRPr lang="es-ES" sz="1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1161014">
              <a:defRPr/>
            </a:pPr>
            <a:r>
              <a:rPr lang="es-ES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Unidad III. La didáctica de las artes visuales escolares y su desarrollo en el preescolar. </a:t>
            </a:r>
          </a:p>
          <a:p>
            <a:pPr algn="ctr" defTabSz="1161014">
              <a:defRPr/>
            </a:pPr>
            <a:r>
              <a:rPr lang="es-ES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Esquema: Arte y participación infantil</a:t>
            </a:r>
          </a:p>
          <a:p>
            <a:pPr algn="ctr" defTabSz="1161014">
              <a:defRPr/>
            </a:pPr>
            <a:endParaRPr lang="es-ES" sz="1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1161014">
              <a:defRPr/>
            </a:pPr>
            <a:r>
              <a:rPr lang="es-ES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Competencias profesionales de unidad:</a:t>
            </a:r>
          </a:p>
          <a:p>
            <a:pPr defTabSz="1161014">
              <a:defRPr/>
            </a:pPr>
            <a:r>
              <a:rPr lang="es-ES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-Detecta los procesos de aprendizaje de sus alumnos para favorecer su desarrollo cognitivo y socioemocional.</a:t>
            </a:r>
          </a:p>
          <a:p>
            <a:pPr defTabSz="1161014">
              <a:defRPr/>
            </a:pPr>
            <a:r>
              <a:rPr lang="es-ES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-Aplica el plan y programas de estudio para alcanzar los propósitos educativos y contribuir al pleno desenvolvimiento de las capacidades de sus alumnos.</a:t>
            </a:r>
          </a:p>
          <a:p>
            <a:pPr defTabSz="1161014">
              <a:defRPr/>
            </a:pPr>
            <a:r>
              <a:rPr lang="es-ES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-Diseña planeaciones aplicando sus conocimientos curriculares, psicopedagógicos, disciplinares, didácticos y tecnológicos para propiciar espacios de aprendizaje incluyentes que respondan a las necesidades de todos los alumnos en el marco del plan y programas de estudio.</a:t>
            </a:r>
          </a:p>
          <a:p>
            <a:pPr defTabSz="1161014">
              <a:defRPr/>
            </a:pPr>
            <a:r>
              <a:rPr lang="es-ES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-Emplea la evaluación para intervenir en los diferentes ámbitos y momentos de la tarea educativa para mejorar los aprendizajes de sus alumnos.</a:t>
            </a:r>
          </a:p>
          <a:p>
            <a:pPr defTabSz="1161014">
              <a:defRPr/>
            </a:pPr>
            <a:r>
              <a:rPr lang="es-ES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-Integra recursos de la investigación educativa para enriquecer su práctica profesional, expresando su interés por el conocimiento, la ciencia y la mejora de la educación.</a:t>
            </a:r>
          </a:p>
          <a:p>
            <a:pPr defTabSz="1161014">
              <a:defRPr/>
            </a:pPr>
            <a:endParaRPr lang="es-ES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1161014">
              <a:defRPr/>
            </a:pPr>
            <a:r>
              <a:rPr lang="es-ES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Presentado por: Natalia Guadalupe Torres Tovar #21</a:t>
            </a:r>
          </a:p>
          <a:p>
            <a:pPr algn="ctr" defTabSz="1161014">
              <a:defRPr/>
            </a:pPr>
            <a:r>
              <a:rPr lang="es-ES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3° “A”</a:t>
            </a:r>
          </a:p>
          <a:p>
            <a:pPr algn="ctr" defTabSz="1161014">
              <a:defRPr/>
            </a:pPr>
            <a:endParaRPr lang="es-ES" sz="1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1161014">
              <a:defRPr/>
            </a:pPr>
            <a:r>
              <a:rPr lang="es-ES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Junio del 2021                                                                                                                        Saltillo Coahuila de Zaragoza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CE33E2AE-603D-47A6-ACF8-148AA3531E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153" y="689788"/>
            <a:ext cx="1039446" cy="1277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357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e 3">
            <a:extLst>
              <a:ext uri="{FF2B5EF4-FFF2-40B4-BE49-F238E27FC236}">
                <a16:creationId xmlns:a16="http://schemas.microsoft.com/office/drawing/2014/main" id="{C8ED8718-1916-463D-9E1B-3D59C3E99AD5}"/>
              </a:ext>
            </a:extLst>
          </p:cNvPr>
          <p:cNvSpPr/>
          <p:nvPr/>
        </p:nvSpPr>
        <p:spPr>
          <a:xfrm>
            <a:off x="4916968" y="2292703"/>
            <a:ext cx="2116209" cy="2032265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Arte y participación infantil</a:t>
            </a:r>
          </a:p>
          <a:p>
            <a:pPr algn="ctr"/>
            <a:r>
              <a:rPr lang="es-MX" sz="1200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Graciela B. Quinteros </a:t>
            </a:r>
            <a:r>
              <a:rPr lang="es-MX" sz="1200" dirty="0" err="1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Sciurano</a:t>
            </a:r>
            <a:endParaRPr lang="es-MX" sz="12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464F1140-2775-4378-99CE-95C5B6241BF3}"/>
              </a:ext>
            </a:extLst>
          </p:cNvPr>
          <p:cNvSpPr/>
          <p:nvPr/>
        </p:nvSpPr>
        <p:spPr>
          <a:xfrm>
            <a:off x="7262192" y="115061"/>
            <a:ext cx="2491408" cy="3193774"/>
          </a:xfrm>
          <a:prstGeom prst="round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>
                <a:solidFill>
                  <a:sysClr val="windowText" lastClr="000000"/>
                </a:solidFill>
              </a:rPr>
              <a:t>1. cualquier proyecto de intervención con la infancia, que parta del</a:t>
            </a:r>
          </a:p>
          <a:p>
            <a:pPr algn="ctr"/>
            <a:r>
              <a:rPr lang="es-MX" sz="1200" dirty="0">
                <a:solidFill>
                  <a:sysClr val="windowText" lastClr="000000"/>
                </a:solidFill>
              </a:rPr>
              <a:t>respeto de los niños como sujetos sociales</a:t>
            </a:r>
          </a:p>
          <a:p>
            <a:pPr algn="ctr"/>
            <a:r>
              <a:rPr lang="es-MX" sz="1200" dirty="0">
                <a:solidFill>
                  <a:sysClr val="windowText" lastClr="000000"/>
                </a:solidFill>
              </a:rPr>
              <a:t>2. definir a la actividad creativa desde un enfoque semiótico, como una</a:t>
            </a:r>
          </a:p>
          <a:p>
            <a:pPr algn="ctr"/>
            <a:r>
              <a:rPr lang="es-MX" sz="1200" dirty="0">
                <a:solidFill>
                  <a:sysClr val="windowText" lastClr="000000"/>
                </a:solidFill>
              </a:rPr>
              <a:t>actividad que se posibilita por la organización semiótica de la conciencia, como un acto</a:t>
            </a:r>
          </a:p>
          <a:p>
            <a:pPr algn="ctr"/>
            <a:r>
              <a:rPr lang="es-MX" sz="1200" dirty="0">
                <a:solidFill>
                  <a:sysClr val="windowText" lastClr="000000"/>
                </a:solidFill>
              </a:rPr>
              <a:t>Social</a:t>
            </a:r>
          </a:p>
          <a:p>
            <a:pPr algn="ctr"/>
            <a:r>
              <a:rPr lang="es-MX" sz="1200" dirty="0">
                <a:solidFill>
                  <a:sysClr val="windowText" lastClr="000000"/>
                </a:solidFill>
              </a:rPr>
              <a:t>3. posibilita romper la falacia de pensar que la creatividad es una zona insondable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1F00188B-233D-4A26-B127-088DFD9EBEB6}"/>
              </a:ext>
            </a:extLst>
          </p:cNvPr>
          <p:cNvSpPr txBox="1"/>
          <p:nvPr/>
        </p:nvSpPr>
        <p:spPr>
          <a:xfrm>
            <a:off x="4989443" y="734139"/>
            <a:ext cx="197126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1600" dirty="0"/>
              <a:t>La importancia de este juego de voces</a:t>
            </a:r>
          </a:p>
          <a:p>
            <a:pPr algn="ctr"/>
            <a:r>
              <a:rPr lang="es-MX" sz="1600" dirty="0"/>
              <a:t>reside en tres cosas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3EBBC5C1-4070-4ACC-B003-344B29962F44}"/>
              </a:ext>
            </a:extLst>
          </p:cNvPr>
          <p:cNvSpPr txBox="1"/>
          <p:nvPr/>
        </p:nvSpPr>
        <p:spPr>
          <a:xfrm>
            <a:off x="10055088" y="870356"/>
            <a:ext cx="2001079" cy="1754326"/>
          </a:xfrm>
          <a:prstGeom prst="rect">
            <a:avLst/>
          </a:prstGeom>
          <a:noFill/>
          <a:ln>
            <a:solidFill>
              <a:srgbClr val="FF99FF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/>
              <a:t>Lo importante en un proceso creativo no reside</a:t>
            </a:r>
          </a:p>
          <a:p>
            <a:pPr algn="ctr"/>
            <a:r>
              <a:rPr lang="es-MX" sz="1200" dirty="0"/>
              <a:t>en el valor social que adquiere una obra por su reconocimiento, sino que lo esencial</a:t>
            </a:r>
          </a:p>
          <a:p>
            <a:pPr algn="ctr"/>
            <a:r>
              <a:rPr lang="es-MX" sz="1200" dirty="0"/>
              <a:t>está en que la obra le permite al sujeto expresarse significativamente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B2D4433F-CFAD-4415-87B0-F9F2BAE26BBA}"/>
              </a:ext>
            </a:extLst>
          </p:cNvPr>
          <p:cNvSpPr txBox="1"/>
          <p:nvPr/>
        </p:nvSpPr>
        <p:spPr>
          <a:xfrm>
            <a:off x="2527848" y="155438"/>
            <a:ext cx="222636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b="1" dirty="0"/>
              <a:t>Participación infantil</a:t>
            </a:r>
          </a:p>
        </p:txBody>
      </p:sp>
      <p:sp>
        <p:nvSpPr>
          <p:cNvPr id="12" name="Rectángulo: esquinas redondeadas 11">
            <a:extLst>
              <a:ext uri="{FF2B5EF4-FFF2-40B4-BE49-F238E27FC236}">
                <a16:creationId xmlns:a16="http://schemas.microsoft.com/office/drawing/2014/main" id="{378728A7-6CD9-470E-9840-F8587D92E917}"/>
              </a:ext>
            </a:extLst>
          </p:cNvPr>
          <p:cNvSpPr/>
          <p:nvPr/>
        </p:nvSpPr>
        <p:spPr>
          <a:xfrm>
            <a:off x="2594109" y="592417"/>
            <a:ext cx="2093844" cy="2032265"/>
          </a:xfrm>
          <a:prstGeom prst="roundRect">
            <a:avLst/>
          </a:prstGeom>
          <a:solidFill>
            <a:srgbClr val="66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>
                <a:solidFill>
                  <a:sysClr val="windowText" lastClr="000000"/>
                </a:solidFill>
              </a:rPr>
              <a:t>la importancia que tiene la participación activa —no</a:t>
            </a:r>
          </a:p>
          <a:p>
            <a:pPr algn="ctr"/>
            <a:r>
              <a:rPr lang="es-MX" sz="1200" dirty="0">
                <a:solidFill>
                  <a:sysClr val="windowText" lastClr="000000"/>
                </a:solidFill>
              </a:rPr>
              <a:t>simulada— de los niños en la solución de los problemas.</a:t>
            </a:r>
          </a:p>
          <a:p>
            <a:pPr algn="ctr"/>
            <a:endParaRPr lang="es-MX" sz="1200" dirty="0">
              <a:solidFill>
                <a:sysClr val="windowText" lastClr="000000"/>
              </a:solidFill>
            </a:endParaRPr>
          </a:p>
          <a:p>
            <a:pPr algn="ctr"/>
            <a:r>
              <a:rPr lang="es-MX" sz="1200" dirty="0">
                <a:solidFill>
                  <a:sysClr val="windowText" lastClr="000000"/>
                </a:solidFill>
              </a:rPr>
              <a:t> La participación es el</a:t>
            </a:r>
          </a:p>
          <a:p>
            <a:pPr algn="ctr"/>
            <a:r>
              <a:rPr lang="es-MX" sz="1200" dirty="0">
                <a:solidFill>
                  <a:sysClr val="windowText" lastClr="000000"/>
                </a:solidFill>
              </a:rPr>
              <a:t>derecho fundamental de la ciudadanía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4BEC3CE4-7E65-44C7-A53A-90D3BEA06A86}"/>
              </a:ext>
            </a:extLst>
          </p:cNvPr>
          <p:cNvSpPr txBox="1"/>
          <p:nvPr/>
        </p:nvSpPr>
        <p:spPr>
          <a:xfrm>
            <a:off x="1789043" y="2911151"/>
            <a:ext cx="2826438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b="1" dirty="0"/>
              <a:t>Experiencias organizativas</a:t>
            </a:r>
          </a:p>
          <a:p>
            <a:pPr algn="ctr"/>
            <a:r>
              <a:rPr lang="es-MX" b="1" dirty="0"/>
              <a:t> </a:t>
            </a:r>
          </a:p>
          <a:p>
            <a:pPr algn="ctr"/>
            <a:r>
              <a:rPr lang="es-MX" sz="1200" dirty="0"/>
              <a:t>Las experiencias organizativas con niños, más serias y respetuosas de sus formas de</a:t>
            </a:r>
          </a:p>
          <a:p>
            <a:pPr algn="ctr"/>
            <a:r>
              <a:rPr lang="es-MX" sz="1200" dirty="0"/>
              <a:t>ser, en general, plantean la necesidad de que se integren al desarrollo de un proyecto</a:t>
            </a:r>
          </a:p>
          <a:p>
            <a:pPr algn="ctr"/>
            <a:r>
              <a:rPr lang="es-MX" sz="1200" dirty="0"/>
              <a:t>de forma consciente.</a:t>
            </a:r>
          </a:p>
        </p:txBody>
      </p:sp>
      <p:sp>
        <p:nvSpPr>
          <p:cNvPr id="15" name="Rectángulo: esquinas redondeadas 14">
            <a:extLst>
              <a:ext uri="{FF2B5EF4-FFF2-40B4-BE49-F238E27FC236}">
                <a16:creationId xmlns:a16="http://schemas.microsoft.com/office/drawing/2014/main" id="{B947C2B4-A4C2-4863-A2BB-445F78BFF8EA}"/>
              </a:ext>
            </a:extLst>
          </p:cNvPr>
          <p:cNvSpPr/>
          <p:nvPr/>
        </p:nvSpPr>
        <p:spPr>
          <a:xfrm>
            <a:off x="330889" y="484393"/>
            <a:ext cx="1548850" cy="1922131"/>
          </a:xfrm>
          <a:prstGeom prst="roundRect">
            <a:avLst/>
          </a:prstGeom>
          <a:solidFill>
            <a:srgbClr val="CC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>
                <a:solidFill>
                  <a:sysClr val="windowText" lastClr="000000"/>
                </a:solidFill>
              </a:rPr>
              <a:t>La necesidad de que los niños reflexionen de una forma objetiva sobre un problema</a:t>
            </a:r>
          </a:p>
          <a:p>
            <a:pPr algn="ctr"/>
            <a:r>
              <a:rPr lang="es-MX" sz="1200" dirty="0">
                <a:solidFill>
                  <a:sysClr val="windowText" lastClr="000000"/>
                </a:solidFill>
              </a:rPr>
              <a:t>que les aqueja es obviamente un punto de partida coherente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65AE564E-EA7B-4906-B53C-B001233E1EBC}"/>
              </a:ext>
            </a:extLst>
          </p:cNvPr>
          <p:cNvSpPr txBox="1"/>
          <p:nvPr/>
        </p:nvSpPr>
        <p:spPr>
          <a:xfrm>
            <a:off x="389178" y="2723260"/>
            <a:ext cx="1285357" cy="1384995"/>
          </a:xfrm>
          <a:prstGeom prst="rect">
            <a:avLst/>
          </a:prstGeom>
          <a:noFill/>
          <a:ln>
            <a:solidFill>
              <a:srgbClr val="CC99FF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/>
              <a:t> Lo problematizado puede involucrar dimensiones de la realidad en diferentes</a:t>
            </a:r>
          </a:p>
          <a:p>
            <a:pPr algn="ctr"/>
            <a:r>
              <a:rPr lang="es-MX" sz="1200" dirty="0"/>
              <a:t>niveles:</a:t>
            </a:r>
          </a:p>
        </p:txBody>
      </p:sp>
      <p:sp>
        <p:nvSpPr>
          <p:cNvPr id="18" name="Rectángulo: esquinas redondeadas 17">
            <a:extLst>
              <a:ext uri="{FF2B5EF4-FFF2-40B4-BE49-F238E27FC236}">
                <a16:creationId xmlns:a16="http://schemas.microsoft.com/office/drawing/2014/main" id="{74075F9F-6D37-473E-85AE-7AE4B463ACB3}"/>
              </a:ext>
            </a:extLst>
          </p:cNvPr>
          <p:cNvSpPr/>
          <p:nvPr/>
        </p:nvSpPr>
        <p:spPr>
          <a:xfrm>
            <a:off x="154469" y="4494187"/>
            <a:ext cx="1901689" cy="2241614"/>
          </a:xfrm>
          <a:prstGeom prst="roundRect">
            <a:avLst/>
          </a:prstGeom>
          <a:solidFill>
            <a:srgbClr val="FF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sz="1200" dirty="0">
                <a:solidFill>
                  <a:sysClr val="windowText" lastClr="000000"/>
                </a:solidFill>
              </a:rPr>
              <a:t>Su entorno inmediato o local, a situaciones muy conflictivas como las que usualmente enfrentan niños en circunstancias difíciles, donde las soluciones posibles involucrarían cambios a niveles sociales de un orden global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3DD8A09A-A587-46BE-B4F9-B4F59E121811}"/>
              </a:ext>
            </a:extLst>
          </p:cNvPr>
          <p:cNvSpPr txBox="1"/>
          <p:nvPr/>
        </p:nvSpPr>
        <p:spPr>
          <a:xfrm>
            <a:off x="2459106" y="5148961"/>
            <a:ext cx="123907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1200" dirty="0"/>
              <a:t>el sujeto deberá interpretar la realidad de forma consciente, por ello se admite</a:t>
            </a:r>
          </a:p>
          <a:p>
            <a:pPr algn="ctr"/>
            <a:r>
              <a:rPr lang="es-MX" sz="1200" dirty="0"/>
              <a:t>que el punto de vista del niño</a:t>
            </a:r>
          </a:p>
        </p:txBody>
      </p:sp>
      <p:sp>
        <p:nvSpPr>
          <p:cNvPr id="21" name="Rectángulo: esquinas redondeadas 20">
            <a:extLst>
              <a:ext uri="{FF2B5EF4-FFF2-40B4-BE49-F238E27FC236}">
                <a16:creationId xmlns:a16="http://schemas.microsoft.com/office/drawing/2014/main" id="{D3BBBBFC-B530-4A95-BBEA-B9DC0BAA248E}"/>
              </a:ext>
            </a:extLst>
          </p:cNvPr>
          <p:cNvSpPr/>
          <p:nvPr/>
        </p:nvSpPr>
        <p:spPr>
          <a:xfrm>
            <a:off x="4101133" y="5052535"/>
            <a:ext cx="2015988" cy="1606454"/>
          </a:xfrm>
          <a:prstGeom prst="roundRect">
            <a:avLst/>
          </a:prstGeom>
          <a:solidFill>
            <a:srgbClr val="FF99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>
                <a:solidFill>
                  <a:sysClr val="windowText" lastClr="000000"/>
                </a:solidFill>
              </a:rPr>
              <a:t>El proceso de plantear un problema</a:t>
            </a:r>
          </a:p>
          <a:p>
            <a:pPr algn="ctr"/>
            <a:r>
              <a:rPr lang="es-MX" sz="1200" dirty="0">
                <a:solidFill>
                  <a:sysClr val="windowText" lastClr="000000"/>
                </a:solidFill>
              </a:rPr>
              <a:t>siempre conlleva un proceso reconstructivo, una carga inventiva, imaginativa o</a:t>
            </a:r>
          </a:p>
          <a:p>
            <a:pPr algn="ctr"/>
            <a:r>
              <a:rPr lang="es-MX" sz="1200" dirty="0">
                <a:solidFill>
                  <a:sysClr val="windowText" lastClr="000000"/>
                </a:solidFill>
              </a:rPr>
              <a:t>creativa por parte de quien la realiza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08FB8130-85B6-4177-A204-93962E0D2029}"/>
              </a:ext>
            </a:extLst>
          </p:cNvPr>
          <p:cNvSpPr txBox="1"/>
          <p:nvPr/>
        </p:nvSpPr>
        <p:spPr>
          <a:xfrm>
            <a:off x="7278756" y="3540080"/>
            <a:ext cx="23887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/>
              <a:t>¿Por qué el arte? </a:t>
            </a:r>
          </a:p>
          <a:p>
            <a:pPr algn="ctr"/>
            <a:r>
              <a:rPr lang="es-MX" sz="1400" b="1" dirty="0"/>
              <a:t>El poder de la imaginación, la creatividad y el placer estético del ser humano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4405E501-34A5-4CF8-85D8-1132AA5B9891}"/>
              </a:ext>
            </a:extLst>
          </p:cNvPr>
          <p:cNvSpPr txBox="1"/>
          <p:nvPr/>
        </p:nvSpPr>
        <p:spPr>
          <a:xfrm>
            <a:off x="9718514" y="3308835"/>
            <a:ext cx="2388704" cy="138499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/>
              <a:t>la “tercera zona”, como una zona transaccional, un lugar potencial, un territorio necesario y saludable, único margen donde realmente se puede ser libre; como un espacio que está en</a:t>
            </a:r>
          </a:p>
          <a:p>
            <a:pPr algn="ctr"/>
            <a:r>
              <a:rPr lang="es-MX" sz="1200" dirty="0"/>
              <a:t>constante conquista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EE4A7A03-0508-41B1-9871-146F3B411D03}"/>
              </a:ext>
            </a:extLst>
          </p:cNvPr>
          <p:cNvSpPr txBox="1"/>
          <p:nvPr/>
        </p:nvSpPr>
        <p:spPr>
          <a:xfrm>
            <a:off x="6082748" y="4614766"/>
            <a:ext cx="269598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1400" b="1" dirty="0"/>
              <a:t>El juego: la creación de un </a:t>
            </a:r>
            <a:r>
              <a:rPr lang="es-MX" sz="1400" b="1" dirty="0" err="1"/>
              <a:t>paracosmos</a:t>
            </a:r>
            <a:endParaRPr lang="es-MX" sz="1400" b="1" dirty="0"/>
          </a:p>
        </p:txBody>
      </p:sp>
      <p:sp>
        <p:nvSpPr>
          <p:cNvPr id="27" name="Rectángulo: esquinas redondeadas 26">
            <a:extLst>
              <a:ext uri="{FF2B5EF4-FFF2-40B4-BE49-F238E27FC236}">
                <a16:creationId xmlns:a16="http://schemas.microsoft.com/office/drawing/2014/main" id="{9595E5DD-0F72-42B4-8EDC-95E44C95F87B}"/>
              </a:ext>
            </a:extLst>
          </p:cNvPr>
          <p:cNvSpPr/>
          <p:nvPr/>
        </p:nvSpPr>
        <p:spPr>
          <a:xfrm>
            <a:off x="6323772" y="5173279"/>
            <a:ext cx="2454965" cy="1569660"/>
          </a:xfrm>
          <a:prstGeom prst="roundRect">
            <a:avLst/>
          </a:prstGeom>
          <a:solidFill>
            <a:srgbClr val="99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>
                <a:solidFill>
                  <a:sysClr val="windowText" lastClr="000000"/>
                </a:solidFill>
              </a:rPr>
              <a:t>el desarrollo de los niños depende, en gran medida, de su capacidad para integrar sus necesidades, sus estrategias y su interpretación con las de las personas más significativas de su entorno</a:t>
            </a:r>
            <a:r>
              <a:rPr lang="es-MX" dirty="0">
                <a:solidFill>
                  <a:sysClr val="windowText" lastClr="000000"/>
                </a:solidFill>
              </a:rPr>
              <a:t>. 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E9D56A68-540F-42C5-9B1F-477B5B9CC93A}"/>
              </a:ext>
            </a:extLst>
          </p:cNvPr>
          <p:cNvSpPr txBox="1"/>
          <p:nvPr/>
        </p:nvSpPr>
        <p:spPr>
          <a:xfrm>
            <a:off x="8837551" y="4835432"/>
            <a:ext cx="2032865" cy="1938992"/>
          </a:xfrm>
          <a:prstGeom prst="rect">
            <a:avLst/>
          </a:prstGeom>
          <a:noFill/>
          <a:ln>
            <a:solidFill>
              <a:srgbClr val="99FFCC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/>
              <a:t>El juego brinda al niño una nueva forma de deseo y esto le ayuda a desarrollar su capacidad de adaptación al medio que lo rodea, le permite algo que en otras situaciones</a:t>
            </a:r>
          </a:p>
          <a:p>
            <a:pPr algn="ctr"/>
            <a:r>
              <a:rPr lang="es-MX" sz="1200" dirty="0"/>
              <a:t>le cuesta mucho: controlar sus impulsos y controlar el medio que lo rodea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4093FD7D-1C2E-4969-9D50-E0D44D3CE22B}"/>
              </a:ext>
            </a:extLst>
          </p:cNvPr>
          <p:cNvSpPr txBox="1"/>
          <p:nvPr/>
        </p:nvSpPr>
        <p:spPr>
          <a:xfrm>
            <a:off x="10870416" y="4666984"/>
            <a:ext cx="1285360" cy="2123658"/>
          </a:xfrm>
          <a:prstGeom prst="rect">
            <a:avLst/>
          </a:prstGeom>
          <a:noFill/>
          <a:ln>
            <a:solidFill>
              <a:srgbClr val="99FFCC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/>
              <a:t>El juego siempre</a:t>
            </a:r>
          </a:p>
          <a:p>
            <a:pPr algn="ctr"/>
            <a:r>
              <a:rPr lang="es-MX" sz="1200" dirty="0"/>
              <a:t>“</a:t>
            </a:r>
            <a:r>
              <a:rPr lang="es-MX" sz="1200" dirty="0" err="1"/>
              <a:t>empoderiza</a:t>
            </a:r>
            <a:r>
              <a:rPr lang="es-MX" sz="1200" dirty="0"/>
              <a:t>” al niño, aun cuando conlleve elementos culturalmente definidos, basados</a:t>
            </a:r>
          </a:p>
          <a:p>
            <a:pPr algn="ctr"/>
            <a:r>
              <a:rPr lang="es-MX" sz="1200" dirty="0"/>
              <a:t>en las experiencias reales del niño.</a:t>
            </a:r>
          </a:p>
        </p:txBody>
      </p:sp>
      <p:sp>
        <p:nvSpPr>
          <p:cNvPr id="32" name="Flecha: a la derecha 31">
            <a:extLst>
              <a:ext uri="{FF2B5EF4-FFF2-40B4-BE49-F238E27FC236}">
                <a16:creationId xmlns:a16="http://schemas.microsoft.com/office/drawing/2014/main" id="{5C349266-3355-4570-A224-988C81A3D11D}"/>
              </a:ext>
            </a:extLst>
          </p:cNvPr>
          <p:cNvSpPr/>
          <p:nvPr/>
        </p:nvSpPr>
        <p:spPr>
          <a:xfrm>
            <a:off x="6960704" y="4017133"/>
            <a:ext cx="373960" cy="3078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3" name="Flecha: a la derecha 32">
            <a:extLst>
              <a:ext uri="{FF2B5EF4-FFF2-40B4-BE49-F238E27FC236}">
                <a16:creationId xmlns:a16="http://schemas.microsoft.com/office/drawing/2014/main" id="{AEBF1742-446E-401E-A67A-BF57185CBCFC}"/>
              </a:ext>
            </a:extLst>
          </p:cNvPr>
          <p:cNvSpPr/>
          <p:nvPr/>
        </p:nvSpPr>
        <p:spPr>
          <a:xfrm>
            <a:off x="9404599" y="4096435"/>
            <a:ext cx="373960" cy="3078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4" name="Flecha: a la derecha 33">
            <a:extLst>
              <a:ext uri="{FF2B5EF4-FFF2-40B4-BE49-F238E27FC236}">
                <a16:creationId xmlns:a16="http://schemas.microsoft.com/office/drawing/2014/main" id="{38E6E716-F093-4B3B-96A8-CB4B74717BCA}"/>
              </a:ext>
            </a:extLst>
          </p:cNvPr>
          <p:cNvSpPr/>
          <p:nvPr/>
        </p:nvSpPr>
        <p:spPr>
          <a:xfrm rot="3921094">
            <a:off x="6305831" y="4315949"/>
            <a:ext cx="373960" cy="3078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5" name="Flecha: a la derecha 34">
            <a:extLst>
              <a:ext uri="{FF2B5EF4-FFF2-40B4-BE49-F238E27FC236}">
                <a16:creationId xmlns:a16="http://schemas.microsoft.com/office/drawing/2014/main" id="{B7A024F7-776D-4433-B5B6-77117B5247F4}"/>
              </a:ext>
            </a:extLst>
          </p:cNvPr>
          <p:cNvSpPr/>
          <p:nvPr/>
        </p:nvSpPr>
        <p:spPr>
          <a:xfrm>
            <a:off x="8650571" y="5958109"/>
            <a:ext cx="373960" cy="3078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6" name="Flecha: a la derecha 35">
            <a:extLst>
              <a:ext uri="{FF2B5EF4-FFF2-40B4-BE49-F238E27FC236}">
                <a16:creationId xmlns:a16="http://schemas.microsoft.com/office/drawing/2014/main" id="{EB3B3D83-6F66-46ED-8829-856807BFC658}"/>
              </a:ext>
            </a:extLst>
          </p:cNvPr>
          <p:cNvSpPr/>
          <p:nvPr/>
        </p:nvSpPr>
        <p:spPr>
          <a:xfrm>
            <a:off x="9667003" y="1608549"/>
            <a:ext cx="373960" cy="3078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7" name="Flecha: a la derecha 36">
            <a:extLst>
              <a:ext uri="{FF2B5EF4-FFF2-40B4-BE49-F238E27FC236}">
                <a16:creationId xmlns:a16="http://schemas.microsoft.com/office/drawing/2014/main" id="{2AA3A892-6384-4476-B180-6407FEFD2C0E}"/>
              </a:ext>
            </a:extLst>
          </p:cNvPr>
          <p:cNvSpPr/>
          <p:nvPr/>
        </p:nvSpPr>
        <p:spPr>
          <a:xfrm rot="16464085">
            <a:off x="5821223" y="1806790"/>
            <a:ext cx="373960" cy="3078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8" name="Flecha: a la derecha 37">
            <a:extLst>
              <a:ext uri="{FF2B5EF4-FFF2-40B4-BE49-F238E27FC236}">
                <a16:creationId xmlns:a16="http://schemas.microsoft.com/office/drawing/2014/main" id="{CAA85228-5295-46D8-A4D4-721DFCCD10F8}"/>
              </a:ext>
            </a:extLst>
          </p:cNvPr>
          <p:cNvSpPr/>
          <p:nvPr/>
        </p:nvSpPr>
        <p:spPr>
          <a:xfrm>
            <a:off x="6960704" y="995719"/>
            <a:ext cx="373960" cy="3078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9" name="Flecha: a la derecha 38">
            <a:extLst>
              <a:ext uri="{FF2B5EF4-FFF2-40B4-BE49-F238E27FC236}">
                <a16:creationId xmlns:a16="http://schemas.microsoft.com/office/drawing/2014/main" id="{CB4E3128-11C5-4C47-8542-46CDB0FE7043}"/>
              </a:ext>
            </a:extLst>
          </p:cNvPr>
          <p:cNvSpPr/>
          <p:nvPr/>
        </p:nvSpPr>
        <p:spPr>
          <a:xfrm rot="1881269" flipH="1">
            <a:off x="4768808" y="2365676"/>
            <a:ext cx="373960" cy="3078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0" name="Flecha: a la derecha 39">
            <a:extLst>
              <a:ext uri="{FF2B5EF4-FFF2-40B4-BE49-F238E27FC236}">
                <a16:creationId xmlns:a16="http://schemas.microsoft.com/office/drawing/2014/main" id="{6D8065EB-C5E8-4120-8FEC-351BE76A9900}"/>
              </a:ext>
            </a:extLst>
          </p:cNvPr>
          <p:cNvSpPr/>
          <p:nvPr/>
        </p:nvSpPr>
        <p:spPr>
          <a:xfrm flipH="1">
            <a:off x="4517481" y="3275082"/>
            <a:ext cx="373960" cy="3078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1" name="Flecha: a la derecha 40">
            <a:extLst>
              <a:ext uri="{FF2B5EF4-FFF2-40B4-BE49-F238E27FC236}">
                <a16:creationId xmlns:a16="http://schemas.microsoft.com/office/drawing/2014/main" id="{8077B7AA-A33C-45D9-85A2-296C053BB393}"/>
              </a:ext>
            </a:extLst>
          </p:cNvPr>
          <p:cNvSpPr/>
          <p:nvPr/>
        </p:nvSpPr>
        <p:spPr>
          <a:xfrm rot="3459779" flipH="1">
            <a:off x="1789041" y="2551845"/>
            <a:ext cx="373960" cy="3078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43" name="Conector: angular 42">
            <a:extLst>
              <a:ext uri="{FF2B5EF4-FFF2-40B4-BE49-F238E27FC236}">
                <a16:creationId xmlns:a16="http://schemas.microsoft.com/office/drawing/2014/main" id="{B1062469-54AF-48FD-979F-CA4179B95330}"/>
              </a:ext>
            </a:extLst>
          </p:cNvPr>
          <p:cNvCxnSpPr>
            <a:cxnSpLocks/>
          </p:cNvCxnSpPr>
          <p:nvPr/>
        </p:nvCxnSpPr>
        <p:spPr>
          <a:xfrm rot="5400000">
            <a:off x="-1593694" y="3218349"/>
            <a:ext cx="3513191" cy="155181"/>
          </a:xfrm>
          <a:prstGeom prst="bentConnector3">
            <a:avLst>
              <a:gd name="adj1" fmla="val 45315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Flecha: a la derecha 45">
            <a:extLst>
              <a:ext uri="{FF2B5EF4-FFF2-40B4-BE49-F238E27FC236}">
                <a16:creationId xmlns:a16="http://schemas.microsoft.com/office/drawing/2014/main" id="{72849C40-9FB6-4336-8BE7-92DEE7694842}"/>
              </a:ext>
            </a:extLst>
          </p:cNvPr>
          <p:cNvSpPr/>
          <p:nvPr/>
        </p:nvSpPr>
        <p:spPr>
          <a:xfrm>
            <a:off x="2114972" y="5651010"/>
            <a:ext cx="373960" cy="3078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7" name="Flecha: a la derecha 46">
            <a:extLst>
              <a:ext uri="{FF2B5EF4-FFF2-40B4-BE49-F238E27FC236}">
                <a16:creationId xmlns:a16="http://schemas.microsoft.com/office/drawing/2014/main" id="{C65DA825-2095-4F6D-9BEB-622526BBD619}"/>
              </a:ext>
            </a:extLst>
          </p:cNvPr>
          <p:cNvSpPr/>
          <p:nvPr/>
        </p:nvSpPr>
        <p:spPr>
          <a:xfrm>
            <a:off x="3623848" y="5701844"/>
            <a:ext cx="373960" cy="3078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9160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8C3FEABF-1614-402E-BE35-1133DC24B050}"/>
              </a:ext>
            </a:extLst>
          </p:cNvPr>
          <p:cNvSpPr txBox="1"/>
          <p:nvPr/>
        </p:nvSpPr>
        <p:spPr>
          <a:xfrm>
            <a:off x="5212080" y="930884"/>
            <a:ext cx="627278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/>
              <a:t>Como docentes debemos estar consientes de que los alumnos necesitan de un ambiente y un espacio adecuado para que pueda expresar tanto sus emociones como sentimientos,</a:t>
            </a:r>
          </a:p>
          <a:p>
            <a:r>
              <a:rPr lang="es-MX" sz="2400" dirty="0"/>
              <a:t>Se debe brindar una serie de oportunidades a través de la planificación de actividades que le permitan al educando crear una serie de trabajos que le permitan dar a conocer los sentimientos que le provocan. </a:t>
            </a:r>
          </a:p>
          <a:p>
            <a:r>
              <a:rPr lang="es-MX" sz="2400" dirty="0"/>
              <a:t>Considero que es de vital importancia partir de situaciones reales que sean parte del contexto inmediato de los educandos pues de esta manera será mas sencillo y benéfico para ellos relacionarlo con el tema que se tratara. 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B8A766C2-6217-41BF-8922-6D367573E6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802" y="1979497"/>
            <a:ext cx="4356430" cy="2899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04140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792</Words>
  <Application>Microsoft Office PowerPoint</Application>
  <PresentationFormat>Panorámica</PresentationFormat>
  <Paragraphs>69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nataliagpetorres@outlook.com</dc:creator>
  <cp:lastModifiedBy>nataliagpetorres@outlook.com</cp:lastModifiedBy>
  <cp:revision>5</cp:revision>
  <dcterms:created xsi:type="dcterms:W3CDTF">2021-06-09T03:45:35Z</dcterms:created>
  <dcterms:modified xsi:type="dcterms:W3CDTF">2021-06-09T04:23:52Z</dcterms:modified>
</cp:coreProperties>
</file>