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9" r:id="rId4"/>
    <p:sldId id="260" r:id="rId5"/>
  </p:sldIdLst>
  <p:sldSz cx="12192000" cy="6858000"/>
  <p:notesSz cx="6858000" cy="9144000"/>
  <p:defaultText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08FB837D-C827-4EFA-A057-4D05807E0F7C}" styleName="Estilo temático 1 - Énfasis 6">
    <a:tblBg>
      <a:fillRef idx="2">
        <a:schemeClr val="accent6"/>
      </a:fillRef>
      <a:effectRef idx="1">
        <a:schemeClr val="accent6"/>
      </a:effectRef>
    </a:tblBg>
    <a:wholeTbl>
      <a:tcTxStyle>
        <a:fontRef idx="minor">
          <a:scrgbClr r="0" g="0" b="0"/>
        </a:fontRef>
        <a:schemeClr val="dk1"/>
      </a:tcTxStyle>
      <a:tcStyle>
        <a:tcBdr>
          <a:left>
            <a:lnRef idx="1">
              <a:schemeClr val="accent6"/>
            </a:lnRef>
          </a:left>
          <a:right>
            <a:lnRef idx="1">
              <a:schemeClr val="accent6"/>
            </a:lnRef>
          </a:right>
          <a:top>
            <a:lnRef idx="1">
              <a:schemeClr val="accent6"/>
            </a:lnRef>
          </a:top>
          <a:bottom>
            <a:lnRef idx="1">
              <a:schemeClr val="accent6"/>
            </a:lnRef>
          </a:bottom>
          <a:insideH>
            <a:lnRef idx="1">
              <a:schemeClr val="accent6"/>
            </a:lnRef>
          </a:insideH>
          <a:insideV>
            <a:lnRef idx="1">
              <a:schemeClr val="accent6"/>
            </a:lnRef>
          </a:insideV>
        </a:tcBdr>
        <a:fill>
          <a:noFill/>
        </a:fill>
      </a:tcStyle>
    </a:wholeTbl>
    <a:band1H>
      <a:tcStyle>
        <a:tcBdr/>
        <a:fill>
          <a:solidFill>
            <a:schemeClr val="accent6">
              <a:alpha val="40000"/>
            </a:schemeClr>
          </a:solidFill>
        </a:fill>
      </a:tcStyle>
    </a:band1H>
    <a:band2H>
      <a:tcStyle>
        <a:tcBdr/>
      </a:tcStyle>
    </a:band2H>
    <a:band1V>
      <a:tcStyle>
        <a:tcBdr>
          <a:top>
            <a:lnRef idx="1">
              <a:schemeClr val="accent6"/>
            </a:lnRef>
          </a:top>
          <a:bottom>
            <a:lnRef idx="1">
              <a:schemeClr val="accent6"/>
            </a:lnRef>
          </a:bottom>
        </a:tcBdr>
        <a:fill>
          <a:solidFill>
            <a:schemeClr val="accent6">
              <a:alpha val="40000"/>
            </a:schemeClr>
          </a:solidFill>
        </a:fill>
      </a:tcStyle>
    </a:band1V>
    <a:band2V>
      <a:tcStyle>
        <a:tcBdr/>
      </a:tcStyle>
    </a:band2V>
    <a:lastCol>
      <a:tcTxStyle b="on"/>
      <a:tcStyle>
        <a:tcBdr>
          <a:left>
            <a:lnRef idx="2">
              <a:schemeClr val="accent6"/>
            </a:lnRef>
          </a:left>
          <a:right>
            <a:lnRef idx="1">
              <a:schemeClr val="accent6"/>
            </a:lnRef>
          </a:right>
          <a:top>
            <a:lnRef idx="1">
              <a:schemeClr val="accent6"/>
            </a:lnRef>
          </a:top>
          <a:bottom>
            <a:lnRef idx="1">
              <a:schemeClr val="accent6"/>
            </a:lnRef>
          </a:bottom>
          <a:insideH>
            <a:lnRef idx="1">
              <a:schemeClr val="accent6"/>
            </a:lnRef>
          </a:insideH>
          <a:insideV>
            <a:ln>
              <a:noFill/>
            </a:ln>
          </a:insideV>
        </a:tcBdr>
      </a:tcStyle>
    </a:lastCol>
    <a:firstCol>
      <a:tcTxStyle b="on"/>
      <a:tcStyle>
        <a:tcBdr>
          <a:left>
            <a:lnRef idx="1">
              <a:schemeClr val="accent6"/>
            </a:lnRef>
          </a:left>
          <a:right>
            <a:lnRef idx="2">
              <a:schemeClr val="accent6"/>
            </a:lnRef>
          </a:right>
          <a:top>
            <a:lnRef idx="1">
              <a:schemeClr val="accent6"/>
            </a:lnRef>
          </a:top>
          <a:bottom>
            <a:lnRef idx="1">
              <a:schemeClr val="accent6"/>
            </a:lnRef>
          </a:bottom>
          <a:insideH>
            <a:lnRef idx="1">
              <a:schemeClr val="accent6"/>
            </a:lnRef>
          </a:insideH>
          <a:insideV>
            <a:ln>
              <a:noFill/>
            </a:ln>
          </a:insideV>
        </a:tcBdr>
      </a:tcStyle>
    </a:firstCol>
    <a:lastRow>
      <a:tcTxStyle b="on"/>
      <a:tcStyle>
        <a:tcBdr>
          <a:left>
            <a:lnRef idx="1">
              <a:schemeClr val="accent6"/>
            </a:lnRef>
          </a:left>
          <a:right>
            <a:lnRef idx="1">
              <a:schemeClr val="accent6"/>
            </a:lnRef>
          </a:right>
          <a:top>
            <a:lnRef idx="2">
              <a:schemeClr val="accent6"/>
            </a:lnRef>
          </a:top>
          <a:bottom>
            <a:lnRef idx="2">
              <a:schemeClr val="accent6"/>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6"/>
            </a:lnRef>
          </a:left>
          <a:right>
            <a:lnRef idx="1">
              <a:schemeClr val="accent6"/>
            </a:lnRef>
          </a:right>
          <a:top>
            <a:lnRef idx="1">
              <a:schemeClr val="accent6"/>
            </a:lnRef>
          </a:top>
          <a:bottom>
            <a:lnRef idx="2">
              <a:schemeClr val="lt1"/>
            </a:lnRef>
          </a:bottom>
          <a:insideH>
            <a:ln>
              <a:noFill/>
            </a:ln>
          </a:insideH>
          <a:insideV>
            <a:ln>
              <a:noFill/>
            </a:ln>
          </a:insideV>
        </a:tcBdr>
        <a:fill>
          <a:solidFill>
            <a:schemeClr val="accent6"/>
          </a:solidFill>
        </a:fill>
      </a:tcStyle>
    </a:firstRow>
  </a:tblStyle>
  <a:tblStyle styleId="{5DA37D80-6434-44D0-A028-1B22A696006F}" styleName="Estilo claro 3 - Acento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21E4AEA4-8DFA-4A89-87EB-49C32662AFE0}" styleName="Estilo medio 2 - Énfasis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5024" autoAdjust="0"/>
    <p:restoredTop sz="94660" autoAdjust="0"/>
  </p:normalViewPr>
  <p:slideViewPr>
    <p:cSldViewPr snapToGrid="0">
      <p:cViewPr>
        <p:scale>
          <a:sx n="93" d="100"/>
          <a:sy n="93" d="100"/>
        </p:scale>
        <p:origin x="30" y="-402"/>
      </p:cViewPr>
      <p:guideLst>
        <p:guide orient="horz" pos="2160"/>
        <p:guide pos="384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8EE7FC2F-78B0-4E8C-BE69-8236A588D6A6}"/>
              </a:ext>
            </a:extLst>
          </p:cNvPr>
          <p:cNvSpPr>
            <a:spLocks noGrp="1"/>
          </p:cNvSpPr>
          <p:nvPr>
            <p:ph type="ctrTitle"/>
          </p:nvPr>
        </p:nvSpPr>
        <p:spPr>
          <a:xfrm>
            <a:off x="1524000" y="1122363"/>
            <a:ext cx="9144000" cy="2387600"/>
          </a:xfrm>
        </p:spPr>
        <p:txBody>
          <a:bodyPr anchor="b"/>
          <a:lstStyle>
            <a:lvl1pPr algn="ctr">
              <a:defRPr sz="6000"/>
            </a:lvl1pPr>
          </a:lstStyle>
          <a:p>
            <a:r>
              <a:rPr lang="es-ES"/>
              <a:t>Haga clic para modificar el estilo de título del patrón</a:t>
            </a:r>
            <a:endParaRPr lang="es-MX"/>
          </a:p>
        </p:txBody>
      </p:sp>
      <p:sp>
        <p:nvSpPr>
          <p:cNvPr id="3" name="Subtítulo 2">
            <a:extLst>
              <a:ext uri="{FF2B5EF4-FFF2-40B4-BE49-F238E27FC236}">
                <a16:creationId xmlns="" xmlns:a16="http://schemas.microsoft.com/office/drawing/2014/main" id="{BEB07FE7-3E1A-4E27-8AD6-1627C746A7E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a:t>Haga clic para modificar el estilo de subtítulo del patrón</a:t>
            </a:r>
            <a:endParaRPr lang="es-MX"/>
          </a:p>
        </p:txBody>
      </p:sp>
      <p:sp>
        <p:nvSpPr>
          <p:cNvPr id="4" name="Marcador de fecha 3">
            <a:extLst>
              <a:ext uri="{FF2B5EF4-FFF2-40B4-BE49-F238E27FC236}">
                <a16:creationId xmlns="" xmlns:a16="http://schemas.microsoft.com/office/drawing/2014/main" id="{955BAAB0-AF84-46F2-B2CA-F3E4D96B144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37AE7B7D-0AE0-4882-82B6-F50714F9B6AB}"/>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C933AE0B-BD8C-47BB-A6B1-59094A29F52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058743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973B816-D0D7-449E-B267-34F6A42D3093}"/>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D0EAB1AA-8662-46A0-8BDF-6A2A29CE197E}"/>
              </a:ext>
            </a:extLst>
          </p:cNvPr>
          <p:cNvSpPr>
            <a:spLocks noGrp="1"/>
          </p:cNvSpPr>
          <p:nvPr>
            <p:ph type="body" orient="vert" idx="1"/>
          </p:nvPr>
        </p:nvSpPr>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707EB57C-712C-4C7A-858D-2388DEC274D4}"/>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1038F1DE-75E0-41AF-8EF9-16F48310FD53}"/>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462D9FFE-8794-4CDC-8729-C1256D06F12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86177158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a:extLst>
              <a:ext uri="{FF2B5EF4-FFF2-40B4-BE49-F238E27FC236}">
                <a16:creationId xmlns="" xmlns:a16="http://schemas.microsoft.com/office/drawing/2014/main" id="{973FA54D-3F62-4A13-AA11-38F767D95138}"/>
              </a:ext>
            </a:extLst>
          </p:cNvPr>
          <p:cNvSpPr>
            <a:spLocks noGrp="1"/>
          </p:cNvSpPr>
          <p:nvPr>
            <p:ph type="title" orient="vert"/>
          </p:nvPr>
        </p:nvSpPr>
        <p:spPr>
          <a:xfrm>
            <a:off x="8724900" y="365125"/>
            <a:ext cx="2628900" cy="5811838"/>
          </a:xfrm>
        </p:spPr>
        <p:txBody>
          <a:bodyPr vert="eaVert"/>
          <a:lstStyle/>
          <a:p>
            <a:r>
              <a:rPr lang="es-ES"/>
              <a:t>Haga clic para modificar el estilo de título del patrón</a:t>
            </a:r>
            <a:endParaRPr lang="es-MX"/>
          </a:p>
        </p:txBody>
      </p:sp>
      <p:sp>
        <p:nvSpPr>
          <p:cNvPr id="3" name="Marcador de texto vertical 2">
            <a:extLst>
              <a:ext uri="{FF2B5EF4-FFF2-40B4-BE49-F238E27FC236}">
                <a16:creationId xmlns="" xmlns:a16="http://schemas.microsoft.com/office/drawing/2014/main" id="{A97C5ED2-4597-4287-8C77-1935E4090DF0}"/>
              </a:ext>
            </a:extLst>
          </p:cNvPr>
          <p:cNvSpPr>
            <a:spLocks noGrp="1"/>
          </p:cNvSpPr>
          <p:nvPr>
            <p:ph type="body" orient="vert" idx="1"/>
          </p:nvPr>
        </p:nvSpPr>
        <p:spPr>
          <a:xfrm>
            <a:off x="838200" y="365125"/>
            <a:ext cx="7734300" cy="5811838"/>
          </a:xfrm>
        </p:spPr>
        <p:txBody>
          <a:bodyPr vert="eaVert"/>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F977344E-490C-42AB-8644-6533D5D0F2BB}"/>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0CCD63CC-5237-4FCA-94BD-73CDEA7B7645}"/>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24979EF-B71B-49AF-B0B9-7D6EBAD8590F}"/>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35848069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42D82BC-D5AF-43CB-9C89-629D72107800}"/>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F7B0165B-DEAE-4BBD-B0F2-7AC6FF2C5D09}"/>
              </a:ext>
            </a:extLst>
          </p:cNvPr>
          <p:cNvSpPr>
            <a:spLocks noGrp="1"/>
          </p:cNvSpPr>
          <p:nvPr>
            <p:ph idx="1"/>
          </p:nvPr>
        </p:nvSpPr>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42F4BE41-EBFF-498A-99E1-14AD7D254653}"/>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F055438E-70BF-4758-8514-E46AD10C6D56}"/>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33205182-97BF-493D-8364-F6AE888293C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872435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793F731-A6A5-45E7-92DC-BC5B4D30FE98}"/>
              </a:ext>
            </a:extLst>
          </p:cNvPr>
          <p:cNvSpPr>
            <a:spLocks noGrp="1"/>
          </p:cNvSpPr>
          <p:nvPr>
            <p:ph type="title"/>
          </p:nvPr>
        </p:nvSpPr>
        <p:spPr>
          <a:xfrm>
            <a:off x="831850" y="1709738"/>
            <a:ext cx="10515600" cy="2852737"/>
          </a:xfrm>
        </p:spPr>
        <p:txBody>
          <a:bodyPr anchor="b"/>
          <a:lstStyle>
            <a:lvl1pPr>
              <a:defRPr sz="6000"/>
            </a:lvl1p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5240DC33-FD65-4304-B256-9FFCB3DBFF0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a:t>Haga clic para modificar los estilos de texto del patrón</a:t>
            </a:r>
          </a:p>
        </p:txBody>
      </p:sp>
      <p:sp>
        <p:nvSpPr>
          <p:cNvPr id="4" name="Marcador de fecha 3">
            <a:extLst>
              <a:ext uri="{FF2B5EF4-FFF2-40B4-BE49-F238E27FC236}">
                <a16:creationId xmlns="" xmlns:a16="http://schemas.microsoft.com/office/drawing/2014/main" id="{30F717B8-0852-4687-A85C-888AF649EFFF}"/>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81CD172F-23BA-4B5A-A5B3-B53AAB20EB2E}"/>
              </a:ext>
            </a:extLst>
          </p:cNvPr>
          <p:cNvSpPr>
            <a:spLocks noGrp="1"/>
          </p:cNvSpPr>
          <p:nvPr>
            <p:ph type="ftr" sz="quarter" idx="11"/>
          </p:nvPr>
        </p:nvSpPr>
        <p:spPr/>
        <p:txBody>
          <a:bodyPr/>
          <a:lstStyle/>
          <a:p>
            <a:endParaRPr lang="es-MX"/>
          </a:p>
        </p:txBody>
      </p:sp>
      <p:sp>
        <p:nvSpPr>
          <p:cNvPr id="6" name="Marcador de número de diapositiva 5">
            <a:extLst>
              <a:ext uri="{FF2B5EF4-FFF2-40B4-BE49-F238E27FC236}">
                <a16:creationId xmlns="" xmlns:a16="http://schemas.microsoft.com/office/drawing/2014/main" id="{B63C759D-0B2A-43A1-9BDB-CE1F84705AD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11320265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7A6DECB1-D959-4155-B0A7-BF02553591CA}"/>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BD92BC83-7117-44C0-8460-0BB0D59996C4}"/>
              </a:ext>
            </a:extLst>
          </p:cNvPr>
          <p:cNvSpPr>
            <a:spLocks noGrp="1"/>
          </p:cNvSpPr>
          <p:nvPr>
            <p:ph sz="half" idx="1"/>
          </p:nvPr>
        </p:nvSpPr>
        <p:spPr>
          <a:xfrm>
            <a:off x="838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contenido 3">
            <a:extLst>
              <a:ext uri="{FF2B5EF4-FFF2-40B4-BE49-F238E27FC236}">
                <a16:creationId xmlns="" xmlns:a16="http://schemas.microsoft.com/office/drawing/2014/main" id="{3306A179-8BF8-4109-8911-23700BA54235}"/>
              </a:ext>
            </a:extLst>
          </p:cNvPr>
          <p:cNvSpPr>
            <a:spLocks noGrp="1"/>
          </p:cNvSpPr>
          <p:nvPr>
            <p:ph sz="half" idx="2"/>
          </p:nvPr>
        </p:nvSpPr>
        <p:spPr>
          <a:xfrm>
            <a:off x="6172200" y="1825625"/>
            <a:ext cx="5181600" cy="435133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fecha 4">
            <a:extLst>
              <a:ext uri="{FF2B5EF4-FFF2-40B4-BE49-F238E27FC236}">
                <a16:creationId xmlns="" xmlns:a16="http://schemas.microsoft.com/office/drawing/2014/main" id="{C016DA17-A7D5-47CE-846A-00309B7BD54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338CD0A4-0F42-47F1-A9FF-54B74D51AEFA}"/>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5A0B31B0-B18A-4B42-BD62-2E27FE71FD2E}"/>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031840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531E8AEC-0121-41E4-866D-CC634716461A}"/>
              </a:ext>
            </a:extLst>
          </p:cNvPr>
          <p:cNvSpPr>
            <a:spLocks noGrp="1"/>
          </p:cNvSpPr>
          <p:nvPr>
            <p:ph type="title"/>
          </p:nvPr>
        </p:nvSpPr>
        <p:spPr>
          <a:xfrm>
            <a:off x="839788" y="365125"/>
            <a:ext cx="10515600" cy="1325563"/>
          </a:xfrm>
        </p:spPr>
        <p:txBody>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296BADAA-4D8D-432D-87F9-4D85BEC36EE7}"/>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4" name="Marcador de contenido 3">
            <a:extLst>
              <a:ext uri="{FF2B5EF4-FFF2-40B4-BE49-F238E27FC236}">
                <a16:creationId xmlns="" xmlns:a16="http://schemas.microsoft.com/office/drawing/2014/main" id="{973ACFCA-8C4B-4506-809D-BEAB80E0F006}"/>
              </a:ext>
            </a:extLst>
          </p:cNvPr>
          <p:cNvSpPr>
            <a:spLocks noGrp="1"/>
          </p:cNvSpPr>
          <p:nvPr>
            <p:ph sz="half" idx="2"/>
          </p:nvPr>
        </p:nvSpPr>
        <p:spPr>
          <a:xfrm>
            <a:off x="839788" y="2505075"/>
            <a:ext cx="5157787"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5" name="Marcador de texto 4">
            <a:extLst>
              <a:ext uri="{FF2B5EF4-FFF2-40B4-BE49-F238E27FC236}">
                <a16:creationId xmlns="" xmlns:a16="http://schemas.microsoft.com/office/drawing/2014/main" id="{EFBD5572-1A4E-4D7F-9158-C899332BE809}"/>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a:t>Haga clic para modificar los estilos de texto del patrón</a:t>
            </a:r>
          </a:p>
        </p:txBody>
      </p:sp>
      <p:sp>
        <p:nvSpPr>
          <p:cNvPr id="6" name="Marcador de contenido 5">
            <a:extLst>
              <a:ext uri="{FF2B5EF4-FFF2-40B4-BE49-F238E27FC236}">
                <a16:creationId xmlns="" xmlns:a16="http://schemas.microsoft.com/office/drawing/2014/main" id="{DA12C750-1649-44B8-998A-378113FC03BA}"/>
              </a:ext>
            </a:extLst>
          </p:cNvPr>
          <p:cNvSpPr>
            <a:spLocks noGrp="1"/>
          </p:cNvSpPr>
          <p:nvPr>
            <p:ph sz="quarter" idx="4"/>
          </p:nvPr>
        </p:nvSpPr>
        <p:spPr>
          <a:xfrm>
            <a:off x="6172200" y="2505075"/>
            <a:ext cx="5183188" cy="3684588"/>
          </a:xfrm>
        </p:spPr>
        <p:txBody>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7" name="Marcador de fecha 6">
            <a:extLst>
              <a:ext uri="{FF2B5EF4-FFF2-40B4-BE49-F238E27FC236}">
                <a16:creationId xmlns="" xmlns:a16="http://schemas.microsoft.com/office/drawing/2014/main" id="{60E6741E-798C-4AF4-A32F-7C953F42E0E2}"/>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8" name="Marcador de pie de página 7">
            <a:extLst>
              <a:ext uri="{FF2B5EF4-FFF2-40B4-BE49-F238E27FC236}">
                <a16:creationId xmlns="" xmlns:a16="http://schemas.microsoft.com/office/drawing/2014/main" id="{73B75F13-7E69-4A18-8B08-737D463A0DA2}"/>
              </a:ext>
            </a:extLst>
          </p:cNvPr>
          <p:cNvSpPr>
            <a:spLocks noGrp="1"/>
          </p:cNvSpPr>
          <p:nvPr>
            <p:ph type="ftr" sz="quarter" idx="11"/>
          </p:nvPr>
        </p:nvSpPr>
        <p:spPr/>
        <p:txBody>
          <a:bodyPr/>
          <a:lstStyle/>
          <a:p>
            <a:endParaRPr lang="es-MX"/>
          </a:p>
        </p:txBody>
      </p:sp>
      <p:sp>
        <p:nvSpPr>
          <p:cNvPr id="9" name="Marcador de número de diapositiva 8">
            <a:extLst>
              <a:ext uri="{FF2B5EF4-FFF2-40B4-BE49-F238E27FC236}">
                <a16:creationId xmlns="" xmlns:a16="http://schemas.microsoft.com/office/drawing/2014/main" id="{DFD00FAC-3815-4B71-945D-2507544E890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5694680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A7B81E43-AB46-436D-A4AB-2D7D9164D9AF}"/>
              </a:ext>
            </a:extLst>
          </p:cNvPr>
          <p:cNvSpPr>
            <a:spLocks noGrp="1"/>
          </p:cNvSpPr>
          <p:nvPr>
            <p:ph type="title"/>
          </p:nvPr>
        </p:nvSpPr>
        <p:spPr/>
        <p:txBody>
          <a:bodyPr/>
          <a:lstStyle/>
          <a:p>
            <a:r>
              <a:rPr lang="es-ES"/>
              <a:t>Haga clic para modificar el estilo de título del patrón</a:t>
            </a:r>
            <a:endParaRPr lang="es-MX"/>
          </a:p>
        </p:txBody>
      </p:sp>
      <p:sp>
        <p:nvSpPr>
          <p:cNvPr id="3" name="Marcador de fecha 2">
            <a:extLst>
              <a:ext uri="{FF2B5EF4-FFF2-40B4-BE49-F238E27FC236}">
                <a16:creationId xmlns="" xmlns:a16="http://schemas.microsoft.com/office/drawing/2014/main" id="{4A30510B-70DD-4303-B779-22763DB8E89D}"/>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4" name="Marcador de pie de página 3">
            <a:extLst>
              <a:ext uri="{FF2B5EF4-FFF2-40B4-BE49-F238E27FC236}">
                <a16:creationId xmlns="" xmlns:a16="http://schemas.microsoft.com/office/drawing/2014/main" id="{2D0B79E1-3BCB-4A9B-8B1F-54D1E80F9AC8}"/>
              </a:ext>
            </a:extLst>
          </p:cNvPr>
          <p:cNvSpPr>
            <a:spLocks noGrp="1"/>
          </p:cNvSpPr>
          <p:nvPr>
            <p:ph type="ftr" sz="quarter" idx="11"/>
          </p:nvPr>
        </p:nvSpPr>
        <p:spPr/>
        <p:txBody>
          <a:bodyPr/>
          <a:lstStyle/>
          <a:p>
            <a:endParaRPr lang="es-MX"/>
          </a:p>
        </p:txBody>
      </p:sp>
      <p:sp>
        <p:nvSpPr>
          <p:cNvPr id="5" name="Marcador de número de diapositiva 4">
            <a:extLst>
              <a:ext uri="{FF2B5EF4-FFF2-40B4-BE49-F238E27FC236}">
                <a16:creationId xmlns="" xmlns:a16="http://schemas.microsoft.com/office/drawing/2014/main" id="{F6AA7F56-A234-43F7-AE2A-3673B6B06C91}"/>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206334921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a:extLst>
              <a:ext uri="{FF2B5EF4-FFF2-40B4-BE49-F238E27FC236}">
                <a16:creationId xmlns="" xmlns:a16="http://schemas.microsoft.com/office/drawing/2014/main" id="{E3C39044-393A-41F4-A43E-2543454F2FD5}"/>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3" name="Marcador de pie de página 2">
            <a:extLst>
              <a:ext uri="{FF2B5EF4-FFF2-40B4-BE49-F238E27FC236}">
                <a16:creationId xmlns="" xmlns:a16="http://schemas.microsoft.com/office/drawing/2014/main" id="{A26D73DF-8A9C-4B65-98EA-F97EF629AF77}"/>
              </a:ext>
            </a:extLst>
          </p:cNvPr>
          <p:cNvSpPr>
            <a:spLocks noGrp="1"/>
          </p:cNvSpPr>
          <p:nvPr>
            <p:ph type="ftr" sz="quarter" idx="11"/>
          </p:nvPr>
        </p:nvSpPr>
        <p:spPr/>
        <p:txBody>
          <a:bodyPr/>
          <a:lstStyle/>
          <a:p>
            <a:endParaRPr lang="es-MX"/>
          </a:p>
        </p:txBody>
      </p:sp>
      <p:sp>
        <p:nvSpPr>
          <p:cNvPr id="4" name="Marcador de número de diapositiva 3">
            <a:extLst>
              <a:ext uri="{FF2B5EF4-FFF2-40B4-BE49-F238E27FC236}">
                <a16:creationId xmlns="" xmlns:a16="http://schemas.microsoft.com/office/drawing/2014/main" id="{4D95EF01-F5E3-4DC6-B1F4-2F96454957EC}"/>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9516532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D9CF723C-F25C-46B7-B5FF-2CDE4E42C998}"/>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contenido 2">
            <a:extLst>
              <a:ext uri="{FF2B5EF4-FFF2-40B4-BE49-F238E27FC236}">
                <a16:creationId xmlns="" xmlns:a16="http://schemas.microsoft.com/office/drawing/2014/main" id="{A8E82F16-A3D5-48B4-9C17-8F9142A4CE68}"/>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texto 3">
            <a:extLst>
              <a:ext uri="{FF2B5EF4-FFF2-40B4-BE49-F238E27FC236}">
                <a16:creationId xmlns="" xmlns:a16="http://schemas.microsoft.com/office/drawing/2014/main" id="{C000A403-43D6-4BEE-9ED1-F6B5B58C8FF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67B0EEF3-125A-4DB0-8393-4AE255CBF839}"/>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CF542559-0F65-4E3B-A40D-C265E1F45E5E}"/>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2245929C-1A21-48EF-8124-1812744831F3}"/>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344107885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a:extLst>
              <a:ext uri="{FF2B5EF4-FFF2-40B4-BE49-F238E27FC236}">
                <a16:creationId xmlns="" xmlns:a16="http://schemas.microsoft.com/office/drawing/2014/main" id="{C087ACBB-29B8-4E10-9CE7-A37A58CDF245}"/>
              </a:ext>
            </a:extLst>
          </p:cNvPr>
          <p:cNvSpPr>
            <a:spLocks noGrp="1"/>
          </p:cNvSpPr>
          <p:nvPr>
            <p:ph type="title"/>
          </p:nvPr>
        </p:nvSpPr>
        <p:spPr>
          <a:xfrm>
            <a:off x="839788" y="457200"/>
            <a:ext cx="3932237" cy="1600200"/>
          </a:xfrm>
        </p:spPr>
        <p:txBody>
          <a:bodyPr anchor="b"/>
          <a:lstStyle>
            <a:lvl1pPr>
              <a:defRPr sz="3200"/>
            </a:lvl1pPr>
          </a:lstStyle>
          <a:p>
            <a:r>
              <a:rPr lang="es-ES"/>
              <a:t>Haga clic para modificar el estilo de título del patrón</a:t>
            </a:r>
            <a:endParaRPr lang="es-MX"/>
          </a:p>
        </p:txBody>
      </p:sp>
      <p:sp>
        <p:nvSpPr>
          <p:cNvPr id="3" name="Marcador de posición de imagen 2">
            <a:extLst>
              <a:ext uri="{FF2B5EF4-FFF2-40B4-BE49-F238E27FC236}">
                <a16:creationId xmlns="" xmlns:a16="http://schemas.microsoft.com/office/drawing/2014/main" id="{3EF0C81E-AEFA-49F9-AB06-EF270D612F19}"/>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MX"/>
          </a:p>
        </p:txBody>
      </p:sp>
      <p:sp>
        <p:nvSpPr>
          <p:cNvPr id="4" name="Marcador de texto 3">
            <a:extLst>
              <a:ext uri="{FF2B5EF4-FFF2-40B4-BE49-F238E27FC236}">
                <a16:creationId xmlns="" xmlns:a16="http://schemas.microsoft.com/office/drawing/2014/main" id="{97F1DFC9-5A30-435E-BDD9-C8264EC116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a:t>Haga clic para modificar los estilos de texto del patrón</a:t>
            </a:r>
          </a:p>
        </p:txBody>
      </p:sp>
      <p:sp>
        <p:nvSpPr>
          <p:cNvPr id="5" name="Marcador de fecha 4">
            <a:extLst>
              <a:ext uri="{FF2B5EF4-FFF2-40B4-BE49-F238E27FC236}">
                <a16:creationId xmlns="" xmlns:a16="http://schemas.microsoft.com/office/drawing/2014/main" id="{A762B07C-390F-4D05-A2E6-BA6055A8EA28}"/>
              </a:ext>
            </a:extLst>
          </p:cNvPr>
          <p:cNvSpPr>
            <a:spLocks noGrp="1"/>
          </p:cNvSpPr>
          <p:nvPr>
            <p:ph type="dt" sz="half" idx="10"/>
          </p:nvPr>
        </p:nvSpPr>
        <p:spPr/>
        <p:txBody>
          <a:bodyPr/>
          <a:lstStyle/>
          <a:p>
            <a:fld id="{477EFA53-9B00-4434-B089-960392696D00}" type="datetimeFigureOut">
              <a:rPr lang="es-MX" smtClean="0"/>
              <a:t>09/06/2021</a:t>
            </a:fld>
            <a:endParaRPr lang="es-MX"/>
          </a:p>
        </p:txBody>
      </p:sp>
      <p:sp>
        <p:nvSpPr>
          <p:cNvPr id="6" name="Marcador de pie de página 5">
            <a:extLst>
              <a:ext uri="{FF2B5EF4-FFF2-40B4-BE49-F238E27FC236}">
                <a16:creationId xmlns="" xmlns:a16="http://schemas.microsoft.com/office/drawing/2014/main" id="{AD437935-E1B9-499C-8039-E4769DDA9E8F}"/>
              </a:ext>
            </a:extLst>
          </p:cNvPr>
          <p:cNvSpPr>
            <a:spLocks noGrp="1"/>
          </p:cNvSpPr>
          <p:nvPr>
            <p:ph type="ftr" sz="quarter" idx="11"/>
          </p:nvPr>
        </p:nvSpPr>
        <p:spPr/>
        <p:txBody>
          <a:bodyPr/>
          <a:lstStyle/>
          <a:p>
            <a:endParaRPr lang="es-MX"/>
          </a:p>
        </p:txBody>
      </p:sp>
      <p:sp>
        <p:nvSpPr>
          <p:cNvPr id="7" name="Marcador de número de diapositiva 6">
            <a:extLst>
              <a:ext uri="{FF2B5EF4-FFF2-40B4-BE49-F238E27FC236}">
                <a16:creationId xmlns="" xmlns:a16="http://schemas.microsoft.com/office/drawing/2014/main" id="{B19267F4-2ED7-4949-9F44-9AEC393D3425}"/>
              </a:ext>
            </a:extLst>
          </p:cNvPr>
          <p:cNvSpPr>
            <a:spLocks noGrp="1"/>
          </p:cNvSpPr>
          <p:nvPr>
            <p:ph type="sldNum" sz="quarter" idx="12"/>
          </p:nvPr>
        </p:nvSpPr>
        <p:spPr/>
        <p:txBody>
          <a:bodyPr/>
          <a:lstStyle/>
          <a:p>
            <a:fld id="{D00CAFC8-9C71-4AB8-BB6C-6C3621F17465}" type="slidenum">
              <a:rPr lang="es-MX" smtClean="0"/>
              <a:t>‹Nº›</a:t>
            </a:fld>
            <a:endParaRPr lang="es-MX"/>
          </a:p>
        </p:txBody>
      </p:sp>
    </p:spTree>
    <p:extLst>
      <p:ext uri="{BB962C8B-B14F-4D97-AF65-F5344CB8AC3E}">
        <p14:creationId xmlns:p14="http://schemas.microsoft.com/office/powerpoint/2010/main" val="10101627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a:extLst>
              <a:ext uri="{FF2B5EF4-FFF2-40B4-BE49-F238E27FC236}">
                <a16:creationId xmlns="" xmlns:a16="http://schemas.microsoft.com/office/drawing/2014/main" id="{0CAACE01-9EC6-4405-9ABB-1133A4892EE5}"/>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a:t>Haga clic para modificar el estilo de título del patrón</a:t>
            </a:r>
            <a:endParaRPr lang="es-MX"/>
          </a:p>
        </p:txBody>
      </p:sp>
      <p:sp>
        <p:nvSpPr>
          <p:cNvPr id="3" name="Marcador de texto 2">
            <a:extLst>
              <a:ext uri="{FF2B5EF4-FFF2-40B4-BE49-F238E27FC236}">
                <a16:creationId xmlns="" xmlns:a16="http://schemas.microsoft.com/office/drawing/2014/main" id="{B65B64DB-FBDA-4E93-A909-4BAC3CE84E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a:t>Haga clic para modificar los estilos de texto del patrón</a:t>
            </a:r>
          </a:p>
          <a:p>
            <a:pPr lvl="1"/>
            <a:r>
              <a:rPr lang="es-ES"/>
              <a:t>Segundo nivel</a:t>
            </a:r>
          </a:p>
          <a:p>
            <a:pPr lvl="2"/>
            <a:r>
              <a:rPr lang="es-ES"/>
              <a:t>Tercer nivel</a:t>
            </a:r>
          </a:p>
          <a:p>
            <a:pPr lvl="3"/>
            <a:r>
              <a:rPr lang="es-ES"/>
              <a:t>Cuarto nivel</a:t>
            </a:r>
          </a:p>
          <a:p>
            <a:pPr lvl="4"/>
            <a:r>
              <a:rPr lang="es-ES"/>
              <a:t>Quinto nivel</a:t>
            </a:r>
            <a:endParaRPr lang="es-MX"/>
          </a:p>
        </p:txBody>
      </p:sp>
      <p:sp>
        <p:nvSpPr>
          <p:cNvPr id="4" name="Marcador de fecha 3">
            <a:extLst>
              <a:ext uri="{FF2B5EF4-FFF2-40B4-BE49-F238E27FC236}">
                <a16:creationId xmlns="" xmlns:a16="http://schemas.microsoft.com/office/drawing/2014/main" id="{85E3F07F-E338-4046-B7CE-7781CC0EDB1A}"/>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77EFA53-9B00-4434-B089-960392696D00}" type="datetimeFigureOut">
              <a:rPr lang="es-MX" smtClean="0"/>
              <a:t>09/06/2021</a:t>
            </a:fld>
            <a:endParaRPr lang="es-MX"/>
          </a:p>
        </p:txBody>
      </p:sp>
      <p:sp>
        <p:nvSpPr>
          <p:cNvPr id="5" name="Marcador de pie de página 4">
            <a:extLst>
              <a:ext uri="{FF2B5EF4-FFF2-40B4-BE49-F238E27FC236}">
                <a16:creationId xmlns="" xmlns:a16="http://schemas.microsoft.com/office/drawing/2014/main" id="{9D273C28-8B19-4C2D-9511-5FFD35F2DBFB}"/>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MX"/>
          </a:p>
        </p:txBody>
      </p:sp>
      <p:sp>
        <p:nvSpPr>
          <p:cNvPr id="6" name="Marcador de número de diapositiva 5">
            <a:extLst>
              <a:ext uri="{FF2B5EF4-FFF2-40B4-BE49-F238E27FC236}">
                <a16:creationId xmlns="" xmlns:a16="http://schemas.microsoft.com/office/drawing/2014/main" id="{2D6AD5C4-F16D-441D-BD2E-476F10D63458}"/>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00CAFC8-9C71-4AB8-BB6C-6C3621F17465}" type="slidenum">
              <a:rPr lang="es-MX" smtClean="0"/>
              <a:t>‹Nº›</a:t>
            </a:fld>
            <a:endParaRPr lang="es-MX"/>
          </a:p>
        </p:txBody>
      </p:sp>
    </p:spTree>
    <p:extLst>
      <p:ext uri="{BB962C8B-B14F-4D97-AF65-F5344CB8AC3E}">
        <p14:creationId xmlns:p14="http://schemas.microsoft.com/office/powerpoint/2010/main" val="232233699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MX"/>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extLst>
              <p:ext uri="{D42A27DB-BD31-4B8C-83A1-F6EECF244321}">
                <p14:modId xmlns:p14="http://schemas.microsoft.com/office/powerpoint/2010/main" val="790321565"/>
              </p:ext>
            </p:extLst>
          </p:nvPr>
        </p:nvGraphicFramePr>
        <p:xfrm>
          <a:off x="720823" y="2523100"/>
          <a:ext cx="10515600" cy="190500"/>
        </p:xfrm>
        <a:graphic>
          <a:graphicData uri="http://schemas.openxmlformats.org/drawingml/2006/table">
            <a:tbl>
              <a:tblPr firstRow="1" firstCol="1" bandRow="1">
                <a:tableStyleId>{5C22544A-7EE6-4342-B048-85BDC9FD1C3A}</a:tableStyleId>
              </a:tblPr>
              <a:tblGrid>
                <a:gridCol w="10515600"/>
              </a:tblGrid>
              <a:tr h="0">
                <a:tc>
                  <a:txBody>
                    <a:bodyPr/>
                    <a:lstStyle/>
                    <a:p>
                      <a:pPr>
                        <a:lnSpc>
                          <a:spcPct val="107000"/>
                        </a:lnSpc>
                      </a:pPr>
                      <a:endParaRPr lang="es-MX" sz="1100" dirty="0">
                        <a:effectLst/>
                        <a:latin typeface="Calibri"/>
                        <a:cs typeface="Times New Roman"/>
                      </a:endParaRPr>
                    </a:p>
                  </a:txBody>
                  <a:tcPr marL="9525" marR="9525" marT="9525" marB="9525" anchor="ctr"/>
                </a:tc>
              </a:tr>
            </a:tbl>
          </a:graphicData>
        </a:graphic>
      </p:graphicFrame>
      <p:sp>
        <p:nvSpPr>
          <p:cNvPr id="3" name="Rectangle 5"/>
          <p:cNvSpPr>
            <a:spLocks noChangeArrowheads="1"/>
          </p:cNvSpPr>
          <p:nvPr/>
        </p:nvSpPr>
        <p:spPr bwMode="auto">
          <a:xfrm>
            <a:off x="1663028" y="234911"/>
            <a:ext cx="8446287" cy="10156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ESCUELA NORMAL DE EDUCACI</a:t>
            </a:r>
            <a:r>
              <a:rPr kumimoji="0" lang="es-MX" sz="1400" b="1" i="0" u="none" strike="noStrike" cap="none" normalizeH="0" baseline="0" dirty="0" smtClean="0">
                <a:ln>
                  <a:noFill/>
                </a:ln>
                <a:solidFill>
                  <a:schemeClr val="tx1"/>
                </a:solidFill>
                <a:effectLst/>
                <a:latin typeface="Calibri"/>
                <a:ea typeface="Times New Roman" pitchFamily="18" charset="0"/>
                <a:cs typeface="Times New Roman" pitchFamily="18" charset="0"/>
              </a:rPr>
              <a:t>Ó</a:t>
            </a: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 PREESCOLAR</a:t>
            </a: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Licenciatura en Educaci</a:t>
            </a:r>
            <a:r>
              <a:rPr kumimoji="0" lang="es-MX" sz="1400" b="1" i="0" u="none" strike="noStrike" cap="none" normalizeH="0" baseline="0" dirty="0" smtClean="0">
                <a:ln>
                  <a:noFill/>
                </a:ln>
                <a:solidFill>
                  <a:schemeClr val="tx1"/>
                </a:solidFill>
                <a:effectLst/>
                <a:latin typeface="Calibri"/>
                <a:ea typeface="Times New Roman" pitchFamily="18" charset="0"/>
                <a:cs typeface="Times New Roman" pitchFamily="18" charset="0"/>
              </a:rPr>
              <a:t>ó</a:t>
            </a: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 preescolar</a:t>
            </a: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Ciclo escolar 2020 </a:t>
            </a:r>
            <a:r>
              <a:rPr kumimoji="0" lang="es-MX" sz="1400"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2021</a:t>
            </a: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MX" sz="1800" b="0" i="0" u="none" strike="noStrike" cap="none" normalizeH="0" baseline="0" dirty="0" smtClean="0">
              <a:ln>
                <a:noFill/>
              </a:ln>
              <a:solidFill>
                <a:schemeClr val="tx1"/>
              </a:solidFill>
              <a:effectLst/>
              <a:latin typeface="Arial" pitchFamily="34" charset="0"/>
              <a:cs typeface="Arial" pitchFamily="34" charset="0"/>
            </a:endParaRPr>
          </a:p>
        </p:txBody>
      </p:sp>
      <p:grpSp>
        <p:nvGrpSpPr>
          <p:cNvPr id="8" name="7 Grupo"/>
          <p:cNvGrpSpPr/>
          <p:nvPr/>
        </p:nvGrpSpPr>
        <p:grpSpPr>
          <a:xfrm>
            <a:off x="3747700" y="1109185"/>
            <a:ext cx="4737100" cy="1069975"/>
            <a:chOff x="0" y="0"/>
            <a:chExt cx="4420078" cy="909701"/>
          </a:xfrm>
        </p:grpSpPr>
        <p:pic>
          <p:nvPicPr>
            <p:cNvPr id="9" name="2 Imagen"/>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0" y="0"/>
              <a:ext cx="1861952" cy="909701"/>
            </a:xfrm>
            <a:prstGeom prst="rect">
              <a:avLst/>
            </a:prstGeom>
          </p:spPr>
        </p:pic>
        <p:sp>
          <p:nvSpPr>
            <p:cNvPr id="10" name="1 CuadroTexto"/>
            <p:cNvSpPr txBox="1"/>
            <p:nvPr/>
          </p:nvSpPr>
          <p:spPr>
            <a:xfrm>
              <a:off x="2135348" y="152874"/>
              <a:ext cx="2284730" cy="737870"/>
            </a:xfrm>
            <a:prstGeom prst="rect">
              <a:avLst/>
            </a:prstGeom>
            <a:noFill/>
          </p:spPr>
          <p:txBody>
            <a:bodyPr wrap="square" rtlCol="0">
              <a:noAutofit/>
            </a:bodyPr>
            <a:lstStyle/>
            <a:p>
              <a:pPr algn="ctr">
                <a:spcAft>
                  <a:spcPts val="0"/>
                </a:spcAft>
              </a:pPr>
              <a:r>
                <a:rPr lang="es-MX" sz="1400" b="1" kern="1200" dirty="0">
                  <a:solidFill>
                    <a:srgbClr val="939393"/>
                  </a:solidFill>
                  <a:effectLst/>
                  <a:latin typeface="Arial"/>
                  <a:ea typeface="Times New Roman"/>
                </a:rPr>
                <a:t>​</a:t>
              </a:r>
              <a:r>
                <a:rPr lang="es-MX" sz="1800" b="1" kern="1200" dirty="0">
                  <a:solidFill>
                    <a:srgbClr val="939393"/>
                  </a:solidFill>
                  <a:effectLst/>
                  <a:latin typeface="Arial"/>
                  <a:ea typeface="Times New Roman"/>
                </a:rPr>
                <a:t>PRÁCTICAS SOCIALES DEL LENGUAJE</a:t>
              </a:r>
              <a:endParaRPr lang="es-MX" sz="1200" dirty="0">
                <a:effectLst/>
                <a:latin typeface="Times New Roman"/>
                <a:ea typeface="Times New Roman"/>
              </a:endParaRPr>
            </a:p>
          </p:txBody>
        </p:sp>
        <p:cxnSp>
          <p:nvCxnSpPr>
            <p:cNvPr id="11" name="12 Conector recto"/>
            <p:cNvCxnSpPr/>
            <p:nvPr/>
          </p:nvCxnSpPr>
          <p:spPr>
            <a:xfrm>
              <a:off x="2079312" y="4"/>
              <a:ext cx="0" cy="837693"/>
            </a:xfrm>
            <a:prstGeom prst="line">
              <a:avLst/>
            </a:prstGeom>
            <a:ln w="19050"/>
            <a:effectLst>
              <a:outerShdw blurRad="50800" dist="38100" dir="2700000" algn="tl" rotWithShape="0">
                <a:prstClr val="black">
                  <a:alpha val="40000"/>
                </a:prstClr>
              </a:outerShdw>
            </a:effectLst>
          </p:spPr>
          <p:style>
            <a:lnRef idx="1">
              <a:schemeClr val="dk1"/>
            </a:lnRef>
            <a:fillRef idx="0">
              <a:schemeClr val="dk1"/>
            </a:fillRef>
            <a:effectRef idx="0">
              <a:schemeClr val="dk1"/>
            </a:effectRef>
            <a:fontRef idx="minor">
              <a:schemeClr val="tx1"/>
            </a:fontRef>
          </p:style>
        </p:cxnSp>
      </p:grpSp>
      <p:sp>
        <p:nvSpPr>
          <p:cNvPr id="5" name="Rectangle 7"/>
          <p:cNvSpPr>
            <a:spLocks noChangeArrowheads="1"/>
          </p:cNvSpPr>
          <p:nvPr/>
        </p:nvSpPr>
        <p:spPr bwMode="auto">
          <a:xfrm>
            <a:off x="3406176" y="2465447"/>
            <a:ext cx="5197256" cy="395492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MX" sz="1200" b="0" i="0" u="none" strike="noStrike" cap="none" normalizeH="0" baseline="0" dirty="0" smtClean="0">
                <a:ln>
                  <a:noFill/>
                </a:ln>
                <a:solidFill>
                  <a:schemeClr val="tx1"/>
                </a:solidFill>
                <a:effectLst/>
                <a:latin typeface="Arial" pitchFamily="34" charset="0"/>
                <a:cs typeface="Arial" pitchFamily="34" charset="0"/>
              </a:rPr>
              <a:t/>
            </a:r>
            <a:br>
              <a:rPr kumimoji="0" lang="es-MX" sz="1200" b="0" i="0" u="none" strike="noStrike" cap="none" normalizeH="0" baseline="0" dirty="0" smtClean="0">
                <a:ln>
                  <a:noFill/>
                </a:ln>
                <a:solidFill>
                  <a:schemeClr val="tx1"/>
                </a:solidFill>
                <a:effectLst/>
                <a:latin typeface="Arial" pitchFamily="34" charset="0"/>
                <a:cs typeface="Arial" pitchFamily="34" charset="0"/>
              </a:rPr>
            </a:br>
            <a:endParaRPr kumimoji="0" lang="es-MX" sz="12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4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endParaRPr kumimoji="0" lang="es-MX" sz="1200" b="0" i="0" u="none" strike="noStrike" cap="none" normalizeH="0" baseline="0" dirty="0" smtClean="0">
              <a:ln>
                <a:noFill/>
              </a:ln>
              <a:solidFill>
                <a:schemeClr val="tx1"/>
              </a:solidFill>
              <a:effectLst/>
              <a:latin typeface="Arial" pitchFamily="34"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Nombre de las integrantes: </a:t>
            </a:r>
            <a:r>
              <a:rPr kumimoji="0" lang="es-MX" b="1" i="0" u="none" strike="noStrike" cap="none" normalizeH="0" baseline="0" dirty="0" smtClean="0">
                <a:ln>
                  <a:noFill/>
                </a:ln>
                <a:solidFill>
                  <a:schemeClr val="tx1"/>
                </a:solidFill>
                <a:effectLst/>
                <a:latin typeface="Calibri"/>
                <a:ea typeface="Times New Roman" pitchFamily="18" charset="0"/>
                <a:cs typeface="Times New Roman" pitchFamily="18" charset="0"/>
              </a:rPr>
              <a:t>­­­­­</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Adamary</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Arizpe </a:t>
            </a:r>
            <a:r>
              <a:rPr kumimoji="0" lang="es-MX" b="1" i="0" u="none" strike="noStrike" cap="none" normalizeH="0" baseline="0" dirty="0" smtClean="0">
                <a:ln>
                  <a:noFill/>
                </a:ln>
                <a:solidFill>
                  <a:schemeClr val="tx1"/>
                </a:solidFill>
                <a:effectLst/>
                <a:latin typeface="Calibri"/>
                <a:ea typeface="Times New Roman" pitchFamily="18" charset="0"/>
                <a:cs typeface="Times New Roman" pitchFamily="18" charset="0"/>
              </a:rPr>
              <a:t>Á</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lvarez N. Lista 2</a:t>
            </a: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Andrea Victoria Sanguino </a:t>
            </a:r>
            <a:r>
              <a:rPr kumimoji="0" lang="es-MX" b="1" i="0" u="none" strike="noStrike" cap="none" normalizeH="0" baseline="0" dirty="0" err="1" smtClean="0">
                <a:ln>
                  <a:noFill/>
                </a:ln>
                <a:solidFill>
                  <a:schemeClr val="tx1"/>
                </a:solidFill>
                <a:effectLst/>
                <a:latin typeface="Times New Roman" pitchFamily="18" charset="0"/>
                <a:ea typeface="Times New Roman" pitchFamily="18" charset="0"/>
                <a:cs typeface="Times New Roman" pitchFamily="18" charset="0"/>
              </a:rPr>
              <a:t>Rocamontes</a:t>
            </a: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 N. Lista 19</a:t>
            </a: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Gabriela Vargas Aldape N. Lista 21</a:t>
            </a: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Grupo:  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UNIDAD III DISE</a:t>
            </a:r>
            <a:r>
              <a:rPr kumimoji="0" lang="es-MX" sz="1600" b="1" i="0" u="none" strike="noStrike" cap="none" normalizeH="0" baseline="0" dirty="0" smtClean="0">
                <a:ln>
                  <a:noFill/>
                </a:ln>
                <a:solidFill>
                  <a:schemeClr val="tx1"/>
                </a:solidFill>
                <a:effectLst/>
                <a:latin typeface="Calibri"/>
                <a:ea typeface="Times New Roman" pitchFamily="18" charset="0"/>
                <a:cs typeface="Times New Roman" pitchFamily="18" charset="0"/>
              </a:rPr>
              <a:t>Ñ</a:t>
            </a: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O DE SECUENCIAS DID</a:t>
            </a:r>
            <a:r>
              <a:rPr kumimoji="0" lang="es-MX" sz="1600" b="1" i="0" u="none" strike="noStrike" cap="none" normalizeH="0" baseline="0" dirty="0" smtClean="0">
                <a:ln>
                  <a:noFill/>
                </a:ln>
                <a:solidFill>
                  <a:schemeClr val="tx1"/>
                </a:solidFill>
                <a:effectLst/>
                <a:latin typeface="Calibri"/>
                <a:ea typeface="Times New Roman" pitchFamily="18" charset="0"/>
                <a:cs typeface="Times New Roman" pitchFamily="18" charset="0"/>
              </a:rPr>
              <a:t>Á</a:t>
            </a:r>
            <a:r>
              <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CTICAS.</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1"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Nombre del docente: YARA ALEJANDRA HERN</a:t>
            </a:r>
            <a:r>
              <a:rPr kumimoji="0" lang="es-MX" sz="1100" b="0" i="0" u="none" strike="noStrike" cap="none" normalizeH="0" baseline="0" dirty="0" smtClean="0">
                <a:ln>
                  <a:noFill/>
                </a:ln>
                <a:solidFill>
                  <a:schemeClr val="tx1"/>
                </a:solidFill>
                <a:effectLst/>
                <a:latin typeface="Calibri"/>
                <a:ea typeface="Times New Roman" pitchFamily="18" charset="0"/>
                <a:cs typeface="Times New Roman" pitchFamily="18" charset="0"/>
              </a:rPr>
              <a:t>Á</a:t>
            </a:r>
            <a:r>
              <a:rPr kumimoji="0" lang="es-MX" sz="1100"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NDEZ FIGUEROA</a:t>
            </a:r>
          </a:p>
          <a:p>
            <a:pPr marL="0" marR="0" lvl="0" indent="0" algn="ctr" defTabSz="914400" rtl="0" eaLnBrk="0" fontAlgn="base" latinLnBrk="0" hangingPunct="0">
              <a:lnSpc>
                <a:spcPct val="100000"/>
              </a:lnSpc>
              <a:spcBef>
                <a:spcPct val="0"/>
              </a:spcBef>
              <a:spcAft>
                <a:spcPct val="0"/>
              </a:spcAft>
              <a:buClrTx/>
              <a:buSzTx/>
              <a:buFontTx/>
              <a:buNone/>
              <a:tabLst/>
            </a:pPr>
            <a:endParaRPr kumimoji="0" lang="es-MX" sz="1600" b="0" i="0" u="none" strike="noStrike" cap="none" normalizeH="0" baseline="0" dirty="0" smtClean="0">
              <a:ln>
                <a:noFill/>
              </a:ln>
              <a:solidFill>
                <a:schemeClr val="tx1"/>
              </a:solidFill>
              <a:effectLst/>
              <a:latin typeface="Arial" pitchFamily="34" charset="0"/>
              <a:ea typeface="Times New Roman" pitchFamily="18" charset="0"/>
              <a:cs typeface="Arial"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MX" b="0" i="0" u="none" strike="noStrike" cap="none" normalizeH="0" baseline="0" dirty="0" smtClean="0">
                <a:ln>
                  <a:noFill/>
                </a:ln>
                <a:solidFill>
                  <a:schemeClr val="tx1"/>
                </a:solidFill>
                <a:effectLst/>
                <a:latin typeface="Times New Roman" pitchFamily="18" charset="0"/>
                <a:ea typeface="Times New Roman" pitchFamily="18" charset="0"/>
                <a:cs typeface="Times New Roman" pitchFamily="18" charset="0"/>
              </a:rPr>
              <a:t>Fecha: junio 2021</a:t>
            </a:r>
            <a:endParaRPr kumimoji="0" lang="es-MX" sz="2400"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120803579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Tabla 7">
            <a:extLst>
              <a:ext uri="{FF2B5EF4-FFF2-40B4-BE49-F238E27FC236}">
                <a16:creationId xmlns="" xmlns:a16="http://schemas.microsoft.com/office/drawing/2014/main" id="{026D8238-EF3F-42B8-86A0-0F9D9E6D5839}"/>
              </a:ext>
            </a:extLst>
          </p:cNvPr>
          <p:cNvGraphicFramePr>
            <a:graphicFrameLocks noGrp="1"/>
          </p:cNvGraphicFramePr>
          <p:nvPr>
            <p:extLst>
              <p:ext uri="{D42A27DB-BD31-4B8C-83A1-F6EECF244321}">
                <p14:modId xmlns:p14="http://schemas.microsoft.com/office/powerpoint/2010/main" val="1256603492"/>
              </p:ext>
            </p:extLst>
          </p:nvPr>
        </p:nvGraphicFramePr>
        <p:xfrm>
          <a:off x="346451" y="347869"/>
          <a:ext cx="11530474" cy="6396263"/>
        </p:xfrm>
        <a:graphic>
          <a:graphicData uri="http://schemas.openxmlformats.org/drawingml/2006/table">
            <a:tbl>
              <a:tblPr firstRow="1" bandRow="1">
                <a:tableStyleId>{5C22544A-7EE6-4342-B048-85BDC9FD1C3A}</a:tableStyleId>
              </a:tblPr>
              <a:tblGrid>
                <a:gridCol w="2612506">
                  <a:extLst>
                    <a:ext uri="{9D8B030D-6E8A-4147-A177-3AD203B41FA5}">
                      <a16:colId xmlns="" xmlns:a16="http://schemas.microsoft.com/office/drawing/2014/main" val="824887095"/>
                    </a:ext>
                  </a:extLst>
                </a:gridCol>
                <a:gridCol w="4469259">
                  <a:extLst>
                    <a:ext uri="{9D8B030D-6E8A-4147-A177-3AD203B41FA5}">
                      <a16:colId xmlns="" xmlns:a16="http://schemas.microsoft.com/office/drawing/2014/main" val="200125578"/>
                    </a:ext>
                  </a:extLst>
                </a:gridCol>
                <a:gridCol w="4448709">
                  <a:extLst>
                    <a:ext uri="{9D8B030D-6E8A-4147-A177-3AD203B41FA5}">
                      <a16:colId xmlns="" xmlns:a16="http://schemas.microsoft.com/office/drawing/2014/main" val="2693073957"/>
                    </a:ext>
                  </a:extLst>
                </a:gridCol>
              </a:tblGrid>
              <a:tr h="567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¿Qué ocurrió? Descripción de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Sobre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Lo interpretable 	</a:t>
                      </a:r>
                    </a:p>
                    <a:p>
                      <a:endParaRPr lang="es-MX" sz="1050" dirty="0">
                        <a:latin typeface="Arial" pitchFamily="34" charset="0"/>
                        <a:cs typeface="Arial" pitchFamily="34" charset="0"/>
                      </a:endParaRPr>
                    </a:p>
                  </a:txBody>
                  <a:tcPr/>
                </a:tc>
                <a:extLst>
                  <a:ext uri="{0D108BD9-81ED-4DB2-BD59-A6C34878D82A}">
                    <a16:rowId xmlns="" xmlns:a16="http://schemas.microsoft.com/office/drawing/2014/main" val="1001821645"/>
                  </a:ext>
                </a:extLst>
              </a:tr>
              <a:tr h="5824763">
                <a:tc>
                  <a:txBody>
                    <a:bodyPr/>
                    <a:lstStyle/>
                    <a:p>
                      <a:pPr>
                        <a:lnSpc>
                          <a:spcPct val="100000"/>
                        </a:lnSpc>
                      </a:pPr>
                      <a:r>
                        <a:rPr lang="es-MX" sz="1050" dirty="0" smtClean="0">
                          <a:latin typeface="Arial" pitchFamily="34" charset="0"/>
                          <a:cs typeface="Arial" pitchFamily="34" charset="0"/>
                        </a:rPr>
                        <a:t>Se plantea una secuencia didáctica a distancia, a través de un video, la cual</a:t>
                      </a:r>
                      <a:r>
                        <a:rPr lang="es-MX" sz="1050" baseline="0" dirty="0" smtClean="0">
                          <a:latin typeface="Arial" pitchFamily="34" charset="0"/>
                          <a:cs typeface="Arial" pitchFamily="34" charset="0"/>
                        </a:rPr>
                        <a:t> es titulada «Conociendo mi nombre».</a:t>
                      </a:r>
                    </a:p>
                    <a:p>
                      <a:pPr>
                        <a:lnSpc>
                          <a:spcPct val="100000"/>
                        </a:lnSpc>
                      </a:pPr>
                      <a:r>
                        <a:rPr lang="es-MX" sz="1050" baseline="0" dirty="0" smtClean="0">
                          <a:latin typeface="Arial" pitchFamily="34" charset="0"/>
                          <a:cs typeface="Arial" pitchFamily="34" charset="0"/>
                        </a:rPr>
                        <a:t>En ella se muestran distintas actividades con las que los niños pueden identificar su nombre y el de sus compañeros por medio de recursos como el canto, la observación de material didáctico y la manipulación del mismo. </a:t>
                      </a:r>
                    </a:p>
                    <a:p>
                      <a:pPr>
                        <a:lnSpc>
                          <a:spcPct val="100000"/>
                        </a:lnSpc>
                      </a:pPr>
                      <a:r>
                        <a:rPr lang="es-MX" sz="1050" baseline="0" dirty="0" smtClean="0">
                          <a:latin typeface="Arial" pitchFamily="34" charset="0"/>
                          <a:cs typeface="Arial" pitchFamily="34" charset="0"/>
                        </a:rPr>
                        <a:t>Se puede apreciar la preparación previa de la clase por parte de la educadora, quien realizó una planeación en la cual orienta a los alumnos poco a poco a su participación, con el propósito de ayudarlos a reconocer algunas letras, usando el contorno de ellas, tanto con sus manos y dedos como en el uso de material como se mencionó anteriormente.</a:t>
                      </a:r>
                    </a:p>
                    <a:p>
                      <a:pPr>
                        <a:lnSpc>
                          <a:spcPct val="100000"/>
                        </a:lnSpc>
                      </a:pPr>
                      <a:r>
                        <a:rPr lang="es-MX" sz="1050" baseline="0" dirty="0" smtClean="0">
                          <a:latin typeface="Arial" pitchFamily="34" charset="0"/>
                          <a:cs typeface="Arial" pitchFamily="34" charset="0"/>
                        </a:rPr>
                        <a:t>De ésta manera y como forma de práctica, los alumnos van adquiriendo conocimientos para tener saberes previos y básicos para la lectura y escritura, ya que como la educadora menciona en el vídeo, aun no tienen los recursos necesarios para escribir ni leer.</a:t>
                      </a:r>
                    </a:p>
                    <a:p>
                      <a:pPr>
                        <a:lnSpc>
                          <a:spcPct val="100000"/>
                        </a:lnSpc>
                      </a:pPr>
                      <a:r>
                        <a:rPr lang="es-MX" sz="1050" baseline="0" dirty="0" smtClean="0">
                          <a:latin typeface="Arial" pitchFamily="34" charset="0"/>
                          <a:cs typeface="Arial" pitchFamily="34" charset="0"/>
                        </a:rPr>
                        <a:t>A pesar de no tener alumnos en el ligar, la clase es muy amena y mantiene la atención del espectador, en este caso, de los niños, para que mantuvieran su concentración en ella.</a:t>
                      </a:r>
                      <a:endParaRPr lang="es-MX" sz="1050" dirty="0">
                        <a:latin typeface="Arial" pitchFamily="34" charset="0"/>
                        <a:cs typeface="Arial" pitchFamily="34" charset="0"/>
                      </a:endParaRPr>
                    </a:p>
                  </a:txBody>
                  <a:tcPr/>
                </a:tc>
                <a:tc>
                  <a:txBody>
                    <a:bodyPr/>
                    <a:lstStyle/>
                    <a:p>
                      <a:r>
                        <a:rPr lang="es-MX" sz="1050" b="1" u="none" strike="noStrike" kern="1200" baseline="0" dirty="0">
                          <a:latin typeface="Arial" pitchFamily="34" charset="0"/>
                          <a:cs typeface="Arial" pitchFamily="34" charset="0"/>
                        </a:rPr>
                        <a:t>¿Qué contenidos que se aspira a enseñar a través de esa situación y su relación con el uso social del lenguaje? </a:t>
                      </a:r>
                      <a:r>
                        <a:rPr lang="es-MX" sz="1050" u="none" strike="noStrike" kern="1200" baseline="0" dirty="0" smtClean="0">
                          <a:latin typeface="Arial" pitchFamily="34" charset="0"/>
                          <a:cs typeface="Arial" pitchFamily="34" charset="0"/>
                        </a:rPr>
                        <a:t>Se aspira que los alumnos mediante esta clase puedan conocer su nombre a través de distintos materiales con los cuales se trabajara puedan formarlo letra por letra y tener mas conocimiento acerca de el, este aprendizaje se relaciona con el uso social del lenguaje ya que nuestro nombre es una de las partes mas importantes para poder reconocernos, son las palabras que probablemente mencionaremos diariamente en nuestra vida cotidiana y para esto tenemos que reconocerlo bien, a través del lenguaje poder pronunciarlo correctamente y de la escritura el poder escribirlo de igual manera.</a:t>
                      </a:r>
                    </a:p>
                    <a:p>
                      <a:endParaRPr lang="es-MX" sz="1050" u="none" strike="noStrike" kern="1200" baseline="0" dirty="0">
                        <a:latin typeface="Arial" pitchFamily="34" charset="0"/>
                        <a:cs typeface="Arial" pitchFamily="34" charset="0"/>
                      </a:endParaRPr>
                    </a:p>
                    <a:p>
                      <a:r>
                        <a:rPr lang="es-MX" sz="1050" b="1" u="none" strike="noStrike" kern="1200" baseline="0" dirty="0">
                          <a:latin typeface="Arial" pitchFamily="34" charset="0"/>
                          <a:cs typeface="Arial" pitchFamily="34" charset="0"/>
                        </a:rPr>
                        <a:t>¿El contenido trabajado es parte del programa oficial del grado observado? </a:t>
                      </a:r>
                      <a:r>
                        <a:rPr lang="es-MX" sz="1050" b="0" u="none" strike="noStrike" kern="1200" baseline="0" dirty="0" smtClean="0">
                          <a:latin typeface="Arial" pitchFamily="34" charset="0"/>
                          <a:cs typeface="Arial" pitchFamily="34" charset="0"/>
                        </a:rPr>
                        <a:t>Para el nivel o grado que observamos el trabajo si es parte del programa ya que siendo alumnos de nivel inicial con edades de 03 años ya que el programa actual indica de particular </a:t>
                      </a:r>
                      <a:r>
                        <a:rPr lang="es-MX" sz="1050" b="0" u="none" strike="noStrike" kern="1200" baseline="0" dirty="0" err="1" smtClean="0">
                          <a:latin typeface="Arial" pitchFamily="34" charset="0"/>
                          <a:cs typeface="Arial" pitchFamily="34" charset="0"/>
                        </a:rPr>
                        <a:t>importanciaes</a:t>
                      </a:r>
                      <a:r>
                        <a:rPr lang="es-MX" sz="1050" b="0" u="none" strike="noStrike" kern="1200" baseline="0" dirty="0" smtClean="0">
                          <a:latin typeface="Arial" pitchFamily="34" charset="0"/>
                          <a:cs typeface="Arial" pitchFamily="34" charset="0"/>
                        </a:rPr>
                        <a:t> el uso y el reconocimiento del nombre propio, no solo como parte de su identidad, sino también como referente en sus producciones escritas (porque cuando los niños conocen su nombre escrito empiezan a utilizar las letras de este para escribir otras palabras, así como a relacionarlas con los sonidos, es decir, establecen relación entre lo gráfico y lo sonoro del sistema de escritura), dentro de los grados de 1º, 2º y 3º año del preescolar</a:t>
                      </a:r>
                      <a:r>
                        <a:rPr lang="es-MX" sz="1050" b="1" u="none" strike="noStrike" kern="1200" baseline="0" dirty="0" smtClean="0">
                          <a:latin typeface="Arial" pitchFamily="34" charset="0"/>
                          <a:cs typeface="Arial" pitchFamily="34" charset="0"/>
                        </a:rPr>
                        <a:t>.</a:t>
                      </a:r>
                      <a:r>
                        <a:rPr lang="es-MX" sz="1050" b="1" u="none" strike="noStrike" kern="1200" baseline="0" dirty="0">
                          <a:latin typeface="Arial" pitchFamily="34" charset="0"/>
                          <a:cs typeface="Arial" pitchFamily="34" charset="0"/>
                        </a:rPr>
                        <a:t>	</a:t>
                      </a:r>
                    </a:p>
                    <a:p>
                      <a:endParaRPr lang="es-MX" sz="1050" b="1" dirty="0">
                        <a:latin typeface="Arial" pitchFamily="34" charset="0"/>
                        <a:cs typeface="Arial" pitchFamily="34" charset="0"/>
                      </a:endParaRPr>
                    </a:p>
                    <a:p>
                      <a:r>
                        <a:rPr lang="es-MX" sz="1050" b="1" u="none" strike="noStrike" kern="1200" baseline="0" dirty="0">
                          <a:latin typeface="Arial" pitchFamily="34" charset="0"/>
                          <a:cs typeface="Arial" pitchFamily="34" charset="0"/>
                        </a:rPr>
                        <a:t>¿Qué tan congruente resulta la actividad observada con las orientaciones didácticas que propone el programa?</a:t>
                      </a:r>
                      <a:r>
                        <a:rPr lang="es-MX" sz="1050" u="none" strike="noStrike" kern="1200" baseline="0" dirty="0">
                          <a:latin typeface="Arial" pitchFamily="34" charset="0"/>
                          <a:cs typeface="Arial" pitchFamily="34" charset="0"/>
                        </a:rPr>
                        <a:t> </a:t>
                      </a:r>
                      <a:r>
                        <a:rPr lang="es-MX" sz="1050" u="none" strike="noStrike" kern="1200" baseline="0" dirty="0" smtClean="0">
                          <a:latin typeface="Arial" pitchFamily="34" charset="0"/>
                          <a:cs typeface="Arial" pitchFamily="34" charset="0"/>
                        </a:rPr>
                        <a:t>La actividad o actividades presentadas resultan congruentes con las orientaciones didácticas tanto para el aprendizaje que se pretende lograr en los alumnos ya que son actividades buenas para el nivel o grado de su presentación y las propuestas que tiene el programa para cumplir con este aprendizaje propuesto al identificar y escribir su nombre con diversos propósitos e identifica el de algunos compañeros.</a:t>
                      </a:r>
                      <a:endParaRPr lang="es-MX" sz="1050" u="none" strike="noStrike" kern="1200" baseline="0" dirty="0">
                        <a:latin typeface="Arial" pitchFamily="34" charset="0"/>
                        <a:cs typeface="Arial" pitchFamily="34" charset="0"/>
                      </a:endParaRPr>
                    </a:p>
                  </a:txBody>
                  <a:tcPr/>
                </a:tc>
                <a:tc>
                  <a:txBody>
                    <a:bodyPr/>
                    <a:lstStyle/>
                    <a:p>
                      <a:r>
                        <a:rPr lang="es-MX" sz="1050" b="1" u="none" strike="noStrike" kern="1200" baseline="0" dirty="0">
                          <a:latin typeface="Arial" pitchFamily="34" charset="0"/>
                          <a:cs typeface="Arial" pitchFamily="34" charset="0"/>
                        </a:rPr>
                        <a:t>¿Es posible decir que se preserva algo del sentido de la práctica de lenguaje que propone? </a:t>
                      </a:r>
                      <a:r>
                        <a:rPr lang="es-MX" sz="1050" u="none" strike="noStrike" kern="1200" baseline="0" dirty="0" smtClean="0">
                          <a:latin typeface="Arial" pitchFamily="34" charset="0"/>
                          <a:cs typeface="Arial" pitchFamily="34" charset="0"/>
                        </a:rPr>
                        <a:t>Si, debido a que la educadora abarca una actividad donde se desarrolla la comunicación oral, mediante la enseñanza de los nombres. Además, con el apoyo de melodías se logra que los alumnos desarrollen habilidades lingüísticas al conocer nuevos nombres, así como cuando le cantaban a cada alumno. </a:t>
                      </a:r>
                    </a:p>
                    <a:p>
                      <a:endParaRPr lang="es-MX" sz="1050" u="none" strike="noStrike" kern="1200" baseline="0" dirty="0">
                        <a:latin typeface="Arial" pitchFamily="34" charset="0"/>
                        <a:cs typeface="Arial" pitchFamily="34" charset="0"/>
                      </a:endParaRPr>
                    </a:p>
                    <a:p>
                      <a:r>
                        <a:rPr lang="es-MX" sz="1050" b="1" u="none" strike="noStrike" kern="1200" baseline="0" dirty="0">
                          <a:latin typeface="Arial" pitchFamily="34" charset="0"/>
                          <a:cs typeface="Arial" pitchFamily="34" charset="0"/>
                        </a:rPr>
                        <a:t>¿Qué orientaciones toma en cuenta y cuáles no? </a:t>
                      </a:r>
                      <a:r>
                        <a:rPr lang="es-MX" sz="1050" u="none" strike="noStrike" kern="1200" baseline="0" dirty="0" smtClean="0">
                          <a:latin typeface="Arial" pitchFamily="34" charset="0"/>
                          <a:cs typeface="Arial" pitchFamily="34" charset="0"/>
                        </a:rPr>
                        <a:t>La orientación que toma en cuenta la educadora es mediante secuencias didácticas, ya que esta ayuda a alcanzar un conocimiento necesario (el conocimiento de los nombres de sus compañeros así como el suyo). La educadora interviene en la escritura ya que previamente tiene los nombres de los niños para que ellos realicen la actividad. También, propicia a los alumnos a leer en voz alta sus nombres.</a:t>
                      </a:r>
                      <a:r>
                        <a:rPr lang="es-MX" sz="1050" u="none" strike="noStrike" kern="1200" baseline="0" dirty="0">
                          <a:latin typeface="Arial" pitchFamily="34" charset="0"/>
                          <a:cs typeface="Arial" pitchFamily="34" charset="0"/>
                        </a:rPr>
                        <a:t>	</a:t>
                      </a:r>
                      <a:endParaRPr lang="es-MX" sz="1050" u="none" strike="noStrike" kern="1200" baseline="0" dirty="0" smtClean="0">
                        <a:latin typeface="Arial" pitchFamily="34" charset="0"/>
                        <a:cs typeface="Arial" pitchFamily="34" charset="0"/>
                      </a:endParaRPr>
                    </a:p>
                    <a:p>
                      <a:endParaRPr lang="es-MX" sz="1050" dirty="0">
                        <a:latin typeface="Arial" pitchFamily="34" charset="0"/>
                        <a:cs typeface="Arial" pitchFamily="34" charset="0"/>
                      </a:endParaRPr>
                    </a:p>
                    <a:p>
                      <a:r>
                        <a:rPr lang="es-MX" sz="1050" b="1" u="none" strike="noStrike" kern="1200" baseline="0" dirty="0">
                          <a:latin typeface="Arial" pitchFamily="34" charset="0"/>
                          <a:cs typeface="Arial" pitchFamily="34" charset="0"/>
                        </a:rPr>
                        <a:t>¿A qué se deberá la cercanía o distancia entre la actividad observada y la propuesta didáctica oficial? </a:t>
                      </a:r>
                      <a:r>
                        <a:rPr lang="es-MX" sz="1050" b="0" u="none" strike="noStrike" kern="1200" baseline="0" dirty="0" smtClean="0">
                          <a:latin typeface="Arial" pitchFamily="34" charset="0"/>
                          <a:cs typeface="Arial" pitchFamily="34" charset="0"/>
                        </a:rPr>
                        <a:t>Se puede observar que la actividad se tuvo que adaptar para poder realizarla, debido a que la actividad de manera presencial se hubiese podido desarrollar viendo a cada uno de los compañeros y conociéndolos físicamente. Es más complicado realizarla online, ya que los compañeros no se reconocen, únicamente en línea. A pesar de esto, la actividad tiene cercanía porque se logra alcanzar el propósito planteado, el cual es que el alumno conozca su nombre, así como las letras que lo conforman. </a:t>
                      </a:r>
                    </a:p>
                    <a:p>
                      <a:endParaRPr lang="es-MX" sz="1050" b="0" u="none" strike="noStrike" kern="1200" baseline="0" dirty="0">
                        <a:latin typeface="Arial" pitchFamily="34" charset="0"/>
                        <a:cs typeface="Arial" pitchFamily="34" charset="0"/>
                      </a:endParaRPr>
                    </a:p>
                    <a:p>
                      <a:r>
                        <a:rPr lang="es-MX" sz="1050" b="1" u="none" strike="noStrike" kern="1200" baseline="0" dirty="0">
                          <a:latin typeface="Arial" pitchFamily="34" charset="0"/>
                          <a:cs typeface="Arial" pitchFamily="34" charset="0"/>
                        </a:rPr>
                        <a:t>¿Cómo se articulan los propósitos comunicativos de la práctica y los propósitos didácticos? </a:t>
                      </a:r>
                      <a:r>
                        <a:rPr lang="es-MX" sz="1050" b="0" u="none" strike="noStrike" kern="1200" baseline="0" dirty="0" smtClean="0">
                          <a:latin typeface="Arial" pitchFamily="34" charset="0"/>
                          <a:cs typeface="Arial" pitchFamily="34" charset="0"/>
                        </a:rPr>
                        <a:t>Se puede observar que el propósito comunicativo de la actividad es que los alumnos conozcan cómo se escribe su nombre, como es su pronunciación, así como las letras que forman parte. Para desarrollar los propósitos didácticos la educadora lleva a cabo un juego donde previamente tiene letras del abecedario recortadas, toman su nombre y deben buscar letra por letra las que conforman su nombre. Utiliza material didáctico que es llamativo para el alumno. </a:t>
                      </a:r>
                      <a:r>
                        <a:rPr lang="es-MX" sz="1050" b="0" u="none" strike="noStrike" kern="1200" baseline="0" dirty="0">
                          <a:latin typeface="Arial" pitchFamily="34" charset="0"/>
                          <a:cs typeface="Arial" pitchFamily="34" charset="0"/>
                        </a:rPr>
                        <a:t>	</a:t>
                      </a:r>
                    </a:p>
                    <a:p>
                      <a:endParaRPr lang="es-MX" sz="1050" dirty="0">
                        <a:latin typeface="Arial" pitchFamily="34" charset="0"/>
                        <a:cs typeface="Arial" pitchFamily="34" charset="0"/>
                      </a:endParaRPr>
                    </a:p>
                  </a:txBody>
                  <a:tcPr/>
                </a:tc>
                <a:extLst>
                  <a:ext uri="{0D108BD9-81ED-4DB2-BD59-A6C34878D82A}">
                    <a16:rowId xmlns="" xmlns:a16="http://schemas.microsoft.com/office/drawing/2014/main" val="1943577484"/>
                  </a:ext>
                </a:extLst>
              </a:tr>
            </a:tbl>
          </a:graphicData>
        </a:graphic>
      </p:graphicFrame>
      <p:sp>
        <p:nvSpPr>
          <p:cNvPr id="5" name="4 CuadroTexto"/>
          <p:cNvSpPr txBox="1"/>
          <p:nvPr/>
        </p:nvSpPr>
        <p:spPr>
          <a:xfrm>
            <a:off x="3130824" y="24704"/>
            <a:ext cx="5514715" cy="646331"/>
          </a:xfrm>
          <a:prstGeom prst="rect">
            <a:avLst/>
          </a:prstGeom>
          <a:noFill/>
        </p:spPr>
        <p:txBody>
          <a:bodyPr wrap="none" rtlCol="0">
            <a:spAutoFit/>
          </a:bodyPr>
          <a:lstStyle/>
          <a:p>
            <a:r>
              <a:rPr lang="es-MX" b="1" i="1" dirty="0"/>
              <a:t>CLASE MODELO EL NOMBRE PROPIO AULA PREESCOLAR</a:t>
            </a:r>
          </a:p>
          <a:p>
            <a:endParaRPr lang="en-US" dirty="0"/>
          </a:p>
        </p:txBody>
      </p:sp>
    </p:spTree>
    <p:extLst>
      <p:ext uri="{BB962C8B-B14F-4D97-AF65-F5344CB8AC3E}">
        <p14:creationId xmlns:p14="http://schemas.microsoft.com/office/powerpoint/2010/main" val="183164444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4 Tabla"/>
          <p:cNvGraphicFramePr>
            <a:graphicFrameLocks noGrp="1"/>
          </p:cNvGraphicFramePr>
          <p:nvPr>
            <p:extLst>
              <p:ext uri="{D42A27DB-BD31-4B8C-83A1-F6EECF244321}">
                <p14:modId xmlns:p14="http://schemas.microsoft.com/office/powerpoint/2010/main" val="2618838015"/>
              </p:ext>
            </p:extLst>
          </p:nvPr>
        </p:nvGraphicFramePr>
        <p:xfrm>
          <a:off x="211477" y="325598"/>
          <a:ext cx="11530474" cy="6396263"/>
        </p:xfrm>
        <a:graphic>
          <a:graphicData uri="http://schemas.openxmlformats.org/drawingml/2006/table">
            <a:tbl>
              <a:tblPr firstRow="1" bandRow="1">
                <a:tableStyleId>{5C22544A-7EE6-4342-B048-85BDC9FD1C3A}</a:tableStyleId>
              </a:tblPr>
              <a:tblGrid>
                <a:gridCol w="2612506"/>
                <a:gridCol w="4469259"/>
                <a:gridCol w="4448709"/>
              </a:tblGrid>
              <a:tr h="567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¿Qué ocurrió? Descripción de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Sobre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Lo interpretable 	</a:t>
                      </a:r>
                    </a:p>
                    <a:p>
                      <a:endParaRPr lang="es-MX" sz="1050" dirty="0">
                        <a:latin typeface="Arial" pitchFamily="34" charset="0"/>
                        <a:cs typeface="Arial" pitchFamily="34" charset="0"/>
                      </a:endParaRPr>
                    </a:p>
                  </a:txBody>
                  <a:tcPr/>
                </a:tc>
              </a:tr>
              <a:tr h="5824763">
                <a:tc>
                  <a:txBody>
                    <a:bodyPr/>
                    <a:lstStyle/>
                    <a:p>
                      <a:pPr>
                        <a:lnSpc>
                          <a:spcPct val="100000"/>
                        </a:lnSpc>
                      </a:pPr>
                      <a:r>
                        <a:rPr lang="es-MX" sz="1050" dirty="0" smtClean="0">
                          <a:latin typeface="Arial" pitchFamily="34" charset="0"/>
                          <a:cs typeface="Arial" pitchFamily="34" charset="0"/>
                        </a:rPr>
                        <a:t>Al </a:t>
                      </a:r>
                      <a:r>
                        <a:rPr lang="es-MX" sz="1050" b="1" dirty="0" smtClean="0">
                          <a:latin typeface="Arial" pitchFamily="34" charset="0"/>
                          <a:cs typeface="Arial" pitchFamily="34" charset="0"/>
                        </a:rPr>
                        <a:t>inicio</a:t>
                      </a:r>
                      <a:r>
                        <a:rPr lang="es-MX" sz="1050" dirty="0" smtClean="0">
                          <a:latin typeface="Arial" pitchFamily="34" charset="0"/>
                          <a:cs typeface="Arial" pitchFamily="34" charset="0"/>
                        </a:rPr>
                        <a:t> de la actividad la educadora saluda</a:t>
                      </a:r>
                      <a:r>
                        <a:rPr lang="es-MX" sz="1050" baseline="0" dirty="0" smtClean="0">
                          <a:latin typeface="Arial" pitchFamily="34" charset="0"/>
                          <a:cs typeface="Arial" pitchFamily="34" charset="0"/>
                        </a:rPr>
                        <a:t> a los alumnos con ayuda de una pequeña canción, y pronto comienza a despertar la curiosidad de los alumnos al mostrarles una caja para que imaginen lo que hay dentro, y dice otra pequeña canción. Luego muestra el contenido, que son unas tarjetas con los nombres de sus alumnos y el de ella, con el que ejemplifica el resto de las actividades, de donde proviene nuestro nombre y como respondemos a través de el. Por medio de otro canto,  «palo, palito» va nombrando cada una de las tarjetas, presentándolas en el pizarrón donde son visibles para los niños.</a:t>
                      </a:r>
                    </a:p>
                    <a:p>
                      <a:pPr>
                        <a:lnSpc>
                          <a:spcPct val="100000"/>
                        </a:lnSpc>
                      </a:pPr>
                      <a:endParaRPr lang="es-MX" sz="1050" baseline="0" dirty="0" smtClean="0">
                        <a:latin typeface="Arial" pitchFamily="34" charset="0"/>
                        <a:cs typeface="Arial" pitchFamily="34" charset="0"/>
                      </a:endParaRPr>
                    </a:p>
                    <a:p>
                      <a:pPr>
                        <a:lnSpc>
                          <a:spcPct val="100000"/>
                        </a:lnSpc>
                      </a:pPr>
                      <a:r>
                        <a:rPr lang="es-MX" sz="1050" baseline="0" dirty="0" smtClean="0">
                          <a:latin typeface="Arial" pitchFamily="34" charset="0"/>
                          <a:cs typeface="Arial" pitchFamily="34" charset="0"/>
                        </a:rPr>
                        <a:t>Para el </a:t>
                      </a:r>
                      <a:r>
                        <a:rPr lang="es-MX" sz="1050" b="1" baseline="0" dirty="0" smtClean="0">
                          <a:latin typeface="Arial" pitchFamily="34" charset="0"/>
                          <a:cs typeface="Arial" pitchFamily="34" charset="0"/>
                        </a:rPr>
                        <a:t>desarrollo</a:t>
                      </a:r>
                      <a:r>
                        <a:rPr lang="es-MX" sz="1050" baseline="0" dirty="0" smtClean="0">
                          <a:latin typeface="Arial" pitchFamily="34" charset="0"/>
                          <a:cs typeface="Arial" pitchFamily="34" charset="0"/>
                        </a:rPr>
                        <a:t>, la educadora muestra el material didáctico, el cual es una hoja en la que representa su nombre en líneas punteadas, indica que primero, pasen su dedo índice por el contorno de las letras, y así ir identificando cada una de las letras, y para reforzar este aprendizaje, también el relleno de éstas con material como bolitas de papel, o cualquier otra cosa, incluso antes de hacer uso del lápiz, para que reconocieran cada una de las letras, tanto en lectura como escritura</a:t>
                      </a:r>
                    </a:p>
                    <a:p>
                      <a:pPr>
                        <a:lnSpc>
                          <a:spcPct val="100000"/>
                        </a:lnSpc>
                      </a:pPr>
                      <a:endParaRPr lang="es-MX" sz="1050" dirty="0">
                        <a:latin typeface="Arial" pitchFamily="34" charset="0"/>
                        <a:cs typeface="Arial" pitchFamily="34" charset="0"/>
                      </a:endParaRPr>
                    </a:p>
                  </a:txBody>
                  <a:tcPr/>
                </a:tc>
                <a:tc>
                  <a:txBody>
                    <a:bodyPr/>
                    <a:lstStyle/>
                    <a:p>
                      <a:r>
                        <a:rPr lang="es-MX" sz="1050" b="1" u="none" strike="noStrike" kern="1200" baseline="0" dirty="0" smtClean="0">
                          <a:latin typeface="Arial" pitchFamily="34" charset="0"/>
                          <a:cs typeface="Arial" pitchFamily="34" charset="0"/>
                        </a:rPr>
                        <a:t>¿</a:t>
                      </a:r>
                      <a:r>
                        <a:rPr lang="es-MX" sz="1050" b="1" u="none" strike="noStrike" kern="1200" baseline="0" dirty="0">
                          <a:latin typeface="Arial" pitchFamily="34" charset="0"/>
                          <a:cs typeface="Arial" pitchFamily="34" charset="0"/>
                        </a:rPr>
                        <a:t>Qué estrategias usó? </a:t>
                      </a:r>
                      <a:r>
                        <a:rPr lang="es-MX" sz="1050" u="none" strike="noStrike" kern="1200" baseline="0" dirty="0" smtClean="0">
                          <a:latin typeface="Arial" pitchFamily="34" charset="0"/>
                          <a:cs typeface="Arial" pitchFamily="34" charset="0"/>
                        </a:rPr>
                        <a:t>Utilizo estrategias como el canto tanto en el principio como tanto dentro de toda la actividad  , esta estrategia me parece de suma importancia para que los niños puedan estar atentos cantando y siguiendo con la clase, otra de sus estrategias es promover la participación diciendo sus nombre y pidiendo levantar sus manos,  esto hace de alguna manera que los alumnos estén atentos a escuchar su nombre y una estrategia de las mas importantes es el uso de materiales o recursos que puedan llamar la atención de los alumnos y así mismo puedan manipular o manejar ellos.</a:t>
                      </a:r>
                      <a:r>
                        <a:rPr lang="es-MX" sz="1050" u="none" strike="noStrike" kern="1200" baseline="0" dirty="0">
                          <a:latin typeface="Arial" pitchFamily="34" charset="0"/>
                          <a:cs typeface="Arial" pitchFamily="34" charset="0"/>
                        </a:rPr>
                        <a:t>	</a:t>
                      </a:r>
                    </a:p>
                    <a:p>
                      <a:endParaRPr lang="es-MX" sz="1050" b="1" dirty="0">
                        <a:latin typeface="Arial" pitchFamily="34" charset="0"/>
                        <a:cs typeface="Arial" pitchFamily="34" charset="0"/>
                      </a:endParaRPr>
                    </a:p>
                    <a:p>
                      <a:r>
                        <a:rPr lang="es-MX" sz="1050" b="1" u="none" strike="noStrike" kern="1200" baseline="0" dirty="0">
                          <a:latin typeface="Arial" pitchFamily="34" charset="0"/>
                          <a:cs typeface="Arial" pitchFamily="34" charset="0"/>
                        </a:rPr>
                        <a:t>¿Qué recursos y materiales se usaron? </a:t>
                      </a:r>
                      <a:r>
                        <a:rPr lang="es-MX" sz="1050" b="0" u="none" strike="noStrike" kern="1200" baseline="0" dirty="0" smtClean="0">
                          <a:latin typeface="Arial" pitchFamily="34" charset="0"/>
                          <a:cs typeface="Arial" pitchFamily="34" charset="0"/>
                        </a:rPr>
                        <a:t>Utilizo materiales y recursos que durante la clase los alumnos pudieran manipular y les sean atractivos para captar su atención como lo fueron los carteles de los nombres, la pizarra donde los pego con ayuda de cinta, la actividad de su nombre en una hoja que con ayuda de papel crepe hecho bolitas por los alumnos, con ayuda de pegamento iban a pegar en cada letra, y para formar su nombre las ilustraciones de las letras de su nombre para poder formarlo, en esta actividad se me hizo un poco de mas el poner como la educadora lo solicita los palitos ya que al ser un poco tardada la actividad al recortar, pegar, forrar, poner palito puede ser un poco aburrida para los alumnos y perderíamos su atención.</a:t>
                      </a:r>
                      <a:r>
                        <a:rPr lang="es-MX" sz="1050" b="1" u="none" strike="noStrike" kern="1200" baseline="0" dirty="0">
                          <a:latin typeface="Arial" pitchFamily="34" charset="0"/>
                          <a:cs typeface="Arial" pitchFamily="34" charset="0"/>
                        </a:rPr>
                        <a:t>	</a:t>
                      </a:r>
                      <a:endParaRPr lang="es-MX" sz="1050" b="1" u="none" strike="noStrike" kern="1200" baseline="0" dirty="0" smtClean="0">
                        <a:latin typeface="Arial" pitchFamily="34" charset="0"/>
                        <a:cs typeface="Arial" pitchFamily="34" charset="0"/>
                      </a:endParaRPr>
                    </a:p>
                    <a:p>
                      <a:endParaRPr lang="es-MX" sz="1050" b="1" dirty="0">
                        <a:latin typeface="Arial" pitchFamily="34" charset="0"/>
                        <a:cs typeface="Arial"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es-MX" sz="1050" b="1" u="none" strike="noStrike" kern="1200" baseline="0" dirty="0">
                          <a:latin typeface="Arial" pitchFamily="34" charset="0"/>
                          <a:cs typeface="Arial" pitchFamily="34" charset="0"/>
                        </a:rPr>
                        <a:t>¿Qué hacen los niños para resolver la actividad? </a:t>
                      </a:r>
                      <a:r>
                        <a:rPr lang="es-MX" sz="1050" b="0" u="none" strike="noStrike" kern="1200" baseline="0" dirty="0" smtClean="0">
                          <a:latin typeface="Arial" pitchFamily="34" charset="0"/>
                          <a:cs typeface="Arial" pitchFamily="34" charset="0"/>
                        </a:rPr>
                        <a:t>Los niños ponen atención a las indicaciones de la maestra en cada una de las actividades a realizar, en el inicio al conocer su nombre y el de sus compañeros, participando en cantar y al escuchar su nombre levantando la mano, en el desarrollo al presentarle la hoja con su nombre la resuelve haciendo bolitas de papel para pegar en cada letra de su nombre y así poder conocer un poco la forma de cada una de las letras de su nombre y para finalizar al formar su nombre letra por letra con su material con ayuda de su hoja de actividad y prestando atención a ella pudieron resolver.</a:t>
                      </a:r>
                      <a:r>
                        <a:rPr lang="es-MX" sz="1050" b="0" u="none" strike="noStrike" kern="1200" baseline="0" dirty="0">
                          <a:latin typeface="Arial" pitchFamily="34" charset="0"/>
                          <a:cs typeface="Arial" pitchFamily="34" charset="0"/>
                        </a:rPr>
                        <a:t>	</a:t>
                      </a:r>
                    </a:p>
                    <a:p>
                      <a:endParaRPr lang="es-MX" sz="1050" b="1" dirty="0">
                        <a:latin typeface="Arial" pitchFamily="34" charset="0"/>
                        <a:cs typeface="Arial" pitchFamily="34" charset="0"/>
                      </a:endParaRPr>
                    </a:p>
                  </a:txBody>
                  <a:tcPr/>
                </a:tc>
                <a:tc>
                  <a:txBody>
                    <a:bodyPr/>
                    <a:lstStyle/>
                    <a:p>
                      <a:r>
                        <a:rPr lang="es-MX" sz="1050" b="1" dirty="0" smtClean="0">
                          <a:latin typeface="Arial" pitchFamily="34" charset="0"/>
                          <a:cs typeface="Arial" pitchFamily="34" charset="0"/>
                        </a:rPr>
                        <a:t>¿Qué tanto problematiza los saberes que poseen los niños? </a:t>
                      </a:r>
                      <a:r>
                        <a:rPr lang="es-MX" sz="1050" dirty="0" smtClean="0">
                          <a:latin typeface="Arial" pitchFamily="34" charset="0"/>
                          <a:cs typeface="Arial" pitchFamily="34" charset="0"/>
                        </a:rPr>
                        <a:t>No hay problemática en los saberes previos de los alumnos, debido a que ella comunica cada nombre de ellos. </a:t>
                      </a:r>
                    </a:p>
                    <a:p>
                      <a:endParaRPr lang="es-MX" sz="1050" dirty="0" smtClean="0">
                        <a:latin typeface="Arial" pitchFamily="34" charset="0"/>
                        <a:cs typeface="Arial" pitchFamily="34" charset="0"/>
                      </a:endParaRPr>
                    </a:p>
                    <a:p>
                      <a:r>
                        <a:rPr lang="es-MX" sz="1050" b="1" dirty="0" smtClean="0">
                          <a:latin typeface="Arial" pitchFamily="34" charset="0"/>
                          <a:cs typeface="Arial" pitchFamily="34" charset="0"/>
                        </a:rPr>
                        <a:t>¿Cómo ayudan estas actividades problematizadas a que los niños desarrollen su conocimiento lingüístico y pragmático? </a:t>
                      </a:r>
                      <a:r>
                        <a:rPr lang="es-MX" sz="1050" b="0" dirty="0" smtClean="0">
                          <a:latin typeface="Arial" pitchFamily="34" charset="0"/>
                          <a:cs typeface="Arial" pitchFamily="34" charset="0"/>
                        </a:rPr>
                        <a:t>Este tipo de actividades son de gran ayuda para el desarrollo lingüístico y pragmático de los alumnos, dado que, conocen cómo es que deben de llamar a sus compañeros, así como a ellos mismos, debido a que en ocasiones, los familiares les llegasen a hablar por apodos, y ellos no conocen sus nombres. Apoya en el desarrollo pragmático debido a que es funcional para la comunicación y poder establecer mejores relaciones con sus compañeros, así como dentro de su contexto social.	</a:t>
                      </a:r>
                    </a:p>
                    <a:p>
                      <a:endParaRPr lang="es-MX" sz="1050" b="0" dirty="0" smtClean="0">
                        <a:latin typeface="Arial" pitchFamily="34" charset="0"/>
                        <a:cs typeface="Arial" pitchFamily="34" charset="0"/>
                      </a:endParaRPr>
                    </a:p>
                    <a:p>
                      <a:r>
                        <a:rPr lang="es-MX" sz="1050" b="1" dirty="0" smtClean="0">
                          <a:latin typeface="Arial" pitchFamily="34" charset="0"/>
                          <a:cs typeface="Arial" pitchFamily="34" charset="0"/>
                        </a:rPr>
                        <a:t>¿Hay congruencia entre los materiales, la forma de usarlos y los propósitos del contenido? </a:t>
                      </a:r>
                      <a:r>
                        <a:rPr lang="es-MX" sz="1050" b="0" dirty="0" smtClean="0">
                          <a:latin typeface="Arial" pitchFamily="34" charset="0"/>
                          <a:cs typeface="Arial" pitchFamily="34" charset="0"/>
                        </a:rPr>
                        <a:t>Si, se utiliza material didáctico, llamativo, legible y atractivo visualmente para niños preescolares. Además está adaptado totalmente al propósito/ aprendizaje de la actividad. Se utilizan colores y tamaños favorables para su visibilidad.</a:t>
                      </a:r>
                    </a:p>
                    <a:p>
                      <a:r>
                        <a:rPr lang="es-MX" sz="1050" b="0" dirty="0" smtClean="0">
                          <a:latin typeface="Arial" pitchFamily="34" charset="0"/>
                          <a:cs typeface="Arial" pitchFamily="34" charset="0"/>
                        </a:rPr>
                        <a:t> </a:t>
                      </a:r>
                    </a:p>
                    <a:p>
                      <a:r>
                        <a:rPr lang="es-MX" sz="1050" b="1" dirty="0" smtClean="0">
                          <a:latin typeface="Arial" pitchFamily="34" charset="0"/>
                          <a:cs typeface="Arial" pitchFamily="34" charset="0"/>
                        </a:rPr>
                        <a:t>¿Es variado? ¿Se parece a lo que se usa fuera de la escuela? </a:t>
                      </a:r>
                    </a:p>
                    <a:p>
                      <a:r>
                        <a:rPr lang="es-MX" sz="1050" b="0" dirty="0" smtClean="0">
                          <a:latin typeface="Arial" pitchFamily="34" charset="0"/>
                          <a:cs typeface="Arial" pitchFamily="34" charset="0"/>
                        </a:rPr>
                        <a:t>El material es muy variado, se utilizan carteles con los nombres de los alumnos; los nombres de hombres enmarcados en color azul y los de las mujeres en rojo. También, se utilizan letras del abecedario las cuales están forradas de </a:t>
                      </a:r>
                      <a:r>
                        <a:rPr lang="es-MX" sz="1050" b="0" dirty="0" err="1" smtClean="0">
                          <a:latin typeface="Arial" pitchFamily="34" charset="0"/>
                          <a:cs typeface="Arial" pitchFamily="34" charset="0"/>
                        </a:rPr>
                        <a:t>contact</a:t>
                      </a:r>
                      <a:r>
                        <a:rPr lang="es-MX" sz="1050" b="0" dirty="0" smtClean="0">
                          <a:latin typeface="Arial" pitchFamily="34" charset="0"/>
                          <a:cs typeface="Arial" pitchFamily="34" charset="0"/>
                        </a:rPr>
                        <a:t>, y pegadas a un palito para poder sostenerlas con mayor facilidad.</a:t>
                      </a:r>
                    </a:p>
                    <a:p>
                      <a:endParaRPr lang="es-MX" sz="1050" b="0" dirty="0" smtClean="0">
                        <a:latin typeface="Arial" pitchFamily="34" charset="0"/>
                        <a:cs typeface="Arial" pitchFamily="34" charset="0"/>
                      </a:endParaRPr>
                    </a:p>
                    <a:p>
                      <a:r>
                        <a:rPr lang="es-MX" sz="1050" b="1" dirty="0" smtClean="0">
                          <a:latin typeface="Arial" pitchFamily="34" charset="0"/>
                          <a:cs typeface="Arial" pitchFamily="34" charset="0"/>
                        </a:rPr>
                        <a:t>¿En qué medida lo que hacen los está ayudando a avanzar como usuarios del lenguaje? </a:t>
                      </a:r>
                      <a:r>
                        <a:rPr lang="es-MX" sz="1050" b="0" dirty="0" smtClean="0">
                          <a:latin typeface="Arial" pitchFamily="34" charset="0"/>
                          <a:cs typeface="Arial" pitchFamily="34" charset="0"/>
                        </a:rPr>
                        <a:t>Estas actividad ayudan a la estimulación del lenguaje, ya que aprenden la pronunciación correcta de nuevas palabras, así como de las letras al pronunciar distintos nombres. </a:t>
                      </a:r>
                    </a:p>
                  </a:txBody>
                  <a:tcPr/>
                </a:tc>
              </a:tr>
            </a:tbl>
          </a:graphicData>
        </a:graphic>
      </p:graphicFrame>
    </p:spTree>
    <p:extLst>
      <p:ext uri="{BB962C8B-B14F-4D97-AF65-F5344CB8AC3E}">
        <p14:creationId xmlns:p14="http://schemas.microsoft.com/office/powerpoint/2010/main" val="549650316"/>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extLst>
              <p:ext uri="{D42A27DB-BD31-4B8C-83A1-F6EECF244321}">
                <p14:modId xmlns:p14="http://schemas.microsoft.com/office/powerpoint/2010/main" val="655780459"/>
              </p:ext>
            </p:extLst>
          </p:nvPr>
        </p:nvGraphicFramePr>
        <p:xfrm>
          <a:off x="211477" y="325598"/>
          <a:ext cx="11530474" cy="6396263"/>
        </p:xfrm>
        <a:graphic>
          <a:graphicData uri="http://schemas.openxmlformats.org/drawingml/2006/table">
            <a:tbl>
              <a:tblPr firstRow="1" bandRow="1">
                <a:tableStyleId>{5C22544A-7EE6-4342-B048-85BDC9FD1C3A}</a:tableStyleId>
              </a:tblPr>
              <a:tblGrid>
                <a:gridCol w="2612506"/>
                <a:gridCol w="4469259"/>
                <a:gridCol w="4448709"/>
              </a:tblGrid>
              <a:tr h="567215">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¿Qué ocurrió? Descripción de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Sobre lo observado 	</a:t>
                      </a:r>
                    </a:p>
                    <a:p>
                      <a:endParaRPr lang="es-MX" sz="1050" dirty="0">
                        <a:latin typeface="Arial" pitchFamily="34" charset="0"/>
                        <a:cs typeface="Arial" pitchFamily="34" charset="0"/>
                      </a:endParaRPr>
                    </a:p>
                  </a:txBody>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s-MX" sz="1050" u="none" strike="noStrike" kern="1200" baseline="0" dirty="0">
                          <a:latin typeface="Arial" pitchFamily="34" charset="0"/>
                          <a:cs typeface="Arial" pitchFamily="34" charset="0"/>
                        </a:rPr>
                        <a:t>Lo interpretable 	</a:t>
                      </a:r>
                    </a:p>
                    <a:p>
                      <a:endParaRPr lang="es-MX" sz="1050" dirty="0">
                        <a:latin typeface="Arial" pitchFamily="34" charset="0"/>
                        <a:cs typeface="Arial" pitchFamily="34" charset="0"/>
                      </a:endParaRPr>
                    </a:p>
                  </a:txBody>
                  <a:tcPr/>
                </a:tc>
              </a:tr>
              <a:tr h="5824763">
                <a:tc>
                  <a:txBody>
                    <a:bodyPr/>
                    <a:lstStyle/>
                    <a:p>
                      <a:pPr>
                        <a:lnSpc>
                          <a:spcPct val="100000"/>
                        </a:lnSpc>
                      </a:pPr>
                      <a:r>
                        <a:rPr lang="es-MX" sz="1050" dirty="0" smtClean="0">
                          <a:latin typeface="Arial" pitchFamily="34" charset="0"/>
                          <a:cs typeface="Arial" pitchFamily="34" charset="0"/>
                        </a:rPr>
                        <a:t>Para terminar, en el </a:t>
                      </a:r>
                      <a:r>
                        <a:rPr lang="es-MX" sz="1050" b="1" dirty="0" smtClean="0">
                          <a:latin typeface="Arial" pitchFamily="34" charset="0"/>
                          <a:cs typeface="Arial" pitchFamily="34" charset="0"/>
                        </a:rPr>
                        <a:t>cierre, </a:t>
                      </a:r>
                      <a:r>
                        <a:rPr lang="es-MX" sz="1050" b="0" dirty="0" smtClean="0">
                          <a:latin typeface="Arial" pitchFamily="34" charset="0"/>
                          <a:cs typeface="Arial" pitchFamily="34" charset="0"/>
                        </a:rPr>
                        <a:t>una vez más, se sugirió el uso de material de papel, un recortable en el cual se encontraban las letras por separado</a:t>
                      </a:r>
                      <a:r>
                        <a:rPr lang="es-MX" sz="1050" b="0" baseline="0" dirty="0" smtClean="0">
                          <a:latin typeface="Arial" pitchFamily="34" charset="0"/>
                          <a:cs typeface="Arial" pitchFamily="34" charset="0"/>
                        </a:rPr>
                        <a:t> en unos círculos, para armarlos de manera más interesante para los niños, con un palito de paleta, de manera que pudieran organizarlas tomando como base la tarjeta de su nombre, y una vez más buscaran las letras y las ordenaran de una forma divertida.</a:t>
                      </a:r>
                    </a:p>
                    <a:p>
                      <a:pPr>
                        <a:lnSpc>
                          <a:spcPct val="100000"/>
                        </a:lnSpc>
                      </a:pPr>
                      <a:endParaRPr lang="es-MX" sz="1050" b="0" dirty="0">
                        <a:latin typeface="Arial" pitchFamily="34" charset="0"/>
                        <a:cs typeface="Arial" pitchFamily="34" charset="0"/>
                      </a:endParaRPr>
                    </a:p>
                    <a:p>
                      <a:pPr>
                        <a:lnSpc>
                          <a:spcPct val="100000"/>
                        </a:lnSpc>
                      </a:pPr>
                      <a:r>
                        <a:rPr lang="es-MX" sz="1050" b="0" dirty="0" smtClean="0">
                          <a:latin typeface="Arial" pitchFamily="34" charset="0"/>
                          <a:cs typeface="Arial" pitchFamily="34" charset="0"/>
                        </a:rPr>
                        <a:t>Agrega</a:t>
                      </a:r>
                      <a:r>
                        <a:rPr lang="es-MX" sz="1050" b="0" baseline="0" dirty="0" smtClean="0">
                          <a:latin typeface="Arial" pitchFamily="34" charset="0"/>
                          <a:cs typeface="Arial" pitchFamily="34" charset="0"/>
                        </a:rPr>
                        <a:t> la despedida breve a los niños y la consigna de realizar las actividades que fueron planteadas.</a:t>
                      </a:r>
                      <a:endParaRPr lang="es-MX" sz="1050" b="0" dirty="0" smtClean="0">
                        <a:latin typeface="Arial" pitchFamily="34" charset="0"/>
                        <a:cs typeface="Arial" pitchFamily="34" charset="0"/>
                      </a:endParaRPr>
                    </a:p>
                  </a:txBody>
                  <a:tcPr/>
                </a:tc>
                <a:tc>
                  <a:txBody>
                    <a:bodyPr/>
                    <a:lstStyle/>
                    <a:p>
                      <a:r>
                        <a:rPr lang="es-MX" sz="1050" b="1" u="none" strike="noStrike" kern="1200" baseline="0" dirty="0" smtClean="0">
                          <a:latin typeface="Arial" pitchFamily="34" charset="0"/>
                          <a:cs typeface="Arial" pitchFamily="34" charset="0"/>
                        </a:rPr>
                        <a:t>¿</a:t>
                      </a:r>
                      <a:r>
                        <a:rPr lang="es-MX" sz="1050" b="1" u="none" strike="noStrike" kern="1200" baseline="0" dirty="0">
                          <a:latin typeface="Arial" pitchFamily="34" charset="0"/>
                          <a:cs typeface="Arial" pitchFamily="34" charset="0"/>
                        </a:rPr>
                        <a:t>Cómo interviene el </a:t>
                      </a:r>
                      <a:r>
                        <a:rPr lang="es-MX" sz="1050" b="1" u="none" strike="noStrike" kern="1200" baseline="0" dirty="0" smtClean="0">
                          <a:latin typeface="Arial" pitchFamily="34" charset="0"/>
                          <a:cs typeface="Arial" pitchFamily="34" charset="0"/>
                        </a:rPr>
                        <a:t>docente? </a:t>
                      </a:r>
                      <a:r>
                        <a:rPr lang="es-MX" sz="1050" dirty="0" smtClean="0">
                          <a:latin typeface="Arial" pitchFamily="34" charset="0"/>
                          <a:cs typeface="Arial" pitchFamily="34" charset="0"/>
                        </a:rPr>
                        <a:t>La intervención del docente durante esta clase observada es su participación motivando a los alumnos a participar en cada una de las actividades como durante el canto siempre, al levantar su nombre cuando lo escuchen, también al presentar todos los materiales o recursos que utilizaran para la clase y brindando explicación de cada una de las actividades para que los alumnos puedan relazarlas.</a:t>
                      </a:r>
                      <a:endParaRPr lang="es-MX" sz="1050" dirty="0">
                        <a:latin typeface="Arial" pitchFamily="34" charset="0"/>
                        <a:cs typeface="Arial" pitchFamily="34" charset="0"/>
                      </a:endParaRPr>
                    </a:p>
                  </a:txBody>
                  <a:tcPr/>
                </a:tc>
                <a:tc>
                  <a:txBody>
                    <a:bodyPr/>
                    <a:lstStyle/>
                    <a:p>
                      <a:r>
                        <a:rPr lang="es-MX" sz="1050" b="1" dirty="0" smtClean="0">
                          <a:latin typeface="Arial" pitchFamily="34" charset="0"/>
                          <a:cs typeface="Arial" pitchFamily="34" charset="0"/>
                        </a:rPr>
                        <a:t>¿Qué piensan o qué están aprendiendo acerca del contenido los</a:t>
                      </a:r>
                      <a:r>
                        <a:rPr lang="es-MX" sz="1050" b="1" baseline="0" dirty="0" smtClean="0">
                          <a:latin typeface="Arial" pitchFamily="34" charset="0"/>
                          <a:cs typeface="Arial" pitchFamily="34" charset="0"/>
                        </a:rPr>
                        <a:t> </a:t>
                      </a:r>
                      <a:r>
                        <a:rPr lang="es-MX" sz="1050" b="1" dirty="0" smtClean="0">
                          <a:latin typeface="Arial" pitchFamily="34" charset="0"/>
                          <a:cs typeface="Arial" pitchFamily="34" charset="0"/>
                        </a:rPr>
                        <a:t>niños? </a:t>
                      </a:r>
                      <a:r>
                        <a:rPr lang="es-MX" sz="1050" b="0" dirty="0" smtClean="0">
                          <a:latin typeface="Arial" pitchFamily="34" charset="0"/>
                          <a:cs typeface="Arial" pitchFamily="34" charset="0"/>
                        </a:rPr>
                        <a:t>Los niños están aprendiendo un nuevo vocabulario (nombres) así como la manera en que se les debe de llamar a ellos mismos. Dentro de esta actividad, aprenden también; habilidades como la correcta pronunciación de nombres; además, la identificación de las letras que conforman su nombre. </a:t>
                      </a:r>
                    </a:p>
                    <a:p>
                      <a:endParaRPr lang="es-MX" sz="1050" b="0" dirty="0" smtClean="0">
                        <a:latin typeface="Arial" pitchFamily="34" charset="0"/>
                        <a:cs typeface="Arial" pitchFamily="34" charset="0"/>
                      </a:endParaRPr>
                    </a:p>
                    <a:p>
                      <a:r>
                        <a:rPr lang="es-MX" sz="1050" b="1" dirty="0" smtClean="0">
                          <a:latin typeface="Arial" pitchFamily="34" charset="0"/>
                          <a:cs typeface="Arial" pitchFamily="34" charset="0"/>
                        </a:rPr>
                        <a:t>¿En qué medida tiende puentes entre lo que saben y los nuevos conocimientos sobre la escritura?	</a:t>
                      </a:r>
                    </a:p>
                    <a:p>
                      <a:r>
                        <a:rPr lang="es-MX" sz="1050" b="0" dirty="0" smtClean="0">
                          <a:latin typeface="Arial" pitchFamily="34" charset="0"/>
                          <a:cs typeface="Arial" pitchFamily="34" charset="0"/>
                        </a:rPr>
                        <a:t>Mediante actividades donde se ve reflejado mayor dificultad para poder realizarlas. Primero; comienza explicando de manera visual nombre por nombre, así como las letras que lo conforman. Después, cada Niño debe de tener en casa previamente su nombre impreso, de esta manera con la explicación anterior, se logre desarrollar la identificación de la de letras que lo conforman, de este modo se adquieren conocimientos nuevos con base en los conocimientos previos que tenían los alumnos.</a:t>
                      </a:r>
                      <a:endParaRPr lang="es-MX" sz="1050" b="0" dirty="0">
                        <a:latin typeface="Arial" pitchFamily="34" charset="0"/>
                        <a:cs typeface="Arial" pitchFamily="34" charset="0"/>
                      </a:endParaRPr>
                    </a:p>
                  </a:txBody>
                  <a:tcPr/>
                </a:tc>
              </a:tr>
            </a:tbl>
          </a:graphicData>
        </a:graphic>
      </p:graphicFrame>
    </p:spTree>
    <p:extLst>
      <p:ext uri="{BB962C8B-B14F-4D97-AF65-F5344CB8AC3E}">
        <p14:creationId xmlns:p14="http://schemas.microsoft.com/office/powerpoint/2010/main" val="4078410142"/>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352</TotalTime>
  <Words>1396</Words>
  <Application>Microsoft Office PowerPoint</Application>
  <PresentationFormat>Personalizado</PresentationFormat>
  <Paragraphs>72</Paragraphs>
  <Slides>4</Slides>
  <Notes>0</Notes>
  <HiddenSlides>0</HiddenSlides>
  <MMClips>0</MMClips>
  <ScaleCrop>false</ScaleCrop>
  <HeadingPairs>
    <vt:vector size="4" baseType="variant">
      <vt:variant>
        <vt:lpstr>Tema</vt:lpstr>
      </vt:variant>
      <vt:variant>
        <vt:i4>1</vt:i4>
      </vt:variant>
      <vt:variant>
        <vt:lpstr>Títulos de diapositiva</vt:lpstr>
      </vt:variant>
      <vt:variant>
        <vt:i4>4</vt:i4>
      </vt:variant>
    </vt:vector>
  </HeadingPairs>
  <TitlesOfParts>
    <vt:vector size="5" baseType="lpstr">
      <vt:lpstr>Tema de Office</vt:lpstr>
      <vt:lpstr>Presentación de PowerPoint</vt:lpstr>
      <vt:lpstr>Presentación de PowerPoint</vt:lpstr>
      <vt:lpstr>Presentación de PowerPoint</vt:lpstr>
      <vt:lpstr>Presentación de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María Elena Villarreal Márquez</dc:creator>
  <cp:lastModifiedBy>SORIA</cp:lastModifiedBy>
  <cp:revision>16</cp:revision>
  <dcterms:created xsi:type="dcterms:W3CDTF">2021-06-07T14:12:57Z</dcterms:created>
  <dcterms:modified xsi:type="dcterms:W3CDTF">2021-06-09T18:31:55Z</dcterms:modified>
</cp:coreProperties>
</file>