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9" r:id="rId4"/>
    <p:sldId id="257"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199" indent="0" algn="ctr">
              <a:buNone/>
              <a:defRPr sz="2000"/>
            </a:lvl2pPr>
            <a:lvl3pPr marL="914398" indent="0" algn="ctr">
              <a:buNone/>
              <a:defRPr sz="1800"/>
            </a:lvl3pPr>
            <a:lvl4pPr marL="1371597" indent="0" algn="ctr">
              <a:buNone/>
              <a:defRPr sz="1600"/>
            </a:lvl4pPr>
            <a:lvl5pPr marL="1828796" indent="0" algn="ctr">
              <a:buNone/>
              <a:defRPr sz="1600"/>
            </a:lvl5pPr>
            <a:lvl6pPr marL="2285996" indent="0" algn="ctr">
              <a:buNone/>
              <a:defRPr sz="1600"/>
            </a:lvl6pPr>
            <a:lvl7pPr marL="2743194" indent="0" algn="ctr">
              <a:buNone/>
              <a:defRPr sz="1600"/>
            </a:lvl7pPr>
            <a:lvl8pPr marL="3200394" indent="0" algn="ctr">
              <a:buNone/>
              <a:defRPr sz="1600"/>
            </a:lvl8pPr>
            <a:lvl9pPr marL="3657592"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9"/>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199" indent="0">
              <a:buNone/>
              <a:defRPr sz="2000">
                <a:solidFill>
                  <a:schemeClr val="tx1">
                    <a:tint val="75000"/>
                  </a:schemeClr>
                </a:solidFill>
              </a:defRPr>
            </a:lvl2pPr>
            <a:lvl3pPr marL="914398" indent="0">
              <a:buNone/>
              <a:defRPr sz="1800">
                <a:solidFill>
                  <a:schemeClr val="tx1">
                    <a:tint val="75000"/>
                  </a:schemeClr>
                </a:solidFill>
              </a:defRPr>
            </a:lvl3pPr>
            <a:lvl4pPr marL="1371597" indent="0">
              <a:buNone/>
              <a:defRPr sz="1600">
                <a:solidFill>
                  <a:schemeClr val="tx1">
                    <a:tint val="75000"/>
                  </a:schemeClr>
                </a:solidFill>
              </a:defRPr>
            </a:lvl4pPr>
            <a:lvl5pPr marL="1828796" indent="0">
              <a:buNone/>
              <a:defRPr sz="1600">
                <a:solidFill>
                  <a:schemeClr val="tx1">
                    <a:tint val="75000"/>
                  </a:schemeClr>
                </a:solidFill>
              </a:defRPr>
            </a:lvl5pPr>
            <a:lvl6pPr marL="2285996" indent="0">
              <a:buNone/>
              <a:defRPr sz="1600">
                <a:solidFill>
                  <a:schemeClr val="tx1">
                    <a:tint val="75000"/>
                  </a:schemeClr>
                </a:solidFill>
              </a:defRPr>
            </a:lvl6pPr>
            <a:lvl7pPr marL="2743194" indent="0">
              <a:buNone/>
              <a:defRPr sz="1600">
                <a:solidFill>
                  <a:schemeClr val="tx1">
                    <a:tint val="75000"/>
                  </a:schemeClr>
                </a:solidFill>
              </a:defRPr>
            </a:lvl7pPr>
            <a:lvl8pPr marL="3200394" indent="0">
              <a:buNone/>
              <a:defRPr sz="1600">
                <a:solidFill>
                  <a:schemeClr val="tx1">
                    <a:tint val="75000"/>
                  </a:schemeClr>
                </a:solidFill>
              </a:defRPr>
            </a:lvl8pPr>
            <a:lvl9pPr marL="3657592"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6"/>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90" y="1681164"/>
            <a:ext cx="5157787"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90" y="2505076"/>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4"/>
            <a:ext cx="5183188" cy="823912"/>
          </a:xfrm>
        </p:spPr>
        <p:txBody>
          <a:bodyPr anchor="b"/>
          <a:lstStyle>
            <a:lvl1pPr marL="0" indent="0">
              <a:buNone/>
              <a:defRPr sz="2400" b="1"/>
            </a:lvl1pPr>
            <a:lvl2pPr marL="457199" indent="0">
              <a:buNone/>
              <a:defRPr sz="2000" b="1"/>
            </a:lvl2pPr>
            <a:lvl3pPr marL="914398" indent="0">
              <a:buNone/>
              <a:defRPr sz="1800" b="1"/>
            </a:lvl3pPr>
            <a:lvl4pPr marL="1371597" indent="0">
              <a:buNone/>
              <a:defRPr sz="1600" b="1"/>
            </a:lvl4pPr>
            <a:lvl5pPr marL="1828796" indent="0">
              <a:buNone/>
              <a:defRPr sz="1600" b="1"/>
            </a:lvl5pPr>
            <a:lvl6pPr marL="2285996" indent="0">
              <a:buNone/>
              <a:defRPr sz="1600" b="1"/>
            </a:lvl6pPr>
            <a:lvl7pPr marL="2743194" indent="0">
              <a:buNone/>
              <a:defRPr sz="1600" b="1"/>
            </a:lvl7pPr>
            <a:lvl8pPr marL="3200394" indent="0">
              <a:buNone/>
              <a:defRPr sz="1600" b="1"/>
            </a:lvl8pPr>
            <a:lvl9pPr marL="3657592"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6"/>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90"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199" indent="0">
              <a:buNone/>
              <a:defRPr sz="2800"/>
            </a:lvl2pPr>
            <a:lvl3pPr marL="914398" indent="0">
              <a:buNone/>
              <a:defRPr sz="2400"/>
            </a:lvl3pPr>
            <a:lvl4pPr marL="1371597" indent="0">
              <a:buNone/>
              <a:defRPr sz="2000"/>
            </a:lvl4pPr>
            <a:lvl5pPr marL="1828796" indent="0">
              <a:buNone/>
              <a:defRPr sz="2000"/>
            </a:lvl5pPr>
            <a:lvl6pPr marL="2285996" indent="0">
              <a:buNone/>
              <a:defRPr sz="2000"/>
            </a:lvl6pPr>
            <a:lvl7pPr marL="2743194" indent="0">
              <a:buNone/>
              <a:defRPr sz="2000"/>
            </a:lvl7pPr>
            <a:lvl8pPr marL="3200394" indent="0">
              <a:buNone/>
              <a:defRPr sz="2000"/>
            </a:lvl8pPr>
            <a:lvl9pPr marL="3657592"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90" y="2057400"/>
            <a:ext cx="3932237" cy="3811588"/>
          </a:xfrm>
        </p:spPr>
        <p:txBody>
          <a:bodyPr/>
          <a:lstStyle>
            <a:lvl1pPr marL="0" indent="0">
              <a:buNone/>
              <a:defRPr sz="1600"/>
            </a:lvl1pPr>
            <a:lvl2pPr marL="457199" indent="0">
              <a:buNone/>
              <a:defRPr sz="1400"/>
            </a:lvl2pPr>
            <a:lvl3pPr marL="914398" indent="0">
              <a:buNone/>
              <a:defRPr sz="1200"/>
            </a:lvl3pPr>
            <a:lvl4pPr marL="1371597" indent="0">
              <a:buNone/>
              <a:defRPr sz="1000"/>
            </a:lvl4pPr>
            <a:lvl5pPr marL="1828796" indent="0">
              <a:buNone/>
              <a:defRPr sz="1000"/>
            </a:lvl5pPr>
            <a:lvl6pPr marL="2285996" indent="0">
              <a:buNone/>
              <a:defRPr sz="1000"/>
            </a:lvl6pPr>
            <a:lvl7pPr marL="2743194" indent="0">
              <a:buNone/>
              <a:defRPr sz="1000"/>
            </a:lvl7pPr>
            <a:lvl8pPr marL="3200394" indent="0">
              <a:buNone/>
              <a:defRPr sz="1000"/>
            </a:lvl8pPr>
            <a:lvl9pPr marL="3657592"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8"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9" indent="-228599" algn="l" defTabSz="914398"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99" indent="-228599" algn="l" defTabSz="914398"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97" indent="-228599" algn="l" defTabSz="914398"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97"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96"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95"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94"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93"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92" indent="-228599" algn="l" defTabSz="914398"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398" rtl="0" eaLnBrk="1" latinLnBrk="0" hangingPunct="1">
        <a:defRPr sz="1800" kern="1200">
          <a:solidFill>
            <a:schemeClr val="tx1"/>
          </a:solidFill>
          <a:latin typeface="+mn-lt"/>
          <a:ea typeface="+mn-ea"/>
          <a:cs typeface="+mn-cs"/>
        </a:defRPr>
      </a:lvl1pPr>
      <a:lvl2pPr marL="457199" algn="l" defTabSz="914398" rtl="0" eaLnBrk="1" latinLnBrk="0" hangingPunct="1">
        <a:defRPr sz="1800" kern="1200">
          <a:solidFill>
            <a:schemeClr val="tx1"/>
          </a:solidFill>
          <a:latin typeface="+mn-lt"/>
          <a:ea typeface="+mn-ea"/>
          <a:cs typeface="+mn-cs"/>
        </a:defRPr>
      </a:lvl2pPr>
      <a:lvl3pPr marL="914398" algn="l" defTabSz="914398" rtl="0" eaLnBrk="1" latinLnBrk="0" hangingPunct="1">
        <a:defRPr sz="1800" kern="1200">
          <a:solidFill>
            <a:schemeClr val="tx1"/>
          </a:solidFill>
          <a:latin typeface="+mn-lt"/>
          <a:ea typeface="+mn-ea"/>
          <a:cs typeface="+mn-cs"/>
        </a:defRPr>
      </a:lvl3pPr>
      <a:lvl4pPr marL="1371597" algn="l" defTabSz="914398" rtl="0" eaLnBrk="1" latinLnBrk="0" hangingPunct="1">
        <a:defRPr sz="1800" kern="1200">
          <a:solidFill>
            <a:schemeClr val="tx1"/>
          </a:solidFill>
          <a:latin typeface="+mn-lt"/>
          <a:ea typeface="+mn-ea"/>
          <a:cs typeface="+mn-cs"/>
        </a:defRPr>
      </a:lvl4pPr>
      <a:lvl5pPr marL="1828796" algn="l" defTabSz="914398" rtl="0" eaLnBrk="1" latinLnBrk="0" hangingPunct="1">
        <a:defRPr sz="1800" kern="1200">
          <a:solidFill>
            <a:schemeClr val="tx1"/>
          </a:solidFill>
          <a:latin typeface="+mn-lt"/>
          <a:ea typeface="+mn-ea"/>
          <a:cs typeface="+mn-cs"/>
        </a:defRPr>
      </a:lvl5pPr>
      <a:lvl6pPr marL="2285996" algn="l" defTabSz="914398" rtl="0" eaLnBrk="1" latinLnBrk="0" hangingPunct="1">
        <a:defRPr sz="1800" kern="1200">
          <a:solidFill>
            <a:schemeClr val="tx1"/>
          </a:solidFill>
          <a:latin typeface="+mn-lt"/>
          <a:ea typeface="+mn-ea"/>
          <a:cs typeface="+mn-cs"/>
        </a:defRPr>
      </a:lvl6pPr>
      <a:lvl7pPr marL="2743194" algn="l" defTabSz="914398" rtl="0" eaLnBrk="1" latinLnBrk="0" hangingPunct="1">
        <a:defRPr sz="1800" kern="1200">
          <a:solidFill>
            <a:schemeClr val="tx1"/>
          </a:solidFill>
          <a:latin typeface="+mn-lt"/>
          <a:ea typeface="+mn-ea"/>
          <a:cs typeface="+mn-cs"/>
        </a:defRPr>
      </a:lvl7pPr>
      <a:lvl8pPr marL="3200394" algn="l" defTabSz="914398" rtl="0" eaLnBrk="1" latinLnBrk="0" hangingPunct="1">
        <a:defRPr sz="1800" kern="1200">
          <a:solidFill>
            <a:schemeClr val="tx1"/>
          </a:solidFill>
          <a:latin typeface="+mn-lt"/>
          <a:ea typeface="+mn-ea"/>
          <a:cs typeface="+mn-cs"/>
        </a:defRPr>
      </a:lvl8pPr>
      <a:lvl9pPr marL="3657592" algn="l" defTabSz="91439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951D67-328E-4E51-8FBA-D2B03E9ACC2D}"/>
              </a:ext>
            </a:extLst>
          </p:cNvPr>
          <p:cNvSpPr>
            <a:spLocks noGrp="1"/>
          </p:cNvSpPr>
          <p:nvPr>
            <p:ph type="title"/>
          </p:nvPr>
        </p:nvSpPr>
        <p:spPr>
          <a:xfrm>
            <a:off x="593310" y="542718"/>
            <a:ext cx="10515600" cy="6247709"/>
          </a:xfrm>
        </p:spPr>
        <p:txBody>
          <a:bodyPr>
            <a:normAutofit/>
          </a:bodyPr>
          <a:lstStyle/>
          <a:p>
            <a:pPr algn="ctr"/>
            <a:r>
              <a:rPr lang="es-MX" sz="1600" dirty="0">
                <a:latin typeface="Times New Roman" panose="02020603050405020304" pitchFamily="18" charset="0"/>
                <a:cs typeface="Times New Roman" panose="02020603050405020304" pitchFamily="18" charset="0"/>
              </a:rPr>
              <a:t>ESCUELA NORMAL DE EDUCACION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Licenciatura en educación preescolar</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Ciclo escolar 2020-2021</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2 do semestre sección “B”</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Curso:</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Trabajo: orientación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Alumnas: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Daniela Vianney Torres Salazar #18</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Rosario Guadalupe Arroyo Espinoza #3</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Diana Virginia Ramos </a:t>
            </a:r>
            <a:r>
              <a:rPr lang="es-MX" sz="1600">
                <a:latin typeface="Times New Roman" panose="02020603050405020304" pitchFamily="18" charset="0"/>
                <a:cs typeface="Times New Roman" panose="02020603050405020304" pitchFamily="18" charset="0"/>
              </a:rPr>
              <a:t>Herrera #7</a:t>
            </a:r>
            <a:r>
              <a:rPr lang="es-MX" sz="1600" dirty="0">
                <a:latin typeface="Times New Roman" panose="02020603050405020304" pitchFamily="18" charset="0"/>
                <a:cs typeface="Times New Roman" panose="02020603050405020304" pitchFamily="18" charset="0"/>
              </a:rPr>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Maestro: Yara Alejandra Hernández Figueroa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Competencia</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UNIDAD III DISEÑO DE SECUENCIAS DIDÁCTICAS.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Aplica el plan y programas de estudio para alcanzar los propósitos educativos y contribuir al pleno desenvolvimiento de las capacidades de sus alumnos.</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Saltillo Coahuila de Zaragoza                                                        </a:t>
            </a:r>
            <a:br>
              <a:rPr lang="es-MX" sz="1600" dirty="0">
                <a:latin typeface="Times New Roman" panose="02020603050405020304" pitchFamily="18" charset="0"/>
                <a:cs typeface="Times New Roman" panose="02020603050405020304" pitchFamily="18" charset="0"/>
              </a:rPr>
            </a:br>
            <a:r>
              <a:rPr lang="es-MX" sz="1600" dirty="0">
                <a:latin typeface="Times New Roman" panose="02020603050405020304" pitchFamily="18" charset="0"/>
                <a:cs typeface="Times New Roman" panose="02020603050405020304" pitchFamily="18" charset="0"/>
              </a:rPr>
              <a:t> Mayo 2021</a:t>
            </a:r>
            <a:r>
              <a:rPr lang="es-MX" dirty="0"/>
              <a:t/>
            </a:r>
            <a:br>
              <a:rPr lang="es-MX" dirty="0"/>
            </a:br>
            <a:endParaRPr lang="es-MX" dirty="0"/>
          </a:p>
        </p:txBody>
      </p:sp>
      <p:pic>
        <p:nvPicPr>
          <p:cNvPr id="8" name="Imagen 7">
            <a:extLst>
              <a:ext uri="{FF2B5EF4-FFF2-40B4-BE49-F238E27FC236}">
                <a16:creationId xmlns:a16="http://schemas.microsoft.com/office/drawing/2014/main" id="{F5BAF8A9-38E6-41F0-97B4-B7AD28083CD0}"/>
              </a:ext>
            </a:extLst>
          </p:cNvPr>
          <p:cNvPicPr>
            <a:picLocks noChangeAspect="1"/>
          </p:cNvPicPr>
          <p:nvPr/>
        </p:nvPicPr>
        <p:blipFill>
          <a:blip r:embed="rId2"/>
          <a:stretch>
            <a:fillRect/>
          </a:stretch>
        </p:blipFill>
        <p:spPr>
          <a:xfrm>
            <a:off x="935001" y="907212"/>
            <a:ext cx="1628571" cy="961905"/>
          </a:xfrm>
          <a:prstGeom prst="rect">
            <a:avLst/>
          </a:prstGeom>
        </p:spPr>
      </p:pic>
    </p:spTree>
    <p:extLst>
      <p:ext uri="{BB962C8B-B14F-4D97-AF65-F5344CB8AC3E}">
        <p14:creationId xmlns:p14="http://schemas.microsoft.com/office/powerpoint/2010/main" val="1722655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D997371B-2BC1-451F-95C1-4420909E7A69}"/>
              </a:ext>
            </a:extLst>
          </p:cNvPr>
          <p:cNvSpPr/>
          <p:nvPr/>
        </p:nvSpPr>
        <p:spPr>
          <a:xfrm>
            <a:off x="2893255" y="188465"/>
            <a:ext cx="6096000" cy="830997"/>
          </a:xfrm>
          <a:prstGeom prst="rect">
            <a:avLst/>
          </a:prstGeom>
        </p:spPr>
        <p:txBody>
          <a:bodyPr>
            <a:spAutoFit/>
          </a:bodyPr>
          <a:lstStyle/>
          <a:p>
            <a:pPr algn="ctr"/>
            <a:r>
              <a:rPr lang="es-MX" sz="1200" dirty="0">
                <a:latin typeface="Comic Sans MS" panose="030F0702030302020204" pitchFamily="66" charset="0"/>
              </a:rPr>
              <a:t>ESCUELA NORMAL DE EDUCACIÓN PREESCOLAR </a:t>
            </a:r>
          </a:p>
          <a:p>
            <a:pPr algn="ctr"/>
            <a:r>
              <a:rPr lang="es-MX" sz="1200" dirty="0">
                <a:latin typeface="Comic Sans MS" panose="030F0702030302020204" pitchFamily="66" charset="0"/>
              </a:rPr>
              <a:t>CICLO ESCOLAR 2020- 2021</a:t>
            </a:r>
          </a:p>
          <a:p>
            <a:pPr algn="ctr"/>
            <a:r>
              <a:rPr lang="es-MX" sz="1200" dirty="0">
                <a:latin typeface="Comic Sans MS" panose="030F0702030302020204" pitchFamily="66" charset="0"/>
              </a:rPr>
              <a:t>SEGUNDO SEMESTRE </a:t>
            </a:r>
          </a:p>
          <a:p>
            <a:pPr algn="ctr"/>
            <a:r>
              <a:rPr lang="es-MX" sz="1200" dirty="0">
                <a:latin typeface="Comic Sans MS" panose="030F0702030302020204" pitchFamily="66" charset="0"/>
              </a:rPr>
              <a:t>PRÁCTICAS SOCIALES DE LENGUAJE </a:t>
            </a:r>
          </a:p>
        </p:txBody>
      </p:sp>
      <p:sp>
        <p:nvSpPr>
          <p:cNvPr id="6" name="CuadroTexto 5">
            <a:extLst>
              <a:ext uri="{FF2B5EF4-FFF2-40B4-BE49-F238E27FC236}">
                <a16:creationId xmlns:a16="http://schemas.microsoft.com/office/drawing/2014/main" id="{0CCDE805-59DF-4CDF-9445-918FEE5D8847}"/>
              </a:ext>
            </a:extLst>
          </p:cNvPr>
          <p:cNvSpPr txBox="1"/>
          <p:nvPr/>
        </p:nvSpPr>
        <p:spPr>
          <a:xfrm>
            <a:off x="992587" y="1388795"/>
            <a:ext cx="10803988" cy="276999"/>
          </a:xfrm>
          <a:prstGeom prst="rect">
            <a:avLst/>
          </a:prstGeom>
          <a:noFill/>
        </p:spPr>
        <p:txBody>
          <a:bodyPr wrap="square" rtlCol="0">
            <a:spAutoFit/>
          </a:bodyPr>
          <a:lstStyle/>
          <a:p>
            <a:pPr algn="ctr"/>
            <a:r>
              <a:rPr lang="es-MX" sz="1200" dirty="0">
                <a:latin typeface="Comic Sans MS" panose="030F0702030302020204" pitchFamily="66" charset="0"/>
              </a:rPr>
              <a:t>ANÁLISIS DE LA VIDEO de la clase </a:t>
            </a:r>
            <a:r>
              <a:rPr lang="es-MX" sz="1200">
                <a:latin typeface="Comic Sans MS" panose="030F0702030302020204" pitchFamily="66" charset="0"/>
              </a:rPr>
              <a:t>del lenguaje</a:t>
            </a:r>
            <a:endParaRPr lang="es-MX" sz="1200" dirty="0">
              <a:latin typeface="Comic Sans MS" panose="030F0702030302020204" pitchFamily="66" charset="0"/>
            </a:endParaRPr>
          </a:p>
        </p:txBody>
      </p:sp>
      <p:graphicFrame>
        <p:nvGraphicFramePr>
          <p:cNvPr id="7" name="Tabla 7">
            <a:extLst>
              <a:ext uri="{FF2B5EF4-FFF2-40B4-BE49-F238E27FC236}">
                <a16:creationId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1872809444"/>
              </p:ext>
            </p:extLst>
          </p:nvPr>
        </p:nvGraphicFramePr>
        <p:xfrm>
          <a:off x="0" y="1665795"/>
          <a:ext cx="12192002" cy="4754880"/>
        </p:xfrm>
        <a:graphic>
          <a:graphicData uri="http://schemas.openxmlformats.org/drawingml/2006/table">
            <a:tbl>
              <a:tblPr firstRow="1" bandRow="1">
                <a:tableStyleId>{5940675A-B579-460E-94D1-54222C63F5DA}</a:tableStyleId>
              </a:tblPr>
              <a:tblGrid>
                <a:gridCol w="2811566">
                  <a:extLst>
                    <a:ext uri="{9D8B030D-6E8A-4147-A177-3AD203B41FA5}">
                      <a16:colId xmlns:a16="http://schemas.microsoft.com/office/drawing/2014/main" val="824887095"/>
                    </a:ext>
                  </a:extLst>
                </a:gridCol>
                <a:gridCol w="4690218">
                  <a:extLst>
                    <a:ext uri="{9D8B030D-6E8A-4147-A177-3AD203B41FA5}">
                      <a16:colId xmlns:a16="http://schemas.microsoft.com/office/drawing/2014/main" val="200125578"/>
                    </a:ext>
                  </a:extLst>
                </a:gridCol>
                <a:gridCol w="4690218">
                  <a:extLst>
                    <a:ext uri="{9D8B030D-6E8A-4147-A177-3AD203B41FA5}">
                      <a16:colId xmlns:a16="http://schemas.microsoft.com/office/drawing/2014/main" val="2693073957"/>
                    </a:ext>
                  </a:extLst>
                </a:gridCol>
              </a:tblGrid>
              <a:tr h="5106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¿Qué ocurrió? Descripción de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Sobre lo observado 	</a:t>
                      </a:r>
                    </a:p>
                    <a:p>
                      <a:endParaRPr lang="es-MX" sz="1000" dirty="0">
                        <a:latin typeface="Comic Sans MS" panose="030F0702030302020204" pitchFamily="66"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Lo interpretable 	</a:t>
                      </a:r>
                    </a:p>
                    <a:p>
                      <a:endParaRPr lang="es-MX" sz="1000" dirty="0">
                        <a:latin typeface="Comic Sans MS" panose="030F0702030302020204" pitchFamily="66" charset="0"/>
                      </a:endParaRPr>
                    </a:p>
                  </a:txBody>
                  <a:tcPr/>
                </a:tc>
                <a:extLst>
                  <a:ext uri="{0D108BD9-81ED-4DB2-BD59-A6C34878D82A}">
                    <a16:rowId xmlns:a16="http://schemas.microsoft.com/office/drawing/2014/main" val="1001821645"/>
                  </a:ext>
                </a:extLst>
              </a:tr>
              <a:tr h="1334741">
                <a:tc rowSpan="2">
                  <a:txBody>
                    <a:bodyPr/>
                    <a:lstStyle/>
                    <a:p>
                      <a:r>
                        <a:rPr lang="es-MX" sz="1000" dirty="0">
                          <a:latin typeface="Comic Sans MS" panose="030F0702030302020204" pitchFamily="66" charset="0"/>
                        </a:rPr>
                        <a:t>Al</a:t>
                      </a:r>
                      <a:r>
                        <a:rPr lang="es-MX" sz="1000" baseline="0" dirty="0">
                          <a:latin typeface="Comic Sans MS" panose="030F0702030302020204" pitchFamily="66" charset="0"/>
                        </a:rPr>
                        <a:t> inicio del video la educadora inicia con una cancion en la cual todo el grupo participa cantando, al terminar de cantar la cancion la educadora les pregunta sobre que es lo que hay en el escritorio, señalando los objetos que se encontraban ahí. Los niños comienza a hacer mediante una lluvia de ideas sobro lo que era, decían que eran unos dados, cuadrados, cubos. Luego la maestra pide a distintos niños que tomen los cubos y digan que es lo que observan en cada uno de ellos, en el primero había personajes, en el segundo frutas y en el tercero lugares.</a:t>
                      </a:r>
                    </a:p>
                    <a:p>
                      <a:r>
                        <a:rPr lang="es-MX" sz="1000" baseline="0" dirty="0">
                          <a:latin typeface="Comic Sans MS" panose="030F0702030302020204" pitchFamily="66" charset="0"/>
                        </a:rPr>
                        <a:t>Después la educadora escogió a un alumno para que pasara a escoger un elemento de cada cubo, para poder crear un cuento con la ayuda de estos cubos, el cuento se creo con las ideas que la niña tenia acerca de las imágenes.</a:t>
                      </a:r>
                    </a:p>
                    <a:p>
                      <a:r>
                        <a:rPr lang="es-MX" sz="1000" baseline="0" dirty="0">
                          <a:latin typeface="Comic Sans MS" panose="030F0702030302020204" pitchFamily="66" charset="0"/>
                        </a:rPr>
                        <a:t>La educadora coloca un cartel y a un lado de el pega palabras donde algunos alumnos identifican el nombre de hermanito, sandia y playa, y a partir de este ejemplo para concluir con la clase les reparte a los niños una actividad en donde ellos van a recrear el mismo cartel que la maestra pero con su propia letra.</a:t>
                      </a:r>
                      <a:endParaRPr lang="es-MX" sz="1000" dirty="0">
                        <a:latin typeface="Comic Sans MS" panose="030F0702030302020204" pitchFamily="66" charset="0"/>
                      </a:endParaRPr>
                    </a:p>
                  </a:txBody>
                  <a:tcPr/>
                </a:tc>
                <a:tc rowSpan="2">
                  <a:txBody>
                    <a:bodyPr/>
                    <a:lstStyle/>
                    <a:p>
                      <a:r>
                        <a:rPr lang="es-MX" sz="1000" b="1" i="0" u="none" strike="noStrike" kern="1200" baseline="0" dirty="0">
                          <a:solidFill>
                            <a:schemeClr val="tx1"/>
                          </a:solidFill>
                          <a:latin typeface="Comic Sans MS" panose="030F0702030302020204" pitchFamily="66" charset="0"/>
                          <a:ea typeface="+mn-ea"/>
                          <a:cs typeface="+mn-cs"/>
                        </a:rPr>
                        <a:t>¿Qué contenidos que se aspira a enseñar a través de esa situación y su relación con el uso social del lenguaje?</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0" i="0" u="none" strike="noStrike" kern="1200" baseline="0" dirty="0">
                          <a:solidFill>
                            <a:schemeClr val="tx1"/>
                          </a:solidFill>
                          <a:latin typeface="Comic Sans MS" panose="030F0702030302020204" pitchFamily="66" charset="0"/>
                          <a:ea typeface="+mn-ea"/>
                          <a:cs typeface="+mn-cs"/>
                        </a:rPr>
                        <a:t>El contenido que se pretende enseñar es la producción, interpretación e intercambio de narración.</a:t>
                      </a:r>
                    </a:p>
                    <a:p>
                      <a:endParaRPr lang="es-MX" sz="1000" b="1"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¿El contenido trabajado es parte del programa oficial del grado observado? </a:t>
                      </a:r>
                    </a:p>
                    <a:p>
                      <a:r>
                        <a:rPr lang="es-MX" sz="1000" b="0" i="0" u="none" strike="noStrike" kern="1200" baseline="0" dirty="0">
                          <a:solidFill>
                            <a:schemeClr val="tx1"/>
                          </a:solidFill>
                          <a:latin typeface="Comic Sans MS" panose="030F0702030302020204" pitchFamily="66" charset="0"/>
                          <a:ea typeface="+mn-ea"/>
                          <a:cs typeface="+mn-cs"/>
                        </a:rPr>
                        <a:t>Si, ya que el tema trabajado si esta abordado en el programa de aprendizajes claves.</a:t>
                      </a:r>
                    </a:p>
                    <a:p>
                      <a:r>
                        <a:rPr lang="es-MX" sz="1000" b="0" i="0" u="none" strike="noStrike" kern="1200" baseline="0" dirty="0">
                          <a:solidFill>
                            <a:schemeClr val="tx1"/>
                          </a:solidFill>
                          <a:latin typeface="Comic Sans MS" panose="030F0702030302020204" pitchFamily="66" charset="0"/>
                          <a:ea typeface="+mn-ea"/>
                          <a:cs typeface="+mn-cs"/>
                        </a:rPr>
                        <a:t>El grado de dificultad que maneja la educadora, la actividad si esta carde con la edad de los niños.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¿Es posible decir que se preserva algo del sentido de la práctica de lenguaje que propone? </a:t>
                      </a:r>
                    </a:p>
                    <a:p>
                      <a:r>
                        <a:rPr lang="es-MX" sz="1000" b="0" i="0" u="none" strike="noStrike" kern="1200" baseline="0" dirty="0">
                          <a:solidFill>
                            <a:schemeClr val="tx1"/>
                          </a:solidFill>
                          <a:latin typeface="Comic Sans MS" panose="030F0702030302020204" pitchFamily="66" charset="0"/>
                          <a:ea typeface="+mn-ea"/>
                          <a:cs typeface="+mn-cs"/>
                        </a:rPr>
                        <a:t>La educadora si preserva el sentido de la practica del lenguaje ya que con ayuda de las imágenes hace que los niños expresen sus ideas las organicen en una secuencia lógica, los hace participes de la lectura y asi podrán revisar el sentido y claridad de las ideas que escriben.</a:t>
                      </a:r>
                    </a:p>
                  </a:txBody>
                  <a:tcPr/>
                </a:tc>
                <a:extLst>
                  <a:ext uri="{0D108BD9-81ED-4DB2-BD59-A6C34878D82A}">
                    <a16:rowId xmlns:a16="http://schemas.microsoft.com/office/drawing/2014/main" val="1943577484"/>
                  </a:ext>
                </a:extLst>
              </a:tr>
              <a:tr h="2354762">
                <a:tc vMerge="1">
                  <a:txBody>
                    <a:bodyPr/>
                    <a:lstStyle/>
                    <a:p>
                      <a:endParaRPr lang="es-MX"/>
                    </a:p>
                  </a:txBody>
                  <a:tcPr/>
                </a:tc>
                <a:tc vMerge="1">
                  <a:txBody>
                    <a:bodyPr/>
                    <a:lstStyle/>
                    <a:p>
                      <a:endParaRPr lang="es-MX"/>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orientaciones toma en cuenta y cuáles no?</a:t>
                      </a:r>
                    </a:p>
                    <a:p>
                      <a:r>
                        <a:rPr lang="es-MX" sz="1000" b="1" i="0" u="none" strike="noStrike" kern="1200" baseline="0" dirty="0">
                          <a:solidFill>
                            <a:schemeClr val="tx1"/>
                          </a:solidFill>
                          <a:latin typeface="Comic Sans MS" panose="030F0702030302020204" pitchFamily="66" charset="0"/>
                          <a:ea typeface="+mn-ea"/>
                          <a:cs typeface="+mn-cs"/>
                        </a:rPr>
                        <a:t>Toma en cuenta</a:t>
                      </a:r>
                      <a:r>
                        <a:rPr lang="es-MX" sz="1000" b="0" i="0" u="none" strike="noStrike" kern="1200" baseline="0" dirty="0">
                          <a:solidFill>
                            <a:schemeClr val="tx1"/>
                          </a:solidFill>
                          <a:latin typeface="Comic Sans MS" panose="030F0702030302020204" pitchFamily="66" charset="0"/>
                          <a:ea typeface="+mn-ea"/>
                          <a:cs typeface="+mn-cs"/>
                        </a:rPr>
                        <a:t>:</a:t>
                      </a:r>
                    </a:p>
                    <a:p>
                      <a:r>
                        <a:rPr lang="es-MX" sz="1000" dirty="0"/>
                        <a:t>•Participar en eventos en los que escribir tiene sentido: recordar, decir (informar, comentar) algo a alguien que no está presente, instruir cómo llevar a cabo un procedimiento; organizar información e ideas. </a:t>
                      </a:r>
                    </a:p>
                    <a:p>
                      <a:r>
                        <a:rPr lang="es-MX" sz="1000" dirty="0"/>
                        <a:t>• Tomar decisiones relativas a la producción de textos (cortos): con cuántas y con qué letras escribir; y en función del propósito de escritura: qué tipo de texto elaborar, cómo organizar la información y cómo decirla por escrito. </a:t>
                      </a:r>
                    </a:p>
                    <a:p>
                      <a:r>
                        <a:rPr lang="es-MX" sz="1000" dirty="0"/>
                        <a:t>• Producir textos cortos usando sus recursos.</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Interpretar sus producciones escritas. </a:t>
                      </a:r>
                    </a:p>
                    <a:p>
                      <a:pPr marL="0" marR="0" indent="0" algn="l" defTabSz="914400" rtl="0" eaLnBrk="1" fontAlgn="auto" latinLnBrk="0" hangingPunct="1">
                        <a:lnSpc>
                          <a:spcPct val="100000"/>
                        </a:lnSpc>
                        <a:spcBef>
                          <a:spcPts val="0"/>
                        </a:spcBef>
                        <a:spcAft>
                          <a:spcPts val="0"/>
                        </a:spcAft>
                        <a:buClrTx/>
                        <a:buSzTx/>
                        <a:buFontTx/>
                        <a:buNone/>
                        <a:tabLst/>
                        <a:defRPr/>
                      </a:pPr>
                      <a:r>
                        <a:rPr lang="es-MX" sz="1000" dirty="0"/>
                        <a:t>• Comparar la escritura de palabras a partir del conocimiento de la escritura de su nombre y de otras palabras.</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p>
                    <a:p>
                      <a:r>
                        <a:rPr lang="es-MX" sz="1000" b="1" i="0" u="none" strike="noStrike" kern="1200" baseline="0" dirty="0">
                          <a:solidFill>
                            <a:schemeClr val="tx1"/>
                          </a:solidFill>
                          <a:latin typeface="Comic Sans MS" panose="030F0702030302020204" pitchFamily="66" charset="0"/>
                          <a:ea typeface="+mn-ea"/>
                          <a:cs typeface="+mn-cs"/>
                        </a:rPr>
                        <a:t>No toma en cuenta:</a:t>
                      </a:r>
                    </a:p>
                    <a:p>
                      <a:r>
                        <a:rPr lang="es-MX" sz="1000" dirty="0"/>
                        <a:t>• Revisar y mejorar sus producciones escritas. </a:t>
                      </a:r>
                      <a:r>
                        <a:rPr lang="es-MX" sz="1000" b="0" i="0" u="none" strike="noStrike" kern="1200" baseline="0" dirty="0">
                          <a:solidFill>
                            <a:schemeClr val="tx1"/>
                          </a:solidFill>
                          <a:latin typeface="Comic Sans MS" panose="030F0702030302020204" pitchFamily="66" charset="0"/>
                          <a:ea typeface="+mn-ea"/>
                          <a:cs typeface="+mn-cs"/>
                        </a:rPr>
                        <a:t>	</a:t>
                      </a:r>
                    </a:p>
                    <a:p>
                      <a:endParaRPr lang="es-MX" sz="1000" dirty="0">
                        <a:latin typeface="Comic Sans MS" panose="030F0702030302020204" pitchFamily="66" charset="0"/>
                      </a:endParaRPr>
                    </a:p>
                  </a:txBody>
                  <a:tcPr/>
                </a:tc>
                <a:extLst>
                  <a:ext uri="{0D108BD9-81ED-4DB2-BD59-A6C34878D82A}">
                    <a16:rowId xmlns:a16="http://schemas.microsoft.com/office/drawing/2014/main" val="825058936"/>
                  </a:ext>
                </a:extLst>
              </a:tr>
            </a:tbl>
          </a:graphicData>
        </a:graphic>
      </p:graphicFrame>
    </p:spTree>
    <p:extLst>
      <p:ext uri="{BB962C8B-B14F-4D97-AF65-F5344CB8AC3E}">
        <p14:creationId xmlns:p14="http://schemas.microsoft.com/office/powerpoint/2010/main" val="1208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D883A3EA-755E-4888-8965-02F1D0F2F2B0}"/>
              </a:ext>
            </a:extLst>
          </p:cNvPr>
          <p:cNvGraphicFramePr>
            <a:graphicFrameLocks noGrp="1"/>
          </p:cNvGraphicFramePr>
          <p:nvPr>
            <p:extLst>
              <p:ext uri="{D42A27DB-BD31-4B8C-83A1-F6EECF244321}">
                <p14:modId xmlns:p14="http://schemas.microsoft.com/office/powerpoint/2010/main" val="1052057633"/>
              </p:ext>
            </p:extLst>
          </p:nvPr>
        </p:nvGraphicFramePr>
        <p:xfrm>
          <a:off x="838200" y="1825625"/>
          <a:ext cx="9380436" cy="1767840"/>
        </p:xfrm>
        <a:graphic>
          <a:graphicData uri="http://schemas.openxmlformats.org/drawingml/2006/table">
            <a:tbl>
              <a:tblPr firstRow="1" bandRow="1">
                <a:tableStyleId>{5940675A-B579-460E-94D1-54222C63F5DA}</a:tableStyleId>
              </a:tblPr>
              <a:tblGrid>
                <a:gridCol w="4690218">
                  <a:extLst>
                    <a:ext uri="{9D8B030D-6E8A-4147-A177-3AD203B41FA5}">
                      <a16:colId xmlns:a16="http://schemas.microsoft.com/office/drawing/2014/main" val="647278576"/>
                    </a:ext>
                  </a:extLst>
                </a:gridCol>
                <a:gridCol w="4690218">
                  <a:extLst>
                    <a:ext uri="{9D8B030D-6E8A-4147-A177-3AD203B41FA5}">
                      <a16:colId xmlns:a16="http://schemas.microsoft.com/office/drawing/2014/main" val="1753645897"/>
                    </a:ext>
                  </a:extLst>
                </a:gridCol>
              </a:tblGrid>
              <a:tr h="1218602">
                <a:tc>
                  <a:txBody>
                    <a:bodyPr/>
                    <a:lstStyle/>
                    <a:p>
                      <a:r>
                        <a:rPr lang="es-MX" sz="1000" b="1" i="0" u="none" strike="noStrike" kern="1200" baseline="0" dirty="0">
                          <a:solidFill>
                            <a:schemeClr val="tx1"/>
                          </a:solidFill>
                          <a:latin typeface="Comic Sans MS" panose="030F0702030302020204" pitchFamily="66" charset="0"/>
                          <a:ea typeface="+mn-ea"/>
                          <a:cs typeface="+mn-cs"/>
                        </a:rPr>
                        <a:t>¿Qué tan congruente resulta la actividad observada con las orientaciones didácticas que propone el programa? </a:t>
                      </a:r>
                    </a:p>
                    <a:p>
                      <a:r>
                        <a:rPr lang="es-MX" sz="1000" b="0" i="0" u="none" strike="noStrike" kern="1200" baseline="0" dirty="0">
                          <a:solidFill>
                            <a:schemeClr val="tx1"/>
                          </a:solidFill>
                          <a:latin typeface="Comic Sans MS" panose="030F0702030302020204" pitchFamily="66" charset="0"/>
                          <a:ea typeface="+mn-ea"/>
                          <a:cs typeface="+mn-cs"/>
                        </a:rPr>
                        <a:t>La actividad si esta bien planteada porque si favorece las orientación didáctica, ya que los alumnos participan organizando, proporcionando información e ideas.  Producen textos cortos, interpreta sus producciones escritas.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¿Qué estrategias usó? </a:t>
                      </a:r>
                    </a:p>
                    <a:p>
                      <a:r>
                        <a:rPr lang="es-MX" sz="1000" b="0" i="0" u="none" strike="noStrike" kern="1200" baseline="0" dirty="0">
                          <a:solidFill>
                            <a:schemeClr val="tx1"/>
                          </a:solidFill>
                          <a:latin typeface="Comic Sans MS" panose="030F0702030302020204" pitchFamily="66" charset="0"/>
                          <a:ea typeface="+mn-ea"/>
                          <a:cs typeface="+mn-cs"/>
                        </a:rPr>
                        <a:t>Utilizo aprendizaje colaborativo y aprendizaje autónomo. </a:t>
                      </a:r>
                    </a:p>
                    <a:p>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¿A qué se deberá la cercanía o distancia entre la actividad observada y la propuesta didáctica oficial? </a:t>
                      </a:r>
                    </a:p>
                    <a:p>
                      <a:r>
                        <a:rPr lang="es-MX" sz="1000" b="0" i="0" u="none" strike="noStrike" kern="1200" baseline="0" dirty="0">
                          <a:solidFill>
                            <a:schemeClr val="tx1"/>
                          </a:solidFill>
                          <a:latin typeface="Comic Sans MS" panose="030F0702030302020204" pitchFamily="66" charset="0"/>
                          <a:ea typeface="+mn-ea"/>
                          <a:cs typeface="+mn-cs"/>
                        </a:rPr>
                        <a:t>Tiene mucha relación ya que la actividad oficial en el libro de aprendizajes clave propone hacer actividades en situaciones reales</a:t>
                      </a:r>
                    </a:p>
                    <a:p>
                      <a:r>
                        <a:rPr lang="es-MX" sz="1000" b="0" i="0" u="none" strike="noStrike" kern="1200" baseline="0" dirty="0">
                          <a:solidFill>
                            <a:schemeClr val="tx1"/>
                          </a:solidFill>
                          <a:latin typeface="Comic Sans MS" panose="030F0702030302020204" pitchFamily="66" charset="0"/>
                          <a:ea typeface="+mn-ea"/>
                          <a:cs typeface="+mn-cs"/>
                        </a:rPr>
                        <a:t>Se considera qué hay una cercanía con las orientaciones ya que trabaja con actividades permanentes como el uso de canciones, para mantener el interés de los niños. Además de esto, utiliza la modulación de la voz.</a:t>
                      </a:r>
                    </a:p>
                    <a:p>
                      <a:r>
                        <a:rPr lang="es-MX" sz="1000" b="1" i="0" u="none" strike="noStrike" kern="1200" baseline="0" dirty="0">
                          <a:solidFill>
                            <a:schemeClr val="tx1"/>
                          </a:solidFill>
                          <a:latin typeface="Comic Sans MS" panose="030F0702030302020204" pitchFamily="66" charset="0"/>
                          <a:ea typeface="+mn-ea"/>
                          <a:cs typeface="+mn-cs"/>
                        </a:rPr>
                        <a:t>¿Cómo se articulan los propósitos comunicativos de la práctica y los propósitos didácticos? 	</a:t>
                      </a:r>
                    </a:p>
                    <a:p>
                      <a:r>
                        <a:rPr lang="es-MX" sz="1000" dirty="0">
                          <a:latin typeface="Comic Sans MS" panose="030F0702030302020204" pitchFamily="66" charset="0"/>
                        </a:rPr>
                        <a:t>La maestra moviliza los conocimientos previos mediante preguntas, para la construcción de nuevas ideas.</a:t>
                      </a:r>
                    </a:p>
                  </a:txBody>
                  <a:tcPr/>
                </a:tc>
                <a:extLst>
                  <a:ext uri="{0D108BD9-81ED-4DB2-BD59-A6C34878D82A}">
                    <a16:rowId xmlns:a16="http://schemas.microsoft.com/office/drawing/2014/main" val="4087876379"/>
                  </a:ext>
                </a:extLst>
              </a:tr>
            </a:tbl>
          </a:graphicData>
        </a:graphic>
      </p:graphicFrame>
    </p:spTree>
    <p:extLst>
      <p:ext uri="{BB962C8B-B14F-4D97-AF65-F5344CB8AC3E}">
        <p14:creationId xmlns:p14="http://schemas.microsoft.com/office/powerpoint/2010/main" val="112454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a:extLst>
              <a:ext uri="{FF2B5EF4-FFF2-40B4-BE49-F238E27FC236}">
                <a16:creationId xmlns:a16="http://schemas.microsoft.com/office/drawing/2014/main" id="{A0A9572C-DFEE-4C4A-8D47-5D69B6E27D6C}"/>
              </a:ext>
            </a:extLst>
          </p:cNvPr>
          <p:cNvGraphicFramePr>
            <a:graphicFrameLocks noGrp="1"/>
          </p:cNvGraphicFramePr>
          <p:nvPr>
            <p:extLst>
              <p:ext uri="{D42A27DB-BD31-4B8C-83A1-F6EECF244321}">
                <p14:modId xmlns:p14="http://schemas.microsoft.com/office/powerpoint/2010/main" val="3216610554"/>
              </p:ext>
            </p:extLst>
          </p:nvPr>
        </p:nvGraphicFramePr>
        <p:xfrm>
          <a:off x="318904" y="890021"/>
          <a:ext cx="11671086" cy="5049997"/>
        </p:xfrm>
        <a:graphic>
          <a:graphicData uri="http://schemas.openxmlformats.org/drawingml/2006/table">
            <a:tbl>
              <a:tblPr firstRow="1" bandRow="1">
                <a:tableStyleId>{5940675A-B579-460E-94D1-54222C63F5DA}</a:tableStyleId>
              </a:tblPr>
              <a:tblGrid>
                <a:gridCol w="2691438">
                  <a:extLst>
                    <a:ext uri="{9D8B030D-6E8A-4147-A177-3AD203B41FA5}">
                      <a16:colId xmlns:a16="http://schemas.microsoft.com/office/drawing/2014/main" val="2870181232"/>
                    </a:ext>
                  </a:extLst>
                </a:gridCol>
                <a:gridCol w="4501179">
                  <a:extLst>
                    <a:ext uri="{9D8B030D-6E8A-4147-A177-3AD203B41FA5}">
                      <a16:colId xmlns:a16="http://schemas.microsoft.com/office/drawing/2014/main" val="2562750043"/>
                    </a:ext>
                  </a:extLst>
                </a:gridCol>
                <a:gridCol w="4478469">
                  <a:extLst>
                    <a:ext uri="{9D8B030D-6E8A-4147-A177-3AD203B41FA5}">
                      <a16:colId xmlns:a16="http://schemas.microsoft.com/office/drawing/2014/main" val="1268195358"/>
                    </a:ext>
                  </a:extLst>
                </a:gridCol>
              </a:tblGrid>
              <a:tr h="2104383">
                <a:tc rowSpan="3">
                  <a:txBody>
                    <a:bodyPr/>
                    <a:lstStyle/>
                    <a:p>
                      <a:endParaRPr lang="es-MX" sz="1000"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recursos y materiales se usaron? </a:t>
                      </a:r>
                    </a:p>
                    <a:p>
                      <a:r>
                        <a:rPr lang="es-MX" sz="1000" b="0" i="0" u="none" strike="noStrike" kern="1200" baseline="0" dirty="0">
                          <a:solidFill>
                            <a:schemeClr val="tx1"/>
                          </a:solidFill>
                          <a:latin typeface="Comic Sans MS" panose="030F0702030302020204" pitchFamily="66" charset="0"/>
                          <a:ea typeface="+mn-ea"/>
                          <a:cs typeface="+mn-cs"/>
                        </a:rPr>
                        <a:t>Al principio utilizo una canción, utiliza 3 cubos, En el primer cubo tiene imágenes de personajes, en el segundo cubo tiene imágenes de frutas y el tercer cubo tiene imágenes de cubos.</a:t>
                      </a:r>
                    </a:p>
                    <a:p>
                      <a:r>
                        <a:rPr lang="es-MX" sz="1000" b="0" i="0" u="none" strike="noStrike" kern="1200" baseline="0" dirty="0">
                          <a:solidFill>
                            <a:schemeClr val="tx1"/>
                          </a:solidFill>
                          <a:latin typeface="Comic Sans MS" panose="030F0702030302020204" pitchFamily="66" charset="0"/>
                          <a:ea typeface="+mn-ea"/>
                          <a:cs typeface="+mn-cs"/>
                        </a:rPr>
                        <a:t>Al igual también utiliza un cartel en el cual escribía una historia con las imágenes que ellos elegían. </a:t>
                      </a:r>
                    </a:p>
                    <a:p>
                      <a:r>
                        <a:rPr lang="es-MX" sz="1000" b="0" i="0" u="none" strike="noStrike" kern="1200" baseline="0" dirty="0">
                          <a:solidFill>
                            <a:schemeClr val="tx1"/>
                          </a:solidFill>
                          <a:latin typeface="Comic Sans MS" panose="030F0702030302020204" pitchFamily="66" charset="0"/>
                          <a:ea typeface="+mn-ea"/>
                          <a:cs typeface="+mn-cs"/>
                        </a:rPr>
                        <a:t>También utilizo cartas con diferentes palabras, objetos, personajes y lugares, además de un cartel donde iban redactando y dibujando con forme las cartas. 	</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¿Hay congruencia entre los materiales, la forma de usarlos y los propósitos del contenido? </a:t>
                      </a:r>
                    </a:p>
                    <a:p>
                      <a:r>
                        <a:rPr lang="es-MX" sz="1000" b="0" i="0" u="none" strike="noStrike" kern="1200" baseline="0" dirty="0">
                          <a:solidFill>
                            <a:schemeClr val="tx1"/>
                          </a:solidFill>
                          <a:latin typeface="Comic Sans MS" panose="030F0702030302020204" pitchFamily="66" charset="0"/>
                          <a:ea typeface="+mn-ea"/>
                          <a:cs typeface="+mn-cs"/>
                        </a:rPr>
                        <a:t>Si hay congruencia en ellos, porque los materiales utilizados daban el apoyo suficiente a la actividad ya que les servía de apoyo para desarrollar su imaginación, participar, crear sus ideas y asi lograr desarrollar el aprendizaje en los niños.</a:t>
                      </a:r>
                    </a:p>
                    <a:p>
                      <a:r>
                        <a:rPr lang="es-MX" sz="1000" b="0" i="0" u="none" strike="noStrike" kern="1200" baseline="0" dirty="0">
                          <a:solidFill>
                            <a:schemeClr val="tx1"/>
                          </a:solidFill>
                          <a:latin typeface="Comic Sans MS" panose="030F0702030302020204" pitchFamily="66" charset="0"/>
                          <a:ea typeface="+mn-ea"/>
                          <a:cs typeface="+mn-cs"/>
                        </a:rPr>
                        <a:t>Las imágenes que contenían los cubos eran fáciles de interpretar para los niños pudieran tener mejores ideas y expresiones </a:t>
                      </a:r>
                    </a:p>
                    <a:p>
                      <a:r>
                        <a:rPr lang="es-MX" sz="1000" b="1" i="0" u="none" strike="noStrike" kern="1200" baseline="0" dirty="0">
                          <a:solidFill>
                            <a:schemeClr val="tx1"/>
                          </a:solidFill>
                          <a:latin typeface="Comic Sans MS" panose="030F0702030302020204" pitchFamily="66" charset="0"/>
                          <a:ea typeface="+mn-ea"/>
                          <a:cs typeface="+mn-cs"/>
                        </a:rPr>
                        <a:t>¿Es variado? </a:t>
                      </a:r>
                      <a:r>
                        <a:rPr lang="es-MX" sz="1000" b="0" i="0" u="none" strike="noStrike" kern="1200" baseline="0" dirty="0">
                          <a:solidFill>
                            <a:schemeClr val="tx1"/>
                          </a:solidFill>
                          <a:latin typeface="Comic Sans MS" panose="030F0702030302020204" pitchFamily="66" charset="0"/>
                          <a:ea typeface="+mn-ea"/>
                          <a:cs typeface="+mn-cs"/>
                        </a:rPr>
                        <a:t>Si, ya que se apoya de distintas herramientas, materiales con los que los niños podían jugar y asi lograr el aprendizaje en los niños. </a:t>
                      </a:r>
                      <a:r>
                        <a:rPr lang="es-MX" sz="1000" b="1" i="0" u="none" strike="noStrike" kern="1200" baseline="0" dirty="0">
                          <a:solidFill>
                            <a:schemeClr val="tx1"/>
                          </a:solidFill>
                          <a:latin typeface="Comic Sans MS" panose="030F0702030302020204" pitchFamily="66" charset="0"/>
                          <a:ea typeface="+mn-ea"/>
                          <a:cs typeface="+mn-cs"/>
                        </a:rPr>
                        <a:t>¿Se parece a lo que se usa fuera de la escuela? </a:t>
                      </a:r>
                      <a:r>
                        <a:rPr lang="es-MX" sz="1000" b="0" i="0" u="none" strike="noStrike" kern="1200" baseline="0" dirty="0">
                          <a:solidFill>
                            <a:schemeClr val="tx1"/>
                          </a:solidFill>
                          <a:latin typeface="Comic Sans MS" panose="030F0702030302020204" pitchFamily="66" charset="0"/>
                          <a:ea typeface="+mn-ea"/>
                          <a:cs typeface="+mn-cs"/>
                        </a:rPr>
                        <a:t>Si, por que los niños estan interpretando imágenes y a partir de estas estan creando sus propias ideas.</a:t>
                      </a:r>
                      <a:endParaRPr lang="es-MX" sz="1000" dirty="0">
                        <a:latin typeface="Comic Sans MS" panose="030F0702030302020204" pitchFamily="66" charset="0"/>
                      </a:endParaRPr>
                    </a:p>
                  </a:txBody>
                  <a:tcPr/>
                </a:tc>
                <a:extLst>
                  <a:ext uri="{0D108BD9-81ED-4DB2-BD59-A6C34878D82A}">
                    <a16:rowId xmlns:a16="http://schemas.microsoft.com/office/drawing/2014/main" val="3710858578"/>
                  </a:ext>
                </a:extLst>
              </a:tr>
              <a:tr h="1330174">
                <a:tc vMerge="1">
                  <a:txBody>
                    <a:bodyPr/>
                    <a:lstStyle/>
                    <a:p>
                      <a:endParaRPr lang="es-MX"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¿Qué hacen los niños para resolver la actividad? </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Utilizan imágenes que se encuentran en los cubos para recrear una historia a partir de cubos con personajes, frutas y lugares.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sz="1000" b="0" i="0" u="none" strike="noStrike" kern="1200" baseline="0" dirty="0">
                          <a:solidFill>
                            <a:schemeClr val="tx1"/>
                          </a:solidFill>
                          <a:latin typeface="Comic Sans MS" panose="030F0702030302020204" pitchFamily="66" charset="0"/>
                          <a:ea typeface="+mn-ea"/>
                          <a:cs typeface="+mn-cs"/>
                        </a:rPr>
                        <a:t>Comienzan a relatar una historia inventada con la ayuda de los cubos . Creaban siempre con su imaginación historias con la ayuda de distintos materiales de apoyo que les brindaba la maestra.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00" b="1" i="0" u="none" strike="noStrike" kern="1200" baseline="0" dirty="0">
                          <a:solidFill>
                            <a:schemeClr val="tx1"/>
                          </a:solidFill>
                          <a:latin typeface="Comic Sans MS" panose="030F0702030302020204" pitchFamily="66" charset="0"/>
                          <a:ea typeface="+mn-ea"/>
                          <a:cs typeface="+mn-cs"/>
                        </a:rPr>
                        <a:t>¿En qué medida lo que hacen los está ayudando a avanzar como usuarios del lenguaje?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Los esta alentando a ser participes de la cultura de la</a:t>
                      </a:r>
                      <a:r>
                        <a:rPr lang="es-MX" sz="1000" baseline="0" dirty="0">
                          <a:latin typeface="Comic Sans MS" panose="030F0702030302020204" pitchFamily="66" charset="0"/>
                        </a:rPr>
                        <a:t> lectura y del</a:t>
                      </a:r>
                      <a:r>
                        <a:rPr lang="es-MX" sz="1000" dirty="0">
                          <a:latin typeface="Comic Sans MS" panose="030F0702030302020204" pitchFamily="66" charset="0"/>
                        </a:rPr>
                        <a:t> escrito.</a:t>
                      </a:r>
                    </a:p>
                    <a:p>
                      <a:r>
                        <a:rPr lang="es-MX" sz="1000" dirty="0">
                          <a:latin typeface="Comic Sans MS" panose="030F0702030302020204" pitchFamily="66" charset="0"/>
                        </a:rPr>
                        <a:t>Los motiva a jugar con el lenguaje,</a:t>
                      </a:r>
                      <a:r>
                        <a:rPr lang="es-MX" sz="1000" baseline="0" dirty="0">
                          <a:latin typeface="Comic Sans MS" panose="030F0702030302020204" pitchFamily="66" charset="0"/>
                        </a:rPr>
                        <a:t> c</a:t>
                      </a:r>
                      <a:r>
                        <a:rPr lang="es-MX" sz="1000" dirty="0">
                          <a:latin typeface="Comic Sans MS" panose="030F0702030302020204" pitchFamily="66" charset="0"/>
                        </a:rPr>
                        <a:t>on</a:t>
                      </a:r>
                      <a:r>
                        <a:rPr lang="es-MX" sz="1000" baseline="0" dirty="0">
                          <a:latin typeface="Comic Sans MS" panose="030F0702030302020204" pitchFamily="66" charset="0"/>
                        </a:rPr>
                        <a:t> la ayuda de las imágenes es más facil que los niños puedan entender mejor el lenguaje y hacia que ellos pudieran tener un mejor contacto con el contexto en el que se queria desarrollar la historia </a:t>
                      </a:r>
                      <a:endParaRPr lang="es-MX" sz="1000" dirty="0">
                        <a:latin typeface="Comic Sans MS" panose="030F0702030302020204" pitchFamily="66" charset="0"/>
                      </a:endParaRPr>
                    </a:p>
                  </a:txBody>
                  <a:tcPr/>
                </a:tc>
                <a:extLst>
                  <a:ext uri="{0D108BD9-81ED-4DB2-BD59-A6C34878D82A}">
                    <a16:rowId xmlns:a16="http://schemas.microsoft.com/office/drawing/2014/main" val="2527566058"/>
                  </a:ext>
                </a:extLst>
              </a:tr>
              <a:tr h="1330174">
                <a:tc vMerge="1">
                  <a:txBody>
                    <a:bodyPr/>
                    <a:lstStyle/>
                    <a:p>
                      <a:endParaRPr lang="es-MX" dirty="0"/>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¿Cómo interviene el docente? 	</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El docente</a:t>
                      </a:r>
                      <a:r>
                        <a:rPr lang="es-MX" sz="1000" baseline="0" dirty="0">
                          <a:latin typeface="Comic Sans MS" panose="030F0702030302020204" pitchFamily="66" charset="0"/>
                        </a:rPr>
                        <a:t> durante toda la clase actúa como un mediador entre el alumno y el ambiente. Dejando de ser el protagonista del aprendizaje para pasar a ser el guía o acompañante del alumno.</a:t>
                      </a:r>
                      <a:endParaRPr lang="es-MX" sz="1000" dirty="0">
                        <a:latin typeface="Comic Sans MS" panose="030F0702030302020204" pitchFamily="66" charset="0"/>
                      </a:endParaRPr>
                    </a:p>
                    <a:p>
                      <a:r>
                        <a:rPr lang="es-MX" sz="1000" dirty="0">
                          <a:latin typeface="Comic Sans MS" panose="030F0702030302020204" pitchFamily="66" charset="0"/>
                        </a:rPr>
                        <a:t>También</a:t>
                      </a:r>
                      <a:r>
                        <a:rPr lang="es-MX" sz="1000" baseline="0" dirty="0">
                          <a:latin typeface="Comic Sans MS" panose="030F0702030302020204" pitchFamily="66" charset="0"/>
                        </a:rPr>
                        <a:t> e</a:t>
                      </a:r>
                      <a:r>
                        <a:rPr lang="es-MX" sz="1000" dirty="0">
                          <a:latin typeface="Comic Sans MS" panose="030F0702030302020204" pitchFamily="66" charset="0"/>
                        </a:rPr>
                        <a:t>scribe los textos que son de autoridad de los niños y luego</a:t>
                      </a:r>
                      <a:r>
                        <a:rPr lang="es-MX" sz="1000" baseline="0" dirty="0">
                          <a:latin typeface="Comic Sans MS" panose="030F0702030302020204" pitchFamily="66" charset="0"/>
                        </a:rPr>
                        <a:t>  los revisa con ellos para mejorarlos, escribe los textos tal y como los niños lo dicen.</a:t>
                      </a:r>
                      <a:endParaRPr lang="es-MX" sz="1000" dirty="0">
                        <a:latin typeface="Comic Sans MS" panose="030F0702030302020204" pitchFamily="66" charset="0"/>
                      </a:endParaRPr>
                    </a:p>
                  </a:txBody>
                  <a:tcPr/>
                </a:tc>
                <a:tc>
                  <a:txBody>
                    <a:bodyPr/>
                    <a:lstStyle/>
                    <a:p>
                      <a:r>
                        <a:rPr lang="es-MX" sz="1000" b="1" i="0" u="none" strike="noStrike" kern="1200" baseline="0" dirty="0">
                          <a:solidFill>
                            <a:schemeClr val="tx1"/>
                          </a:solidFill>
                          <a:latin typeface="Comic Sans MS" panose="030F0702030302020204" pitchFamily="66" charset="0"/>
                          <a:ea typeface="+mn-ea"/>
                          <a:cs typeface="+mn-cs"/>
                        </a:rPr>
                        <a:t>¿Qué piensan o qué están aprendiendo acerca del contenido los niños? </a:t>
                      </a:r>
                    </a:p>
                    <a:p>
                      <a:r>
                        <a:rPr lang="es-MX" sz="1000" b="0" i="0" u="none" strike="noStrike" kern="1200" baseline="0" dirty="0">
                          <a:solidFill>
                            <a:schemeClr val="tx1"/>
                          </a:solidFill>
                          <a:latin typeface="Comic Sans MS" panose="030F0702030302020204" pitchFamily="66" charset="0"/>
                          <a:ea typeface="+mn-ea"/>
                          <a:cs typeface="+mn-cs"/>
                        </a:rPr>
                        <a:t>Los niños estan aprendiendo a crear historias propias con la ayuda de imágenes y objetos y desarrollan un lenguaje adecuado </a:t>
                      </a:r>
                    </a:p>
                    <a:p>
                      <a:endParaRPr lang="es-MX" sz="1000" b="0" i="0" u="none" strike="noStrike" kern="1200" baseline="0" dirty="0">
                        <a:solidFill>
                          <a:schemeClr val="tx1"/>
                        </a:solidFill>
                        <a:latin typeface="Comic Sans MS" panose="030F0702030302020204" pitchFamily="66" charset="0"/>
                        <a:ea typeface="+mn-ea"/>
                        <a:cs typeface="+mn-cs"/>
                      </a:endParaRPr>
                    </a:p>
                    <a:p>
                      <a:r>
                        <a:rPr lang="es-MX" sz="1000" b="1" i="0" u="none" strike="noStrike" kern="1200" baseline="0" dirty="0">
                          <a:solidFill>
                            <a:schemeClr val="tx1"/>
                          </a:solidFill>
                          <a:latin typeface="Comic Sans MS" panose="030F0702030302020204" pitchFamily="66" charset="0"/>
                          <a:ea typeface="+mn-ea"/>
                          <a:cs typeface="+mn-cs"/>
                        </a:rPr>
                        <a:t>¿En qué medida tiende puentes entre lo que saben y los nuevos conocimientos sobre la escritura?</a:t>
                      </a:r>
                      <a:r>
                        <a:rPr lang="es-MX" sz="1000" b="0" i="0" u="none" strike="noStrike" kern="1200" baseline="0" dirty="0">
                          <a:solidFill>
                            <a:schemeClr val="tx1"/>
                          </a:solidFill>
                          <a:latin typeface="Comic Sans MS" panose="030F0702030302020204" pitchFamily="66" charset="0"/>
                          <a:ea typeface="+mn-ea"/>
                          <a:cs typeface="+mn-cs"/>
                        </a:rPr>
                        <a:t>	</a:t>
                      </a:r>
                    </a:p>
                    <a:p>
                      <a:r>
                        <a:rPr lang="es-MX" sz="1000" dirty="0">
                          <a:latin typeface="Comic Sans MS" panose="030F0702030302020204" pitchFamily="66" charset="0"/>
                        </a:rPr>
                        <a:t>En base a los conocimientos previos de los alumnos, relacionados con los integrantes de una familia, las frutas y los lugares, se construyen las ideas para formar la historia.</a:t>
                      </a:r>
                    </a:p>
                  </a:txBody>
                  <a:tcPr/>
                </a:tc>
                <a:extLst>
                  <a:ext uri="{0D108BD9-81ED-4DB2-BD59-A6C34878D82A}">
                    <a16:rowId xmlns:a16="http://schemas.microsoft.com/office/drawing/2014/main" val="4048148979"/>
                  </a:ext>
                </a:extLst>
              </a:tr>
            </a:tbl>
          </a:graphicData>
        </a:graphic>
      </p:graphicFrame>
    </p:spTree>
    <p:extLst>
      <p:ext uri="{BB962C8B-B14F-4D97-AF65-F5344CB8AC3E}">
        <p14:creationId xmlns:p14="http://schemas.microsoft.com/office/powerpoint/2010/main" val="28051709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447</TotalTime>
  <Words>1098</Words>
  <Application>Microsoft Office PowerPoint</Application>
  <PresentationFormat>Panorámica</PresentationFormat>
  <Paragraphs>63</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Comic Sans MS</vt:lpstr>
      <vt:lpstr>Times New Roman</vt:lpstr>
      <vt:lpstr>Tema de Office</vt:lpstr>
      <vt:lpstr>ESCUELA NORMAL DE EDUCACION PREESCOLAR Licenciatura en educación preescolar Ciclo escolar 2020-2021 2 do semestre sección “B” Curso: Trabajo: orientación Didácticas Alumnas: Daniela Vianney Torres Salazar #18 Rosario Guadalupe Arroyo Espinoza #3 Diana Virginia Ramos Herrera #7 Maestro: Yara Alejandra Hernández Figueroa Competencia UNIDAD III DISEÑO DE SECUENCIAS DIDÁCTICAS. Aplica el plan y programas de estudio para alcanzar los propósitos educativos y contribuir al pleno desenvolvimiento de las capacidades de sus alumnos.  Saltillo Coahuila de Zaragoza                                                          Mayo 2021 </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Felipe y Vianney</cp:lastModifiedBy>
  <cp:revision>22</cp:revision>
  <dcterms:created xsi:type="dcterms:W3CDTF">2021-06-07T14:12:57Z</dcterms:created>
  <dcterms:modified xsi:type="dcterms:W3CDTF">2021-06-09T21:28:57Z</dcterms:modified>
</cp:coreProperties>
</file>