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7" r:id="rId3"/>
    <p:sldId id="258" r:id="rId4"/>
    <p:sldId id="259" r:id="rId5"/>
    <p:sldId id="260"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E7FC2F-78B0-4E8C-BE69-8236A588D6A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BEB07FE7-3E1A-4E27-8AD6-1627C746A7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955BAAB0-AF84-46F2-B2CA-F3E4D96B1449}"/>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37AE7B7D-0AE0-4882-82B6-F50714F9B6A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933AE0B-BD8C-47BB-A6B1-59094A29F52F}"/>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305874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73B816-D0D7-449E-B267-34F6A42D309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0EAB1AA-8662-46A0-8BDF-6A2A29CE197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07EB57C-712C-4C7A-858D-2388DEC274D4}"/>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1038F1DE-75E0-41AF-8EF9-16F48310FD5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62D9FFE-8794-4CDC-8729-C1256D06F12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2861771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73FA54D-3F62-4A13-AA11-38F767D9513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97C5ED2-4597-4287-8C77-1935E4090DF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977344E-490C-42AB-8644-6533D5D0F2BB}"/>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0CCD63CC-5237-4FCA-94BD-73CDEA7B764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24979EF-B71B-49AF-B0B9-7D6EBAD8590F}"/>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358480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2D82BC-D5AF-43CB-9C89-629D7210780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7B0165B-DEAE-4BBD-B0F2-7AC6FF2C5D0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2F4BE41-EBFF-498A-99E1-14AD7D254653}"/>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F055438E-70BF-4758-8514-E46AD10C6D5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3205182-97BF-493D-8364-F6AE888293C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87243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93F731-A6A5-45E7-92DC-BC5B4D30FE9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240DC33-FD65-4304-B256-9FFCB3DBFF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0F717B8-0852-4687-A85C-888AF649EFFF}"/>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81CD172F-23BA-4B5A-A5B3-B53AAB20EB2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63C759D-0B2A-43A1-9BDB-CE1F84705AD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113202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6DECB1-D959-4155-B0A7-BF02553591C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D92BC83-7117-44C0-8460-0BB0D59996C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3306A179-8BF8-4109-8911-23700BA5423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C016DA17-A7D5-47CE-846A-00309B7BD542}"/>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a16="http://schemas.microsoft.com/office/drawing/2014/main" id="{338CD0A4-0F42-47F1-A9FF-54B74D51AEF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A0B31B0-B18A-4B42-BD62-2E27FE71FD2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031840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1E8AEC-0121-41E4-866D-CC634716461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96BADAA-4D8D-432D-87F9-4D85BEC36E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73ACFCA-8C4B-4506-809D-BEAB80E0F006}"/>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EFBD5572-1A4E-4D7F-9158-C899332BE8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A12C750-1649-44B8-998A-378113FC03B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60E6741E-798C-4AF4-A32F-7C953F42E0E2}"/>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8" name="Marcador de pie de página 7">
            <a:extLst>
              <a:ext uri="{FF2B5EF4-FFF2-40B4-BE49-F238E27FC236}">
                <a16:creationId xmlns:a16="http://schemas.microsoft.com/office/drawing/2014/main" id="{73B75F13-7E69-4A18-8B08-737D463A0DA2}"/>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DFD00FAC-3815-4B71-945D-2507544E890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569468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B81E43-AB46-436D-A4AB-2D7D9164D9A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4A30510B-70DD-4303-B779-22763DB8E89D}"/>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4" name="Marcador de pie de página 3">
            <a:extLst>
              <a:ext uri="{FF2B5EF4-FFF2-40B4-BE49-F238E27FC236}">
                <a16:creationId xmlns:a16="http://schemas.microsoft.com/office/drawing/2014/main" id="{2D0B79E1-3BCB-4A9B-8B1F-54D1E80F9AC8}"/>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F6AA7F56-A234-43F7-AE2A-3673B6B06C9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2063349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3C39044-393A-41F4-A43E-2543454F2FD5}"/>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3" name="Marcador de pie de página 2">
            <a:extLst>
              <a:ext uri="{FF2B5EF4-FFF2-40B4-BE49-F238E27FC236}">
                <a16:creationId xmlns:a16="http://schemas.microsoft.com/office/drawing/2014/main" id="{A26D73DF-8A9C-4B65-98EA-F97EF629AF77}"/>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4D95EF01-F5E3-4DC6-B1F4-2F96454957EC}"/>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951653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CF723C-F25C-46B7-B5FF-2CDE4E42C99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8E82F16-A3D5-48B4-9C17-8F9142A4CE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C000A403-43D6-4BEE-9ED1-F6B5B58C8F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7B0EEF3-125A-4DB0-8393-4AE255CBF839}"/>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a16="http://schemas.microsoft.com/office/drawing/2014/main" id="{CF542559-0F65-4E3B-A40D-C265E1F45E5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245929C-1A21-48EF-8124-1812744831F3}"/>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441078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87ACBB-29B8-4E10-9CE7-A37A58CDF24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3EF0C81E-AEFA-49F9-AB06-EF270D612F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97F1DFC9-5A30-435E-BDD9-C8264EC11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762B07C-390F-4D05-A2E6-BA6055A8EA28}"/>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a16="http://schemas.microsoft.com/office/drawing/2014/main" id="{AD437935-E1B9-499C-8039-E4769DDA9E8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19267F4-2ED7-4949-9F44-9AEC393D3425}"/>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010162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CAACE01-9EC6-4405-9ABB-1133A4892E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65B64DB-FBDA-4E93-A909-4BAC3CE84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5E3F07F-E338-4046-B7CE-7781CC0EDB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9D273C28-8B19-4C2D-9511-5FFD35F2DB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2D6AD5C4-F16D-441D-BD2E-476F10D634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0CAFC8-9C71-4AB8-BB6C-6C3621F17465}" type="slidenum">
              <a:rPr lang="es-MX" smtClean="0"/>
              <a:t>‹Nº›</a:t>
            </a:fld>
            <a:endParaRPr lang="es-MX"/>
          </a:p>
        </p:txBody>
      </p:sp>
    </p:spTree>
    <p:extLst>
      <p:ext uri="{BB962C8B-B14F-4D97-AF65-F5344CB8AC3E}">
        <p14:creationId xmlns:p14="http://schemas.microsoft.com/office/powerpoint/2010/main" val="2322336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43027" y="222068"/>
            <a:ext cx="1299979" cy="966651"/>
          </a:xfrm>
          <a:prstGeom prst="rect">
            <a:avLst/>
          </a:prstGeom>
        </p:spPr>
      </p:pic>
      <p:sp>
        <p:nvSpPr>
          <p:cNvPr id="5" name="CuadroTexto 4"/>
          <p:cNvSpPr txBox="1"/>
          <p:nvPr/>
        </p:nvSpPr>
        <p:spPr>
          <a:xfrm>
            <a:off x="3293017" y="483325"/>
            <a:ext cx="6910251" cy="800219"/>
          </a:xfrm>
          <a:prstGeom prst="rect">
            <a:avLst/>
          </a:prstGeom>
          <a:noFill/>
        </p:spPr>
        <p:txBody>
          <a:bodyPr wrap="square" rtlCol="0">
            <a:spAutoFit/>
          </a:bodyPr>
          <a:lstStyle/>
          <a:p>
            <a:pPr algn="ctr"/>
            <a:r>
              <a:rPr lang="es-MX" sz="2800" dirty="0" smtClean="0">
                <a:latin typeface="Agency FB" panose="020B0503020202020204" pitchFamily="34" charset="0"/>
              </a:rPr>
              <a:t>ESCUELA NORMAL DE EDUCACIÓN PREESCOLAR </a:t>
            </a:r>
          </a:p>
          <a:p>
            <a:endParaRPr lang="es-MX" dirty="0"/>
          </a:p>
        </p:txBody>
      </p:sp>
      <p:sp>
        <p:nvSpPr>
          <p:cNvPr id="6" name="CuadroTexto 5"/>
          <p:cNvSpPr txBox="1"/>
          <p:nvPr/>
        </p:nvSpPr>
        <p:spPr>
          <a:xfrm>
            <a:off x="1815737" y="1554480"/>
            <a:ext cx="8791303" cy="5293757"/>
          </a:xfrm>
          <a:prstGeom prst="rect">
            <a:avLst/>
          </a:prstGeom>
          <a:noFill/>
        </p:spPr>
        <p:txBody>
          <a:bodyPr wrap="square" rtlCol="0">
            <a:spAutoFit/>
          </a:bodyPr>
          <a:lstStyle/>
          <a:p>
            <a:pPr algn="ctr"/>
            <a:r>
              <a:rPr lang="es-MX" sz="2000" dirty="0" smtClean="0">
                <a:latin typeface="Arial" panose="020B0604020202020204" pitchFamily="34" charset="0"/>
                <a:cs typeface="Arial" panose="020B0604020202020204" pitchFamily="34" charset="0"/>
              </a:rPr>
              <a:t>Licenciatura en educación preescolar </a:t>
            </a:r>
          </a:p>
          <a:p>
            <a:pPr algn="ctr"/>
            <a:endParaRPr lang="es-MX" sz="2000" dirty="0" smtClean="0">
              <a:latin typeface="Arial" panose="020B0604020202020204" pitchFamily="34" charset="0"/>
              <a:cs typeface="Arial" panose="020B0604020202020204" pitchFamily="34" charset="0"/>
            </a:endParaRPr>
          </a:p>
          <a:p>
            <a:pPr algn="ctr"/>
            <a:r>
              <a:rPr lang="es-MX" sz="2000" dirty="0" smtClean="0">
                <a:latin typeface="Arial" panose="020B0604020202020204" pitchFamily="34" charset="0"/>
                <a:cs typeface="Arial" panose="020B0604020202020204" pitchFamily="34" charset="0"/>
              </a:rPr>
              <a:t>Ciclo escolar </a:t>
            </a:r>
          </a:p>
          <a:p>
            <a:pPr algn="ctr"/>
            <a:r>
              <a:rPr lang="es-MX" sz="2000" dirty="0" smtClean="0">
                <a:latin typeface="Arial" panose="020B0604020202020204" pitchFamily="34" charset="0"/>
                <a:cs typeface="Arial" panose="020B0604020202020204" pitchFamily="34" charset="0"/>
              </a:rPr>
              <a:t>2020-2021</a:t>
            </a:r>
          </a:p>
          <a:p>
            <a:pPr algn="ctr"/>
            <a:endParaRPr lang="es-MX" sz="2000" dirty="0" smtClean="0">
              <a:latin typeface="Arial" panose="020B0604020202020204" pitchFamily="34" charset="0"/>
              <a:cs typeface="Arial" panose="020B0604020202020204" pitchFamily="34" charset="0"/>
            </a:endParaRPr>
          </a:p>
          <a:p>
            <a:pPr algn="ctr"/>
            <a:r>
              <a:rPr lang="es-MX" sz="2000" dirty="0" smtClean="0">
                <a:latin typeface="Arial" panose="020B0604020202020204" pitchFamily="34" charset="0"/>
                <a:cs typeface="Arial" panose="020B0604020202020204" pitchFamily="34" charset="0"/>
              </a:rPr>
              <a:t>Prácticas sociales del lenguaje </a:t>
            </a:r>
          </a:p>
          <a:p>
            <a:pPr algn="ctr"/>
            <a:r>
              <a:rPr lang="es-MX" sz="2000" dirty="0" smtClean="0">
                <a:latin typeface="Arial" panose="020B0604020202020204" pitchFamily="34" charset="0"/>
                <a:cs typeface="Arial" panose="020B0604020202020204" pitchFamily="34" charset="0"/>
              </a:rPr>
              <a:t>-CUADRO DE OBSERVACIÓN-</a:t>
            </a:r>
          </a:p>
          <a:p>
            <a:pPr algn="ctr"/>
            <a:endParaRPr lang="es-MX" sz="2000" dirty="0" smtClean="0">
              <a:latin typeface="Arial" panose="020B0604020202020204" pitchFamily="34" charset="0"/>
              <a:cs typeface="Arial" panose="020B0604020202020204" pitchFamily="34" charset="0"/>
            </a:endParaRPr>
          </a:p>
          <a:p>
            <a:pPr algn="ctr"/>
            <a:r>
              <a:rPr lang="es-MX" sz="2000" dirty="0" smtClean="0">
                <a:latin typeface="Arial" panose="020B0604020202020204" pitchFamily="34" charset="0"/>
                <a:cs typeface="Arial" panose="020B0604020202020204" pitchFamily="34" charset="0"/>
              </a:rPr>
              <a:t>Alumnas. 1 A</a:t>
            </a:r>
          </a:p>
          <a:p>
            <a:pPr algn="ctr"/>
            <a:r>
              <a:rPr lang="es-MX" sz="2000" dirty="0" smtClean="0">
                <a:latin typeface="Arial" panose="020B0604020202020204" pitchFamily="34" charset="0"/>
                <a:cs typeface="Arial" panose="020B0604020202020204" pitchFamily="34" charset="0"/>
              </a:rPr>
              <a:t>Paulina Garcia Sánchez </a:t>
            </a:r>
          </a:p>
          <a:p>
            <a:pPr algn="ctr"/>
            <a:r>
              <a:rPr lang="es-MX" sz="2000" dirty="0" smtClean="0">
                <a:latin typeface="Arial" panose="020B0604020202020204" pitchFamily="34" charset="0"/>
                <a:cs typeface="Arial" panose="020B0604020202020204" pitchFamily="34" charset="0"/>
              </a:rPr>
              <a:t>Sofía Gaona Montoya </a:t>
            </a:r>
          </a:p>
          <a:p>
            <a:pPr algn="ctr"/>
            <a:r>
              <a:rPr lang="es-MX" sz="2000" dirty="0" smtClean="0">
                <a:latin typeface="Arial" panose="020B0604020202020204" pitchFamily="34" charset="0"/>
                <a:cs typeface="Arial" panose="020B0604020202020204" pitchFamily="34" charset="0"/>
              </a:rPr>
              <a:t>Ángela Martiñon Tomatsu </a:t>
            </a:r>
          </a:p>
          <a:p>
            <a:pPr algn="ctr"/>
            <a:endParaRPr lang="es-MX" sz="2000" dirty="0" smtClean="0">
              <a:latin typeface="Arial" panose="020B0604020202020204" pitchFamily="34" charset="0"/>
              <a:cs typeface="Arial" panose="020B0604020202020204" pitchFamily="34" charset="0"/>
            </a:endParaRPr>
          </a:p>
          <a:p>
            <a:pPr algn="ctr"/>
            <a:r>
              <a:rPr lang="es-MX" sz="2000" dirty="0" smtClean="0">
                <a:latin typeface="Arial" panose="020B0604020202020204" pitchFamily="34" charset="0"/>
                <a:cs typeface="Arial" panose="020B0604020202020204" pitchFamily="34" charset="0"/>
              </a:rPr>
              <a:t>Docente. Yara Hernández Figueroa</a:t>
            </a:r>
          </a:p>
          <a:p>
            <a:pPr algn="ctr"/>
            <a:r>
              <a:rPr lang="es-MX" sz="2000" dirty="0" smtClean="0">
                <a:latin typeface="Arial" panose="020B0604020202020204" pitchFamily="34" charset="0"/>
                <a:cs typeface="Arial" panose="020B0604020202020204" pitchFamily="34" charset="0"/>
              </a:rPr>
              <a:t> </a:t>
            </a:r>
          </a:p>
          <a:p>
            <a:pPr algn="ctr"/>
            <a:r>
              <a:rPr lang="es-MX" sz="2000" dirty="0" smtClean="0">
                <a:latin typeface="Arial" panose="020B0604020202020204" pitchFamily="34" charset="0"/>
                <a:cs typeface="Arial" panose="020B0604020202020204" pitchFamily="34" charset="0"/>
              </a:rPr>
              <a:t>Saltillo, Coahuila Junio 2021</a:t>
            </a:r>
          </a:p>
          <a:p>
            <a:endParaRPr lang="es-MX" dirty="0"/>
          </a:p>
        </p:txBody>
      </p:sp>
    </p:spTree>
    <p:extLst>
      <p:ext uri="{BB962C8B-B14F-4D97-AF65-F5344CB8AC3E}">
        <p14:creationId xmlns:p14="http://schemas.microsoft.com/office/powerpoint/2010/main" val="3614567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extLst>
              <p:ext uri="{D42A27DB-BD31-4B8C-83A1-F6EECF244321}">
                <p14:modId xmlns:p14="http://schemas.microsoft.com/office/powerpoint/2010/main" val="3972020511"/>
              </p:ext>
            </p:extLst>
          </p:nvPr>
        </p:nvGraphicFramePr>
        <p:xfrm>
          <a:off x="-13063" y="0"/>
          <a:ext cx="12174583" cy="6844937"/>
        </p:xfrm>
        <a:graphic>
          <a:graphicData uri="http://schemas.openxmlformats.org/drawingml/2006/table">
            <a:tbl>
              <a:tblPr/>
              <a:tblGrid>
                <a:gridCol w="12174583">
                  <a:extLst>
                    <a:ext uri="{9D8B030D-6E8A-4147-A177-3AD203B41FA5}">
                      <a16:colId xmlns:a16="http://schemas.microsoft.com/office/drawing/2014/main" val="1457435591"/>
                    </a:ext>
                  </a:extLst>
                </a:gridCol>
              </a:tblGrid>
              <a:tr h="6844937">
                <a:tc>
                  <a:txBody>
                    <a:bodyPr/>
                    <a:lstStyle/>
                    <a:p>
                      <a:r>
                        <a:rPr lang="es-MX" dirty="0" smtClean="0"/>
                        <a:t>¿QUÉ OCURRIÓ?                                              SOBRE LO OBSERVADO                                           LO INTERPRETABLE          </a:t>
                      </a:r>
                      <a:endParaRPr lang="es-MX"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3120602074"/>
                  </a:ext>
                </a:extLst>
              </a:tr>
            </a:tbl>
          </a:graphicData>
        </a:graphic>
      </p:graphicFrame>
      <p:cxnSp>
        <p:nvCxnSpPr>
          <p:cNvPr id="13" name="Conector recto 12"/>
          <p:cNvCxnSpPr/>
          <p:nvPr/>
        </p:nvCxnSpPr>
        <p:spPr>
          <a:xfrm>
            <a:off x="3958046" y="0"/>
            <a:ext cx="0" cy="6844937"/>
          </a:xfrm>
          <a:prstGeom prst="line">
            <a:avLst/>
          </a:prstGeom>
        </p:spPr>
        <p:style>
          <a:lnRef idx="1">
            <a:schemeClr val="dk1"/>
          </a:lnRef>
          <a:fillRef idx="0">
            <a:schemeClr val="dk1"/>
          </a:fillRef>
          <a:effectRef idx="0">
            <a:schemeClr val="dk1"/>
          </a:effectRef>
          <a:fontRef idx="minor">
            <a:schemeClr val="tx1"/>
          </a:fontRef>
        </p:style>
      </p:cxnSp>
      <p:cxnSp>
        <p:nvCxnSpPr>
          <p:cNvPr id="14" name="Conector recto 13"/>
          <p:cNvCxnSpPr/>
          <p:nvPr/>
        </p:nvCxnSpPr>
        <p:spPr>
          <a:xfrm>
            <a:off x="8290560" y="0"/>
            <a:ext cx="0" cy="6844937"/>
          </a:xfrm>
          <a:prstGeom prst="line">
            <a:avLst/>
          </a:prstGeom>
        </p:spPr>
        <p:style>
          <a:lnRef idx="1">
            <a:schemeClr val="dk1"/>
          </a:lnRef>
          <a:fillRef idx="0">
            <a:schemeClr val="dk1"/>
          </a:fillRef>
          <a:effectRef idx="0">
            <a:schemeClr val="dk1"/>
          </a:effectRef>
          <a:fontRef idx="minor">
            <a:schemeClr val="tx1"/>
          </a:fontRef>
        </p:style>
      </p:cxnSp>
      <p:cxnSp>
        <p:nvCxnSpPr>
          <p:cNvPr id="15" name="Conector recto 14"/>
          <p:cNvCxnSpPr/>
          <p:nvPr/>
        </p:nvCxnSpPr>
        <p:spPr>
          <a:xfrm>
            <a:off x="0" y="570413"/>
            <a:ext cx="12161520" cy="30478"/>
          </a:xfrm>
          <a:prstGeom prst="line">
            <a:avLst/>
          </a:prstGeom>
        </p:spPr>
        <p:style>
          <a:lnRef idx="1">
            <a:schemeClr val="dk1"/>
          </a:lnRef>
          <a:fillRef idx="0">
            <a:schemeClr val="dk1"/>
          </a:fillRef>
          <a:effectRef idx="0">
            <a:schemeClr val="dk1"/>
          </a:effectRef>
          <a:fontRef idx="minor">
            <a:schemeClr val="tx1"/>
          </a:fontRef>
        </p:style>
      </p:cxnSp>
      <p:sp>
        <p:nvSpPr>
          <p:cNvPr id="19" name="CuadroTexto 18"/>
          <p:cNvSpPr txBox="1"/>
          <p:nvPr/>
        </p:nvSpPr>
        <p:spPr>
          <a:xfrm>
            <a:off x="0" y="570413"/>
            <a:ext cx="3958046" cy="6463308"/>
          </a:xfrm>
          <a:prstGeom prst="rect">
            <a:avLst/>
          </a:prstGeom>
          <a:noFill/>
        </p:spPr>
        <p:txBody>
          <a:bodyPr wrap="square" rtlCol="0">
            <a:spAutoFit/>
          </a:bodyPr>
          <a:lstStyle/>
          <a:p>
            <a:pPr algn="just">
              <a:lnSpc>
                <a:spcPct val="150000"/>
              </a:lnSpc>
            </a:pPr>
            <a:r>
              <a:rPr lang="es-MX" sz="1200" dirty="0">
                <a:latin typeface="Times New Roman" panose="02020603050405020304" pitchFamily="18" charset="0"/>
                <a:cs typeface="Times New Roman" panose="02020603050405020304" pitchFamily="18" charset="0"/>
              </a:rPr>
              <a:t>Comienza la clase aplicando el campo formativo de lenguaje y comunicación, con el aprendizaje esperado: Dice rimas, canciones, trabalenguas, adivinanzas y otros juegos de lenguaje.</a:t>
            </a:r>
          </a:p>
          <a:p>
            <a:pPr algn="just">
              <a:lnSpc>
                <a:spcPct val="150000"/>
              </a:lnSpc>
            </a:pPr>
            <a:r>
              <a:rPr lang="es-MX" sz="1200" dirty="0">
                <a:latin typeface="Times New Roman" panose="02020603050405020304" pitchFamily="18" charset="0"/>
                <a:cs typeface="Times New Roman" panose="02020603050405020304" pitchFamily="18" charset="0"/>
              </a:rPr>
              <a:t>La maestra explica que es una “RIMA” y da ejemplos de la misma, además de aplicar una actividad en la que los niños deben relacionar las palabras que riman. Ej. Casa-taza, pala-sala , paleta-maleta. Y menciona distintas maneras de aplicar esta actividad desde casa. Se menciona el tema de “TRABALENGUAS”, su definición y algunos ejemplos que los niños pueden practicar para mejorar la pronunciación de las palabras, explicando tambien que se pueden buscar mas ejemplos de trabalenguas para ir aumentando la dificultad</a:t>
            </a:r>
            <a:r>
              <a:rPr lang="es-MX" sz="1200" dirty="0" smtClean="0">
                <a:latin typeface="Times New Roman" panose="02020603050405020304" pitchFamily="18" charset="0"/>
                <a:cs typeface="Times New Roman" panose="02020603050405020304" pitchFamily="18" charset="0"/>
              </a:rPr>
              <a:t>.</a:t>
            </a:r>
          </a:p>
          <a:p>
            <a:pPr algn="just">
              <a:lnSpc>
                <a:spcPct val="150000"/>
              </a:lnSpc>
            </a:pPr>
            <a:r>
              <a:rPr lang="es-MX" sz="1200" dirty="0" smtClean="0">
                <a:latin typeface="Times New Roman" panose="02020603050405020304" pitchFamily="18" charset="0"/>
                <a:cs typeface="Times New Roman" panose="02020603050405020304" pitchFamily="18" charset="0"/>
              </a:rPr>
              <a:t>Tercer tema: “CANCIONES” para esto, tres educadoras cantan y realizan sonidos con la boca siguiendo distintos ritmos,  tambien haciendo movimientos con nuestro cuerpo al ritmo de la música; se da la opción a los estudiantes de escoger una o mas canciones que sean de su agrado para cantarla a mamá y papá en casa, recordando que hay que gesticular bien las palabras que mencionamos. Otro tema mencionado en clase es “CHISTES” el cual incluye juego de palabras y motivar el pensamiento de los alumnos,</a:t>
            </a:r>
            <a:endParaRPr lang="es-MX" sz="1200" dirty="0">
              <a:latin typeface="Times New Roman" panose="02020603050405020304" pitchFamily="18" charset="0"/>
              <a:cs typeface="Times New Roman" panose="02020603050405020304" pitchFamily="18" charset="0"/>
            </a:endParaRPr>
          </a:p>
          <a:p>
            <a:endParaRPr lang="es-MX" dirty="0"/>
          </a:p>
        </p:txBody>
      </p:sp>
      <p:sp>
        <p:nvSpPr>
          <p:cNvPr id="21" name="CuadroTexto 20"/>
          <p:cNvSpPr txBox="1"/>
          <p:nvPr/>
        </p:nvSpPr>
        <p:spPr>
          <a:xfrm>
            <a:off x="3958046" y="600891"/>
            <a:ext cx="4332514" cy="6093976"/>
          </a:xfrm>
          <a:prstGeom prst="rect">
            <a:avLst/>
          </a:prstGeom>
          <a:noFill/>
        </p:spPr>
        <p:txBody>
          <a:bodyPr wrap="square" rtlCol="0">
            <a:spAutoFit/>
          </a:bodyPr>
          <a:lstStyle/>
          <a:p>
            <a:pPr algn="just">
              <a:lnSpc>
                <a:spcPct val="150000"/>
              </a:lnSpc>
            </a:pPr>
            <a:r>
              <a:rPr lang="es-MX" sz="1400" b="1" i="1" u="sng" dirty="0">
                <a:latin typeface="Times New Roman" panose="02020603050405020304" pitchFamily="18" charset="0"/>
                <a:cs typeface="Times New Roman" panose="02020603050405020304" pitchFamily="18" charset="0"/>
              </a:rPr>
              <a:t>¿Qué contenidos que se aspira a enseñar a través de esa situación y su relación con el uso social del lenguaje</a:t>
            </a:r>
            <a:r>
              <a:rPr lang="es-MX" sz="1400" b="1" i="1" u="sng" dirty="0" smtClean="0">
                <a:latin typeface="Times New Roman" panose="02020603050405020304" pitchFamily="18" charset="0"/>
                <a:cs typeface="Times New Roman" panose="02020603050405020304" pitchFamily="18" charset="0"/>
              </a:rPr>
              <a:t>?</a:t>
            </a:r>
          </a:p>
          <a:p>
            <a:pPr algn="just">
              <a:lnSpc>
                <a:spcPct val="150000"/>
              </a:lnSpc>
            </a:pPr>
            <a:r>
              <a:rPr lang="es-MX" sz="1200" dirty="0" smtClean="0">
                <a:latin typeface="Times New Roman" panose="02020603050405020304" pitchFamily="18" charset="0"/>
                <a:cs typeface="Times New Roman" panose="02020603050405020304" pitchFamily="18" charset="0"/>
              </a:rPr>
              <a:t>Objetivo: mejorar la pronunciación de palabras</a:t>
            </a:r>
          </a:p>
          <a:p>
            <a:pPr algn="just">
              <a:lnSpc>
                <a:spcPct val="150000"/>
              </a:lnSpc>
            </a:pPr>
            <a:r>
              <a:rPr lang="es-MX" sz="1200" dirty="0" smtClean="0">
                <a:latin typeface="Times New Roman" panose="02020603050405020304" pitchFamily="18" charset="0"/>
                <a:cs typeface="Times New Roman" panose="02020603050405020304" pitchFamily="18" charset="0"/>
              </a:rPr>
              <a:t>Contenidos: rimas, canciones, trabalenguas, chistes, adivinanzas.</a:t>
            </a:r>
          </a:p>
          <a:p>
            <a:pPr algn="just">
              <a:lnSpc>
                <a:spcPct val="150000"/>
              </a:lnSpc>
            </a:pPr>
            <a:r>
              <a:rPr lang="es-MX" sz="1200" dirty="0">
                <a:latin typeface="Times New Roman" panose="02020603050405020304" pitchFamily="18" charset="0"/>
                <a:cs typeface="Times New Roman" panose="02020603050405020304" pitchFamily="18" charset="0"/>
              </a:rPr>
              <a:t>Estos temas permiten desarrollar destrezas de la memoria y la </a:t>
            </a:r>
            <a:r>
              <a:rPr lang="es-MX" sz="1200" dirty="0" smtClean="0">
                <a:latin typeface="Times New Roman" panose="02020603050405020304" pitchFamily="18" charset="0"/>
                <a:cs typeface="Times New Roman" panose="02020603050405020304" pitchFamily="18" charset="0"/>
              </a:rPr>
              <a:t>predicción, </a:t>
            </a:r>
            <a:r>
              <a:rPr lang="es-MX" sz="1200" dirty="0">
                <a:latin typeface="Times New Roman" panose="02020603050405020304" pitchFamily="18" charset="0"/>
                <a:cs typeface="Times New Roman" panose="02020603050405020304" pitchFamily="18" charset="0"/>
              </a:rPr>
              <a:t>aumentar el vocabulario y desarrollar la conciencia fonética, estas herramientas ayudan a que los niños se sientan seguros de si mismos, </a:t>
            </a:r>
            <a:r>
              <a:rPr lang="es-MX" sz="1200" dirty="0" smtClean="0">
                <a:latin typeface="Times New Roman" panose="02020603050405020304" pitchFamily="18" charset="0"/>
                <a:cs typeface="Times New Roman" panose="02020603050405020304" pitchFamily="18" charset="0"/>
              </a:rPr>
              <a:t>permitiéndoles </a:t>
            </a:r>
            <a:r>
              <a:rPr lang="es-MX" sz="1200" dirty="0">
                <a:latin typeface="Times New Roman" panose="02020603050405020304" pitchFamily="18" charset="0"/>
                <a:cs typeface="Times New Roman" panose="02020603050405020304" pitchFamily="18" charset="0"/>
              </a:rPr>
              <a:t>mejorar su creatividad e innovación al momento de crear ya sea una rima, una adivinanza o hasta una canción; </a:t>
            </a:r>
            <a:r>
              <a:rPr lang="es-MX" sz="1200" dirty="0" smtClean="0">
                <a:latin typeface="Times New Roman" panose="02020603050405020304" pitchFamily="18" charset="0"/>
                <a:cs typeface="Times New Roman" panose="02020603050405020304" pitchFamily="18" charset="0"/>
              </a:rPr>
              <a:t>Así </a:t>
            </a:r>
            <a:r>
              <a:rPr lang="es-MX" sz="1200" dirty="0">
                <a:latin typeface="Times New Roman" panose="02020603050405020304" pitchFamily="18" charset="0"/>
                <a:cs typeface="Times New Roman" panose="02020603050405020304" pitchFamily="18" charset="0"/>
              </a:rPr>
              <a:t>mismo, fortalecen los </a:t>
            </a:r>
            <a:r>
              <a:rPr lang="es-MX" sz="1200" dirty="0" smtClean="0">
                <a:latin typeface="Times New Roman" panose="02020603050405020304" pitchFamily="18" charset="0"/>
                <a:cs typeface="Times New Roman" panose="02020603050405020304" pitchFamily="18" charset="0"/>
              </a:rPr>
              <a:t>músculos </a:t>
            </a:r>
            <a:r>
              <a:rPr lang="es-MX" sz="1200" dirty="0">
                <a:latin typeface="Times New Roman" panose="02020603050405020304" pitchFamily="18" charset="0"/>
                <a:cs typeface="Times New Roman" panose="02020603050405020304" pitchFamily="18" charset="0"/>
              </a:rPr>
              <a:t>de boca y lengua al realizar movimientos repetitivos, comprendiendo la modulación de la lengua para formar palabras y </a:t>
            </a:r>
            <a:r>
              <a:rPr lang="es-MX" sz="1200" dirty="0" smtClean="0">
                <a:latin typeface="Times New Roman" panose="02020603050405020304" pitchFamily="18" charset="0"/>
                <a:cs typeface="Times New Roman" panose="02020603050405020304" pitchFamily="18" charset="0"/>
              </a:rPr>
              <a:t>frases.</a:t>
            </a:r>
          </a:p>
          <a:p>
            <a:pPr algn="just">
              <a:lnSpc>
                <a:spcPct val="150000"/>
              </a:lnSpc>
            </a:pPr>
            <a:r>
              <a:rPr lang="es-MX" sz="1400" b="1" i="1" u="sng" dirty="0">
                <a:latin typeface="Times New Roman" panose="02020603050405020304" pitchFamily="18" charset="0"/>
                <a:cs typeface="Times New Roman" panose="02020603050405020304" pitchFamily="18" charset="0"/>
              </a:rPr>
              <a:t>¿El contenido trabajado es parte del programa oficial del grado observado? </a:t>
            </a:r>
            <a:endParaRPr lang="es-MX" sz="1400" b="1" i="1" u="sng" dirty="0" smtClean="0">
              <a:latin typeface="Times New Roman" panose="02020603050405020304" pitchFamily="18" charset="0"/>
              <a:cs typeface="Times New Roman" panose="02020603050405020304" pitchFamily="18" charset="0"/>
            </a:endParaRPr>
          </a:p>
          <a:p>
            <a:pPr algn="just">
              <a:lnSpc>
                <a:spcPct val="150000"/>
              </a:lnSpc>
            </a:pPr>
            <a:r>
              <a:rPr lang="es-MX" sz="1400" dirty="0" smtClean="0">
                <a:latin typeface="Times New Roman" panose="02020603050405020304" pitchFamily="18" charset="0"/>
                <a:cs typeface="Times New Roman" panose="02020603050405020304" pitchFamily="18" charset="0"/>
              </a:rPr>
              <a:t>Si, observado en libro de aprendizajes clave 2017 en el campo formativo de lenguaje y comunicación, ámbito de literatura, apartado de lectura y escucha de poemas y canciones, aplicado para 1º 2º y 3º de preescolar.</a:t>
            </a:r>
          </a:p>
          <a:p>
            <a:pPr algn="just">
              <a:lnSpc>
                <a:spcPct val="150000"/>
              </a:lnSpc>
            </a:pPr>
            <a:r>
              <a:rPr lang="es-MX" sz="1400" b="1" i="1" u="sng" dirty="0">
                <a:latin typeface="Times New Roman" panose="02020603050405020304" pitchFamily="18" charset="0"/>
                <a:cs typeface="Times New Roman" panose="02020603050405020304" pitchFamily="18" charset="0"/>
              </a:rPr>
              <a:t>¿Qué tan congruente resulta la actividad observada con las orientaciones didácticas que propone el programa? </a:t>
            </a:r>
          </a:p>
        </p:txBody>
      </p:sp>
      <p:sp>
        <p:nvSpPr>
          <p:cNvPr id="2" name="CuadroTexto 1"/>
          <p:cNvSpPr txBox="1"/>
          <p:nvPr/>
        </p:nvSpPr>
        <p:spPr>
          <a:xfrm>
            <a:off x="8290560" y="600891"/>
            <a:ext cx="3870960" cy="6509474"/>
          </a:xfrm>
          <a:prstGeom prst="rect">
            <a:avLst/>
          </a:prstGeom>
          <a:noFill/>
        </p:spPr>
        <p:txBody>
          <a:bodyPr wrap="square" rtlCol="0">
            <a:spAutoFit/>
          </a:bodyPr>
          <a:lstStyle/>
          <a:p>
            <a:pPr algn="just">
              <a:lnSpc>
                <a:spcPct val="150000"/>
              </a:lnSpc>
            </a:pPr>
            <a:r>
              <a:rPr lang="es-MX" sz="1400" b="1" i="1" u="sng" dirty="0">
                <a:latin typeface="Times New Roman" panose="02020603050405020304" pitchFamily="18" charset="0"/>
                <a:cs typeface="Times New Roman" panose="02020603050405020304" pitchFamily="18" charset="0"/>
              </a:rPr>
              <a:t>¿Cómo ayudan estas actividades problematizadoras a que los niños desarrollen su conocimiento lingüístico y pragmático? </a:t>
            </a:r>
          </a:p>
          <a:p>
            <a:pPr algn="just">
              <a:lnSpc>
                <a:spcPct val="150000"/>
              </a:lnSpc>
            </a:pPr>
            <a:r>
              <a:rPr lang="es-MX" sz="1200" dirty="0">
                <a:latin typeface="Times New Roman" panose="02020603050405020304" pitchFamily="18" charset="0"/>
                <a:cs typeface="Times New Roman" panose="02020603050405020304" pitchFamily="18" charset="0"/>
              </a:rPr>
              <a:t>En la edad preescolar es muy </a:t>
            </a:r>
            <a:r>
              <a:rPr lang="es-MX" sz="1200" dirty="0" smtClean="0">
                <a:latin typeface="Times New Roman" panose="02020603050405020304" pitchFamily="18" charset="0"/>
                <a:cs typeface="Times New Roman" panose="02020603050405020304" pitchFamily="18" charset="0"/>
              </a:rPr>
              <a:t>común </a:t>
            </a:r>
            <a:r>
              <a:rPr lang="es-MX" sz="1200" dirty="0">
                <a:latin typeface="Times New Roman" panose="02020603050405020304" pitchFamily="18" charset="0"/>
                <a:cs typeface="Times New Roman" panose="02020603050405020304" pitchFamily="18" charset="0"/>
              </a:rPr>
              <a:t>que los niños presenten dificultades de lenguaje oral y escrito, cada actividad planteada tiene el </a:t>
            </a:r>
            <a:r>
              <a:rPr lang="es-MX" sz="1200" dirty="0" smtClean="0">
                <a:latin typeface="Times New Roman" panose="02020603050405020304" pitchFamily="18" charset="0"/>
                <a:cs typeface="Times New Roman" panose="02020603050405020304" pitchFamily="18" charset="0"/>
              </a:rPr>
              <a:t>propósito </a:t>
            </a:r>
            <a:r>
              <a:rPr lang="es-MX" sz="1200" dirty="0">
                <a:latin typeface="Times New Roman" panose="02020603050405020304" pitchFamily="18" charset="0"/>
                <a:cs typeface="Times New Roman" panose="02020603050405020304" pitchFamily="18" charset="0"/>
              </a:rPr>
              <a:t>de mejorar cada aspecto, hay que tener en cuenta que en estos temas se presentan juegos de palabras, un </a:t>
            </a:r>
            <a:r>
              <a:rPr lang="es-MX" sz="1200" dirty="0" smtClean="0">
                <a:latin typeface="Times New Roman" panose="02020603050405020304" pitchFamily="18" charset="0"/>
                <a:cs typeface="Times New Roman" panose="02020603050405020304" pitchFamily="18" charset="0"/>
              </a:rPr>
              <a:t>método </a:t>
            </a:r>
            <a:r>
              <a:rPr lang="es-MX" sz="1200" dirty="0">
                <a:latin typeface="Times New Roman" panose="02020603050405020304" pitchFamily="18" charset="0"/>
                <a:cs typeface="Times New Roman" panose="02020603050405020304" pitchFamily="18" charset="0"/>
              </a:rPr>
              <a:t>creativo y motivador para presentarles los sonidos y el habla a los niños</a:t>
            </a:r>
          </a:p>
          <a:p>
            <a:pPr algn="just">
              <a:lnSpc>
                <a:spcPct val="150000"/>
              </a:lnSpc>
            </a:pPr>
            <a:r>
              <a:rPr lang="es-MX" sz="1400" b="1" i="1" u="sng" dirty="0">
                <a:latin typeface="Times New Roman" panose="02020603050405020304" pitchFamily="18" charset="0"/>
                <a:cs typeface="Times New Roman" panose="02020603050405020304" pitchFamily="18" charset="0"/>
              </a:rPr>
              <a:t>¿Hay congruencia entre los materiales, la forma de usarlos y los propósitos del contenido? </a:t>
            </a:r>
          </a:p>
          <a:p>
            <a:pPr algn="just">
              <a:lnSpc>
                <a:spcPct val="150000"/>
              </a:lnSpc>
            </a:pPr>
            <a:r>
              <a:rPr lang="es-MX" sz="1200" dirty="0">
                <a:latin typeface="Times New Roman" panose="02020603050405020304" pitchFamily="18" charset="0"/>
                <a:cs typeface="Times New Roman" panose="02020603050405020304" pitchFamily="18" charset="0"/>
              </a:rPr>
              <a:t>Si, los materiales visuales son de mucha ayuda, ya que </a:t>
            </a:r>
            <a:r>
              <a:rPr lang="es-MX" sz="1200" dirty="0" smtClean="0">
                <a:latin typeface="Times New Roman" panose="02020603050405020304" pitchFamily="18" charset="0"/>
                <a:cs typeface="Times New Roman" panose="02020603050405020304" pitchFamily="18" charset="0"/>
              </a:rPr>
              <a:t>además </a:t>
            </a:r>
            <a:r>
              <a:rPr lang="es-MX" sz="1200" dirty="0">
                <a:latin typeface="Times New Roman" panose="02020603050405020304" pitchFamily="18" charset="0"/>
                <a:cs typeface="Times New Roman" panose="02020603050405020304" pitchFamily="18" charset="0"/>
              </a:rPr>
              <a:t>de incluir dibujos, tambien hay palabras y frases, una educadora mencionó que los alumnos ya saben leer y escribir, </a:t>
            </a:r>
            <a:r>
              <a:rPr lang="es-MX" sz="1200" dirty="0" smtClean="0">
                <a:latin typeface="Times New Roman" panose="02020603050405020304" pitchFamily="18" charset="0"/>
                <a:cs typeface="Times New Roman" panose="02020603050405020304" pitchFamily="18" charset="0"/>
              </a:rPr>
              <a:t>así </a:t>
            </a:r>
            <a:r>
              <a:rPr lang="es-MX" sz="1200" dirty="0">
                <a:latin typeface="Times New Roman" panose="02020603050405020304" pitchFamily="18" charset="0"/>
                <a:cs typeface="Times New Roman" panose="02020603050405020304" pitchFamily="18" charset="0"/>
              </a:rPr>
              <a:t>que todo lo utilizado fue </a:t>
            </a:r>
            <a:r>
              <a:rPr lang="es-MX" sz="1200" dirty="0" smtClean="0">
                <a:latin typeface="Times New Roman" panose="02020603050405020304" pitchFamily="18" charset="0"/>
                <a:cs typeface="Times New Roman" panose="02020603050405020304" pitchFamily="18" charset="0"/>
              </a:rPr>
              <a:t>útil </a:t>
            </a:r>
            <a:r>
              <a:rPr lang="es-MX" sz="1200" dirty="0">
                <a:latin typeface="Times New Roman" panose="02020603050405020304" pitchFamily="18" charset="0"/>
                <a:cs typeface="Times New Roman" panose="02020603050405020304" pitchFamily="18" charset="0"/>
              </a:rPr>
              <a:t>para la enseñanza de los aprendizajes, desde las ilustraciones hasta las canciones de las educadoras, desde nuestro punto de vista, todo el material cumple su </a:t>
            </a:r>
            <a:r>
              <a:rPr lang="es-MX" sz="1200" dirty="0" smtClean="0">
                <a:latin typeface="Times New Roman" panose="02020603050405020304" pitchFamily="18" charset="0"/>
                <a:cs typeface="Times New Roman" panose="02020603050405020304" pitchFamily="18" charset="0"/>
              </a:rPr>
              <a:t>función </a:t>
            </a:r>
            <a:r>
              <a:rPr lang="es-MX" sz="1200" dirty="0">
                <a:latin typeface="Times New Roman" panose="02020603050405020304" pitchFamily="18" charset="0"/>
                <a:cs typeface="Times New Roman" panose="02020603050405020304" pitchFamily="18" charset="0"/>
              </a:rPr>
              <a:t>dentro de la clase.</a:t>
            </a:r>
          </a:p>
          <a:p>
            <a:pPr algn="just">
              <a:lnSpc>
                <a:spcPct val="150000"/>
              </a:lnSpc>
            </a:pPr>
            <a:r>
              <a:rPr lang="es-MX" sz="1400" b="1" i="1" u="sng" dirty="0">
                <a:latin typeface="Times New Roman" panose="02020603050405020304" pitchFamily="18" charset="0"/>
                <a:cs typeface="Times New Roman" panose="02020603050405020304" pitchFamily="18" charset="0"/>
              </a:rPr>
              <a:t>¿Es variado? ¿Se parece a lo que se usa fuera de la escuela? </a:t>
            </a:r>
          </a:p>
          <a:p>
            <a:endParaRPr lang="es-MX" dirty="0"/>
          </a:p>
        </p:txBody>
      </p:sp>
    </p:spTree>
    <p:extLst>
      <p:ext uri="{BB962C8B-B14F-4D97-AF65-F5344CB8AC3E}">
        <p14:creationId xmlns:p14="http://schemas.microsoft.com/office/powerpoint/2010/main" val="822108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ector recto 4"/>
          <p:cNvCxnSpPr/>
          <p:nvPr/>
        </p:nvCxnSpPr>
        <p:spPr>
          <a:xfrm>
            <a:off x="0" y="570413"/>
            <a:ext cx="12161520" cy="30478"/>
          </a:xfrm>
          <a:prstGeom prst="line">
            <a:avLst/>
          </a:prstGeom>
        </p:spPr>
        <p:style>
          <a:lnRef idx="1">
            <a:schemeClr val="dk1"/>
          </a:lnRef>
          <a:fillRef idx="0">
            <a:schemeClr val="dk1"/>
          </a:fillRef>
          <a:effectRef idx="0">
            <a:schemeClr val="dk1"/>
          </a:effectRef>
          <a:fontRef idx="minor">
            <a:schemeClr val="tx1"/>
          </a:fontRef>
        </p:style>
      </p:cxnSp>
      <p:cxnSp>
        <p:nvCxnSpPr>
          <p:cNvPr id="6" name="Conector recto 5"/>
          <p:cNvCxnSpPr/>
          <p:nvPr/>
        </p:nvCxnSpPr>
        <p:spPr>
          <a:xfrm>
            <a:off x="8290560" y="0"/>
            <a:ext cx="0" cy="6844937"/>
          </a:xfrm>
          <a:prstGeom prst="line">
            <a:avLst/>
          </a:prstGeom>
        </p:spPr>
        <p:style>
          <a:lnRef idx="1">
            <a:schemeClr val="dk1"/>
          </a:lnRef>
          <a:fillRef idx="0">
            <a:schemeClr val="dk1"/>
          </a:fillRef>
          <a:effectRef idx="0">
            <a:schemeClr val="dk1"/>
          </a:effectRef>
          <a:fontRef idx="minor">
            <a:schemeClr val="tx1"/>
          </a:fontRef>
        </p:style>
      </p:cxnSp>
      <p:cxnSp>
        <p:nvCxnSpPr>
          <p:cNvPr id="7" name="Conector recto 6"/>
          <p:cNvCxnSpPr/>
          <p:nvPr/>
        </p:nvCxnSpPr>
        <p:spPr>
          <a:xfrm>
            <a:off x="3958046" y="0"/>
            <a:ext cx="0" cy="6844937"/>
          </a:xfrm>
          <a:prstGeom prst="line">
            <a:avLst/>
          </a:prstGeom>
        </p:spPr>
        <p:style>
          <a:lnRef idx="1">
            <a:schemeClr val="dk1"/>
          </a:lnRef>
          <a:fillRef idx="0">
            <a:schemeClr val="dk1"/>
          </a:fillRef>
          <a:effectRef idx="0">
            <a:schemeClr val="dk1"/>
          </a:effectRef>
          <a:fontRef idx="minor">
            <a:schemeClr val="tx1"/>
          </a:fontRef>
        </p:style>
      </p:cxnSp>
      <p:sp>
        <p:nvSpPr>
          <p:cNvPr id="8" name="Rectángulo 7"/>
          <p:cNvSpPr/>
          <p:nvPr/>
        </p:nvSpPr>
        <p:spPr>
          <a:xfrm>
            <a:off x="30480" y="100541"/>
            <a:ext cx="12161520" cy="369332"/>
          </a:xfrm>
          <a:prstGeom prst="rect">
            <a:avLst/>
          </a:prstGeom>
        </p:spPr>
        <p:txBody>
          <a:bodyPr wrap="square">
            <a:spAutoFit/>
          </a:bodyPr>
          <a:lstStyle/>
          <a:p>
            <a:r>
              <a:rPr lang="es-MX" dirty="0"/>
              <a:t>¿QUÉ OCURRIÓ?                                              SOBRE LO OBSERVADO                                           LO INTERPRETABLE          </a:t>
            </a:r>
          </a:p>
        </p:txBody>
      </p:sp>
      <p:sp>
        <p:nvSpPr>
          <p:cNvPr id="9" name="CuadroTexto 8"/>
          <p:cNvSpPr txBox="1"/>
          <p:nvPr/>
        </p:nvSpPr>
        <p:spPr>
          <a:xfrm>
            <a:off x="-1" y="570413"/>
            <a:ext cx="3958045" cy="3970318"/>
          </a:xfrm>
          <a:prstGeom prst="rect">
            <a:avLst/>
          </a:prstGeom>
          <a:noFill/>
        </p:spPr>
        <p:txBody>
          <a:bodyPr wrap="square" rtlCol="0">
            <a:spAutoFit/>
          </a:bodyPr>
          <a:lstStyle/>
          <a:p>
            <a:pPr algn="just">
              <a:lnSpc>
                <a:spcPct val="150000"/>
              </a:lnSpc>
            </a:pPr>
            <a:r>
              <a:rPr lang="es-MX" sz="1200" dirty="0" smtClean="0">
                <a:latin typeface="Times New Roman" panose="02020603050405020304" pitchFamily="18" charset="0"/>
                <a:cs typeface="Times New Roman" panose="02020603050405020304" pitchFamily="18" charset="0"/>
              </a:rPr>
              <a:t>Invitando a los niños a buscar y enseñarle mas chistes a papa/ mama, recordando que los chistes son para reír y divertirse. </a:t>
            </a:r>
          </a:p>
          <a:p>
            <a:pPr algn="just">
              <a:lnSpc>
                <a:spcPct val="150000"/>
              </a:lnSpc>
            </a:pPr>
            <a:r>
              <a:rPr lang="es-MX" sz="1200" dirty="0" smtClean="0">
                <a:latin typeface="Times New Roman" panose="02020603050405020304" pitchFamily="18" charset="0"/>
                <a:cs typeface="Times New Roman" panose="02020603050405020304" pitchFamily="18" charset="0"/>
              </a:rPr>
              <a:t>Tema de “ADIVINANZAS” , explicando el tema con un lenguaje claro, utilizando ejemplos sencillos con palabras entendibles para los estudiantes.</a:t>
            </a:r>
          </a:p>
          <a:p>
            <a:pPr algn="just">
              <a:lnSpc>
                <a:spcPct val="150000"/>
              </a:lnSpc>
            </a:pPr>
            <a:r>
              <a:rPr lang="es-MX" sz="1200" dirty="0" smtClean="0">
                <a:latin typeface="Times New Roman" panose="02020603050405020304" pitchFamily="18" charset="0"/>
                <a:cs typeface="Times New Roman" panose="02020603050405020304" pitchFamily="18" charset="0"/>
              </a:rPr>
              <a:t>Finalmente se solicita a los padres de familia que en el transcurso de las actividades aplicadas en casa, realicen un álbum en donde incluyan el material utilizado para cumplir con el aprendizaje de los niños; Así mismo, se pide a los niños que no olviden hacer todas las actividades que les permitirán ampliar su vocabulario, mejorar su dicción y su conocimiento, añadiendo por ultimo algunos tips y consejos que pueden seguir para pronunciar mejor las palabras y mejorar la gesticulación de las mismas.</a:t>
            </a:r>
            <a:endParaRPr lang="es-MX" sz="1200" dirty="0">
              <a:latin typeface="Times New Roman" panose="02020603050405020304" pitchFamily="18" charset="0"/>
              <a:cs typeface="Times New Roman" panose="02020603050405020304" pitchFamily="18" charset="0"/>
            </a:endParaRPr>
          </a:p>
        </p:txBody>
      </p:sp>
      <p:sp>
        <p:nvSpPr>
          <p:cNvPr id="10" name="CuadroTexto 9"/>
          <p:cNvSpPr txBox="1"/>
          <p:nvPr/>
        </p:nvSpPr>
        <p:spPr>
          <a:xfrm>
            <a:off x="3958045" y="600891"/>
            <a:ext cx="4332512" cy="6601807"/>
          </a:xfrm>
          <a:prstGeom prst="rect">
            <a:avLst/>
          </a:prstGeom>
          <a:noFill/>
        </p:spPr>
        <p:txBody>
          <a:bodyPr wrap="square" rtlCol="0">
            <a:spAutoFit/>
          </a:bodyPr>
          <a:lstStyle/>
          <a:p>
            <a:pPr algn="just">
              <a:lnSpc>
                <a:spcPct val="150000"/>
              </a:lnSpc>
            </a:pPr>
            <a:r>
              <a:rPr lang="es-MX" sz="1200" dirty="0" smtClean="0">
                <a:latin typeface="Times New Roman" panose="02020603050405020304" pitchFamily="18" charset="0"/>
                <a:cs typeface="Times New Roman" panose="02020603050405020304" pitchFamily="18" charset="0"/>
              </a:rPr>
              <a:t>Consideramos que es buena, pues se cumple con los aprendizajes esperados planteados, cada tema queda claro, además de mencionar definiciones y ejemplos claros de cada tema planteado, utilizando tambien material visual.</a:t>
            </a:r>
          </a:p>
          <a:p>
            <a:pPr algn="just">
              <a:lnSpc>
                <a:spcPct val="150000"/>
              </a:lnSpc>
            </a:pPr>
            <a:r>
              <a:rPr lang="es-MX" sz="1400" b="1" i="1" u="sng" dirty="0">
                <a:latin typeface="Times New Roman" panose="02020603050405020304" pitchFamily="18" charset="0"/>
                <a:cs typeface="Times New Roman" panose="02020603050405020304" pitchFamily="18" charset="0"/>
              </a:rPr>
              <a:t>¿Qué estrategias usó</a:t>
            </a:r>
            <a:r>
              <a:rPr lang="es-MX" sz="1400" b="1" i="1" u="sng" dirty="0" smtClean="0">
                <a:latin typeface="Times New Roman" panose="02020603050405020304" pitchFamily="18" charset="0"/>
                <a:cs typeface="Times New Roman" panose="02020603050405020304" pitchFamily="18" charset="0"/>
              </a:rPr>
              <a:t>?</a:t>
            </a:r>
          </a:p>
          <a:p>
            <a:pPr algn="just">
              <a:lnSpc>
                <a:spcPct val="150000"/>
              </a:lnSpc>
            </a:pPr>
            <a:r>
              <a:rPr lang="es-MX" sz="1200" dirty="0">
                <a:latin typeface="Times New Roman" panose="02020603050405020304" pitchFamily="18" charset="0"/>
                <a:cs typeface="Times New Roman" panose="02020603050405020304" pitchFamily="18" charset="0"/>
              </a:rPr>
              <a:t>La </a:t>
            </a:r>
            <a:r>
              <a:rPr lang="es-MX" sz="1200" dirty="0" smtClean="0">
                <a:latin typeface="Times New Roman" panose="02020603050405020304" pitchFamily="18" charset="0"/>
                <a:cs typeface="Times New Roman" panose="02020603050405020304" pitchFamily="18" charset="0"/>
              </a:rPr>
              <a:t>educadora </a:t>
            </a:r>
            <a:r>
              <a:rPr lang="es-MX" sz="1200" dirty="0">
                <a:latin typeface="Times New Roman" panose="02020603050405020304" pitchFamily="18" charset="0"/>
                <a:cs typeface="Times New Roman" panose="02020603050405020304" pitchFamily="18" charset="0"/>
              </a:rPr>
              <a:t>establece una </a:t>
            </a:r>
            <a:r>
              <a:rPr lang="es-MX" sz="1200" dirty="0" smtClean="0">
                <a:latin typeface="Times New Roman" panose="02020603050405020304" pitchFamily="18" charset="0"/>
                <a:cs typeface="Times New Roman" panose="02020603050405020304" pitchFamily="18" charset="0"/>
              </a:rPr>
              <a:t>planeación </a:t>
            </a:r>
            <a:r>
              <a:rPr lang="es-MX" sz="1200" dirty="0">
                <a:latin typeface="Times New Roman" panose="02020603050405020304" pitchFamily="18" charset="0"/>
                <a:cs typeface="Times New Roman" panose="02020603050405020304" pitchFamily="18" charset="0"/>
              </a:rPr>
              <a:t>previa, </a:t>
            </a:r>
            <a:r>
              <a:rPr lang="es-MX" sz="1200" dirty="0" smtClean="0">
                <a:latin typeface="Times New Roman" panose="02020603050405020304" pitchFamily="18" charset="0"/>
                <a:cs typeface="Times New Roman" panose="02020603050405020304" pitchFamily="18" charset="0"/>
              </a:rPr>
              <a:t>además </a:t>
            </a:r>
            <a:r>
              <a:rPr lang="es-MX" sz="1200" dirty="0">
                <a:latin typeface="Times New Roman" panose="02020603050405020304" pitchFamily="18" charset="0"/>
                <a:cs typeface="Times New Roman" panose="02020603050405020304" pitchFamily="18" charset="0"/>
              </a:rPr>
              <a:t>de proporcionar ayuda visual a los estudiantes para facilitar el proceso de aprendizaje, uso de discurso narrativo y descriptivo al momento de mencionar ejemplos y explicaciones de cada tema, propicia el </a:t>
            </a:r>
            <a:r>
              <a:rPr lang="es-MX" sz="1200" dirty="0" smtClean="0">
                <a:latin typeface="Times New Roman" panose="02020603050405020304" pitchFamily="18" charset="0"/>
                <a:cs typeface="Times New Roman" panose="02020603050405020304" pitchFamily="18" charset="0"/>
              </a:rPr>
              <a:t>interés </a:t>
            </a:r>
            <a:r>
              <a:rPr lang="es-MX" sz="1200" dirty="0">
                <a:latin typeface="Times New Roman" panose="02020603050405020304" pitchFamily="18" charset="0"/>
                <a:cs typeface="Times New Roman" panose="02020603050405020304" pitchFamily="18" charset="0"/>
              </a:rPr>
              <a:t>para participar en cada actividad, invitando a padre y madre para generar un ambiente mas armónico en donde se involucren todos, favoreciendo el respeto y la escucha, </a:t>
            </a:r>
            <a:r>
              <a:rPr lang="es-MX" sz="1200" dirty="0" smtClean="0">
                <a:latin typeface="Times New Roman" panose="02020603050405020304" pitchFamily="18" charset="0"/>
                <a:cs typeface="Times New Roman" panose="02020603050405020304" pitchFamily="18" charset="0"/>
              </a:rPr>
              <a:t>además </a:t>
            </a:r>
            <a:r>
              <a:rPr lang="es-MX" sz="1200" dirty="0">
                <a:latin typeface="Times New Roman" panose="02020603050405020304" pitchFamily="18" charset="0"/>
                <a:cs typeface="Times New Roman" panose="02020603050405020304" pitchFamily="18" charset="0"/>
              </a:rPr>
              <a:t>de utilizar expresiones y actividades atractivas que incluyen conversaciones, cantos, rimas, juegos de palabras, etc. </a:t>
            </a:r>
          </a:p>
          <a:p>
            <a:pPr algn="just">
              <a:lnSpc>
                <a:spcPct val="150000"/>
              </a:lnSpc>
            </a:pPr>
            <a:r>
              <a:rPr lang="es-MX" sz="1400" b="1" i="1" u="sng" dirty="0">
                <a:latin typeface="Times New Roman" panose="02020603050405020304" pitchFamily="18" charset="0"/>
                <a:cs typeface="Times New Roman" panose="02020603050405020304" pitchFamily="18" charset="0"/>
              </a:rPr>
              <a:t>¿Qué recursos y materiales se usaron? </a:t>
            </a:r>
            <a:endParaRPr lang="es-MX" sz="1400" b="1" i="1" u="sng" dirty="0" smtClean="0">
              <a:latin typeface="Times New Roman" panose="02020603050405020304" pitchFamily="18" charset="0"/>
              <a:cs typeface="Times New Roman" panose="02020603050405020304" pitchFamily="18" charset="0"/>
            </a:endParaRPr>
          </a:p>
          <a:p>
            <a:pPr algn="just">
              <a:lnSpc>
                <a:spcPct val="150000"/>
              </a:lnSpc>
            </a:pPr>
            <a:r>
              <a:rPr lang="es-MX" sz="1200" dirty="0" smtClean="0">
                <a:latin typeface="Times New Roman" panose="02020603050405020304" pitchFamily="18" charset="0"/>
                <a:cs typeface="Times New Roman" panose="02020603050405020304" pitchFamily="18" charset="0"/>
              </a:rPr>
              <a:t>Material visual como ilustraciones, textos, un pizarrón para tener a la vista todo el contenido, un álbum, para el tema de las canciones participó otra educadora cantando y realizando movimientos con manos y piernas. </a:t>
            </a:r>
          </a:p>
          <a:p>
            <a:pPr algn="just">
              <a:lnSpc>
                <a:spcPct val="150000"/>
              </a:lnSpc>
            </a:pPr>
            <a:r>
              <a:rPr lang="es-MX" sz="1400" b="1" i="1" u="sng" dirty="0">
                <a:latin typeface="Times New Roman" panose="02020603050405020304" pitchFamily="18" charset="0"/>
                <a:cs typeface="Times New Roman" panose="02020603050405020304" pitchFamily="18" charset="0"/>
              </a:rPr>
              <a:t>¿Qué hacen los niños para resolver la actividad? </a:t>
            </a:r>
            <a:endParaRPr lang="es-MX" sz="1400" b="1" i="1" u="sng" dirty="0" smtClean="0">
              <a:latin typeface="Times New Roman" panose="02020603050405020304" pitchFamily="18" charset="0"/>
              <a:cs typeface="Times New Roman" panose="02020603050405020304" pitchFamily="18" charset="0"/>
            </a:endParaRPr>
          </a:p>
          <a:p>
            <a:pPr algn="just">
              <a:lnSpc>
                <a:spcPct val="150000"/>
              </a:lnSpc>
            </a:pPr>
            <a:r>
              <a:rPr lang="es-MX" sz="1200" dirty="0" smtClean="0">
                <a:latin typeface="Times New Roman" panose="02020603050405020304" pitchFamily="18" charset="0"/>
                <a:cs typeface="Times New Roman" panose="02020603050405020304" pitchFamily="18" charset="0"/>
              </a:rPr>
              <a:t>Siguen las indicaciones mencionadas por la educadora, teniendo oportunidad de buscar mas material como rimas, canciones de </a:t>
            </a:r>
          </a:p>
          <a:p>
            <a:pPr algn="just">
              <a:lnSpc>
                <a:spcPct val="150000"/>
              </a:lnSpc>
            </a:pPr>
            <a:endParaRPr lang="es-MX" sz="1200" dirty="0" smtClean="0">
              <a:latin typeface="Times New Roman" panose="02020603050405020304" pitchFamily="18" charset="0"/>
              <a:cs typeface="Times New Roman" panose="02020603050405020304" pitchFamily="18" charset="0"/>
            </a:endParaRPr>
          </a:p>
        </p:txBody>
      </p:sp>
      <p:sp>
        <p:nvSpPr>
          <p:cNvPr id="4" name="CuadroTexto 3"/>
          <p:cNvSpPr txBox="1"/>
          <p:nvPr/>
        </p:nvSpPr>
        <p:spPr>
          <a:xfrm>
            <a:off x="8290557" y="600891"/>
            <a:ext cx="3901443" cy="6647974"/>
          </a:xfrm>
          <a:prstGeom prst="rect">
            <a:avLst/>
          </a:prstGeom>
          <a:noFill/>
        </p:spPr>
        <p:txBody>
          <a:bodyPr wrap="square" rtlCol="0">
            <a:spAutoFit/>
          </a:bodyPr>
          <a:lstStyle/>
          <a:p>
            <a:pPr algn="just">
              <a:lnSpc>
                <a:spcPct val="150000"/>
              </a:lnSpc>
            </a:pPr>
            <a:r>
              <a:rPr lang="es-MX" sz="1200" dirty="0">
                <a:latin typeface="Times New Roman" panose="02020603050405020304" pitchFamily="18" charset="0"/>
                <a:cs typeface="Times New Roman" panose="02020603050405020304" pitchFamily="18" charset="0"/>
              </a:rPr>
              <a:t>Claro, como ya mencionamos antes, son aprendizajes que se aplican en la vida diaria, las canciones, en </a:t>
            </a:r>
            <a:r>
              <a:rPr lang="es-MX" sz="1200" dirty="0" smtClean="0">
                <a:latin typeface="Times New Roman" panose="02020603050405020304" pitchFamily="18" charset="0"/>
                <a:cs typeface="Times New Roman" panose="02020603050405020304" pitchFamily="18" charset="0"/>
              </a:rPr>
              <a:t>poesías, </a:t>
            </a:r>
            <a:r>
              <a:rPr lang="es-MX" sz="1200" dirty="0">
                <a:latin typeface="Times New Roman" panose="02020603050405020304" pitchFamily="18" charset="0"/>
                <a:cs typeface="Times New Roman" panose="02020603050405020304" pitchFamily="18" charset="0"/>
              </a:rPr>
              <a:t>en cuentos, </a:t>
            </a:r>
            <a:r>
              <a:rPr lang="es-MX" sz="1200" dirty="0" smtClean="0">
                <a:latin typeface="Times New Roman" panose="02020603050405020304" pitchFamily="18" charset="0"/>
                <a:cs typeface="Times New Roman" panose="02020603050405020304" pitchFamily="18" charset="0"/>
              </a:rPr>
              <a:t>televisión, </a:t>
            </a:r>
            <a:r>
              <a:rPr lang="es-MX" sz="1200" dirty="0">
                <a:latin typeface="Times New Roman" panose="02020603050405020304" pitchFamily="18" charset="0"/>
                <a:cs typeface="Times New Roman" panose="02020603050405020304" pitchFamily="18" charset="0"/>
              </a:rPr>
              <a:t>nos pareció muy interesante porque sin duda son temas que se pueden aplicar en cualquier </a:t>
            </a:r>
            <a:r>
              <a:rPr lang="es-MX" sz="1200" dirty="0" smtClean="0">
                <a:latin typeface="Times New Roman" panose="02020603050405020304" pitchFamily="18" charset="0"/>
                <a:cs typeface="Times New Roman" panose="02020603050405020304" pitchFamily="18" charset="0"/>
              </a:rPr>
              <a:t>situación </a:t>
            </a:r>
            <a:r>
              <a:rPr lang="es-MX" sz="1200" dirty="0">
                <a:latin typeface="Times New Roman" panose="02020603050405020304" pitchFamily="18" charset="0"/>
                <a:cs typeface="Times New Roman" panose="02020603050405020304" pitchFamily="18" charset="0"/>
              </a:rPr>
              <a:t>cotidiana, lo que facilitará a los alumnos practicar constantemente, en especial por el vocabulario utilizado, pues la </a:t>
            </a:r>
            <a:r>
              <a:rPr lang="es-MX" sz="1200" dirty="0" smtClean="0">
                <a:latin typeface="Times New Roman" panose="02020603050405020304" pitchFamily="18" charset="0"/>
                <a:cs typeface="Times New Roman" panose="02020603050405020304" pitchFamily="18" charset="0"/>
              </a:rPr>
              <a:t>mayoría están </a:t>
            </a:r>
            <a:r>
              <a:rPr lang="es-MX" sz="1200" dirty="0">
                <a:latin typeface="Times New Roman" panose="02020603050405020304" pitchFamily="18" charset="0"/>
                <a:cs typeface="Times New Roman" panose="02020603050405020304" pitchFamily="18" charset="0"/>
              </a:rPr>
              <a:t>familiarizados con las expresiones que utilizan las educadoras</a:t>
            </a:r>
          </a:p>
          <a:p>
            <a:pPr algn="just">
              <a:lnSpc>
                <a:spcPct val="150000"/>
              </a:lnSpc>
            </a:pPr>
            <a:r>
              <a:rPr lang="es-MX" sz="1400" b="1" i="1" u="sng" dirty="0">
                <a:latin typeface="Times New Roman" panose="02020603050405020304" pitchFamily="18" charset="0"/>
                <a:cs typeface="Times New Roman" panose="02020603050405020304" pitchFamily="18" charset="0"/>
              </a:rPr>
              <a:t>¿En qué medida lo que hacen los está ayudando a avanzar como usuarios del lenguaje? </a:t>
            </a:r>
          </a:p>
          <a:p>
            <a:pPr algn="just">
              <a:lnSpc>
                <a:spcPct val="150000"/>
              </a:lnSpc>
            </a:pPr>
            <a:r>
              <a:rPr lang="es-MX" sz="1200" dirty="0">
                <a:latin typeface="Times New Roman" panose="02020603050405020304" pitchFamily="18" charset="0"/>
                <a:cs typeface="Times New Roman" panose="02020603050405020304" pitchFamily="18" charset="0"/>
              </a:rPr>
              <a:t>Consideramos que cada tema propuesto por el libro de aprendizajes clave beneficia principalmente el aprendizaje de nuevas palabras, el estar repitiendo constantemente diferentes frases, el aprender a modular la voz y los sonidos que producen, los ayuda a mejorar gradualmente estos aspectos y como pudimos observar, se tienen fechas estimadas para cada tema, por lo que lleva cierto tiempo que los niños se desarrollen de la mejor manera en cada </a:t>
            </a:r>
            <a:r>
              <a:rPr lang="es-MX" sz="1200" dirty="0" smtClean="0">
                <a:latin typeface="Times New Roman" panose="02020603050405020304" pitchFamily="18" charset="0"/>
                <a:cs typeface="Times New Roman" panose="02020603050405020304" pitchFamily="18" charset="0"/>
              </a:rPr>
              <a:t>ámbito.</a:t>
            </a:r>
            <a:endParaRPr lang="es-MX" sz="1200" dirty="0">
              <a:latin typeface="Times New Roman" panose="02020603050405020304" pitchFamily="18" charset="0"/>
              <a:cs typeface="Times New Roman" panose="02020603050405020304" pitchFamily="18" charset="0"/>
            </a:endParaRPr>
          </a:p>
          <a:p>
            <a:pPr algn="just">
              <a:lnSpc>
                <a:spcPct val="150000"/>
              </a:lnSpc>
            </a:pPr>
            <a:r>
              <a:rPr lang="es-MX" sz="1400" b="1" i="1" u="sng" dirty="0">
                <a:latin typeface="Times New Roman" panose="02020603050405020304" pitchFamily="18" charset="0"/>
                <a:cs typeface="Times New Roman" panose="02020603050405020304" pitchFamily="18" charset="0"/>
              </a:rPr>
              <a:t>¿Qué piensan o qué están aprendiendo acerca del contenido los niños? </a:t>
            </a:r>
            <a:endParaRPr lang="es-MX" sz="1400" b="1" i="1" u="sng" dirty="0" smtClean="0">
              <a:latin typeface="Times New Roman" panose="02020603050405020304" pitchFamily="18" charset="0"/>
              <a:cs typeface="Times New Roman" panose="02020603050405020304" pitchFamily="18" charset="0"/>
            </a:endParaRPr>
          </a:p>
          <a:p>
            <a:pPr algn="just">
              <a:lnSpc>
                <a:spcPct val="150000"/>
              </a:lnSpc>
            </a:pPr>
            <a:r>
              <a:rPr lang="es-MX" sz="1200" dirty="0">
                <a:latin typeface="Times New Roman" panose="02020603050405020304" pitchFamily="18" charset="0"/>
                <a:cs typeface="Times New Roman" panose="02020603050405020304" pitchFamily="18" charset="0"/>
              </a:rPr>
              <a:t>Como se mencionó en </a:t>
            </a:r>
            <a:r>
              <a:rPr lang="es-MX" sz="1200" dirty="0" smtClean="0">
                <a:latin typeface="Times New Roman" panose="02020603050405020304" pitchFamily="18" charset="0"/>
                <a:cs typeface="Times New Roman" panose="02020603050405020304" pitchFamily="18" charset="0"/>
              </a:rPr>
              <a:t>algún </a:t>
            </a:r>
            <a:r>
              <a:rPr lang="es-MX" sz="1200" dirty="0">
                <a:latin typeface="Times New Roman" panose="02020603050405020304" pitchFamily="18" charset="0"/>
                <a:cs typeface="Times New Roman" panose="02020603050405020304" pitchFamily="18" charset="0"/>
              </a:rPr>
              <a:t>punto, la enseñanza de estos temas </a:t>
            </a:r>
            <a:r>
              <a:rPr lang="es-MX" sz="1200" dirty="0" smtClean="0">
                <a:latin typeface="Times New Roman" panose="02020603050405020304" pitchFamily="18" charset="0"/>
                <a:cs typeface="Times New Roman" panose="02020603050405020304" pitchFamily="18" charset="0"/>
              </a:rPr>
              <a:t>no solo les permitirá conocer el concepto de estos,</a:t>
            </a:r>
            <a:endParaRPr lang="es-MX" sz="1200" b="1" i="1" u="sng" dirty="0">
              <a:latin typeface="Times New Roman" panose="02020603050405020304" pitchFamily="18" charset="0"/>
              <a:cs typeface="Times New Roman" panose="02020603050405020304" pitchFamily="18" charset="0"/>
            </a:endParaRPr>
          </a:p>
          <a:p>
            <a:endParaRPr lang="es-MX" dirty="0"/>
          </a:p>
        </p:txBody>
      </p:sp>
    </p:spTree>
    <p:extLst>
      <p:ext uri="{BB962C8B-B14F-4D97-AF65-F5344CB8AC3E}">
        <p14:creationId xmlns:p14="http://schemas.microsoft.com/office/powerpoint/2010/main" val="1849600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cto 3"/>
          <p:cNvCxnSpPr/>
          <p:nvPr/>
        </p:nvCxnSpPr>
        <p:spPr>
          <a:xfrm>
            <a:off x="0" y="570413"/>
            <a:ext cx="12161520" cy="30478"/>
          </a:xfrm>
          <a:prstGeom prst="line">
            <a:avLst/>
          </a:prstGeom>
        </p:spPr>
        <p:style>
          <a:lnRef idx="1">
            <a:schemeClr val="dk1"/>
          </a:lnRef>
          <a:fillRef idx="0">
            <a:schemeClr val="dk1"/>
          </a:fillRef>
          <a:effectRef idx="0">
            <a:schemeClr val="dk1"/>
          </a:effectRef>
          <a:fontRef idx="minor">
            <a:schemeClr val="tx1"/>
          </a:fontRef>
        </p:style>
      </p:cxnSp>
      <p:cxnSp>
        <p:nvCxnSpPr>
          <p:cNvPr id="5" name="Conector recto 4"/>
          <p:cNvCxnSpPr/>
          <p:nvPr/>
        </p:nvCxnSpPr>
        <p:spPr>
          <a:xfrm>
            <a:off x="3958046" y="0"/>
            <a:ext cx="0" cy="6844937"/>
          </a:xfrm>
          <a:prstGeom prst="line">
            <a:avLst/>
          </a:prstGeom>
        </p:spPr>
        <p:style>
          <a:lnRef idx="1">
            <a:schemeClr val="dk1"/>
          </a:lnRef>
          <a:fillRef idx="0">
            <a:schemeClr val="dk1"/>
          </a:fillRef>
          <a:effectRef idx="0">
            <a:schemeClr val="dk1"/>
          </a:effectRef>
          <a:fontRef idx="minor">
            <a:schemeClr val="tx1"/>
          </a:fontRef>
        </p:style>
      </p:cxnSp>
      <p:cxnSp>
        <p:nvCxnSpPr>
          <p:cNvPr id="6" name="Conector recto 5"/>
          <p:cNvCxnSpPr/>
          <p:nvPr/>
        </p:nvCxnSpPr>
        <p:spPr>
          <a:xfrm>
            <a:off x="8290560" y="0"/>
            <a:ext cx="0" cy="6844937"/>
          </a:xfrm>
          <a:prstGeom prst="line">
            <a:avLst/>
          </a:prstGeom>
        </p:spPr>
        <p:style>
          <a:lnRef idx="1">
            <a:schemeClr val="dk1"/>
          </a:lnRef>
          <a:fillRef idx="0">
            <a:schemeClr val="dk1"/>
          </a:fillRef>
          <a:effectRef idx="0">
            <a:schemeClr val="dk1"/>
          </a:effectRef>
          <a:fontRef idx="minor">
            <a:schemeClr val="tx1"/>
          </a:fontRef>
        </p:style>
      </p:cxnSp>
      <p:sp>
        <p:nvSpPr>
          <p:cNvPr id="7" name="Rectángulo 6"/>
          <p:cNvSpPr/>
          <p:nvPr/>
        </p:nvSpPr>
        <p:spPr>
          <a:xfrm>
            <a:off x="0" y="100526"/>
            <a:ext cx="12161520" cy="369332"/>
          </a:xfrm>
          <a:prstGeom prst="rect">
            <a:avLst/>
          </a:prstGeom>
        </p:spPr>
        <p:txBody>
          <a:bodyPr wrap="square">
            <a:spAutoFit/>
          </a:bodyPr>
          <a:lstStyle/>
          <a:p>
            <a:r>
              <a:rPr lang="es-MX" dirty="0"/>
              <a:t>¿QUÉ OCURRIÓ?                                              SOBRE LO OBSERVADO                                           LO INTERPRETABLE          </a:t>
            </a:r>
          </a:p>
        </p:txBody>
      </p:sp>
      <p:sp>
        <p:nvSpPr>
          <p:cNvPr id="8" name="CuadroTexto 7"/>
          <p:cNvSpPr txBox="1"/>
          <p:nvPr/>
        </p:nvSpPr>
        <p:spPr>
          <a:xfrm>
            <a:off x="3958046" y="600891"/>
            <a:ext cx="4332514" cy="2631490"/>
          </a:xfrm>
          <a:prstGeom prst="rect">
            <a:avLst/>
          </a:prstGeom>
          <a:noFill/>
        </p:spPr>
        <p:txBody>
          <a:bodyPr wrap="square" rtlCol="0">
            <a:spAutoFit/>
          </a:bodyPr>
          <a:lstStyle/>
          <a:p>
            <a:pPr algn="just">
              <a:lnSpc>
                <a:spcPct val="150000"/>
              </a:lnSpc>
            </a:pPr>
            <a:r>
              <a:rPr lang="es-MX" sz="1200" dirty="0" smtClean="0">
                <a:latin typeface="Times New Roman" panose="02020603050405020304" pitchFamily="18" charset="0"/>
                <a:cs typeface="Times New Roman" panose="02020603050405020304" pitchFamily="18" charset="0"/>
              </a:rPr>
              <a:t>Su preferencia, chistes y adivinanzas que llamen su atención, colaborando con papá y mamá, realizando los consejos de las maestras para mejorar su pronunciación y su aprendizaje individual.</a:t>
            </a:r>
          </a:p>
          <a:p>
            <a:pPr algn="just">
              <a:lnSpc>
                <a:spcPct val="150000"/>
              </a:lnSpc>
            </a:pPr>
            <a:r>
              <a:rPr lang="es-MX" sz="1400" b="1" i="1" u="sng" dirty="0">
                <a:latin typeface="Times New Roman" panose="02020603050405020304" pitchFamily="18" charset="0"/>
                <a:cs typeface="Times New Roman" panose="02020603050405020304" pitchFamily="18" charset="0"/>
              </a:rPr>
              <a:t>¿Cómo interviene el docente</a:t>
            </a:r>
            <a:r>
              <a:rPr lang="es-MX" sz="1400" b="1" i="1" u="sng" dirty="0" smtClean="0">
                <a:latin typeface="Times New Roman" panose="02020603050405020304" pitchFamily="18" charset="0"/>
                <a:cs typeface="Times New Roman" panose="02020603050405020304" pitchFamily="18" charset="0"/>
              </a:rPr>
              <a:t>?</a:t>
            </a:r>
          </a:p>
          <a:p>
            <a:pPr algn="just">
              <a:lnSpc>
                <a:spcPct val="150000"/>
              </a:lnSpc>
            </a:pPr>
            <a:r>
              <a:rPr lang="es-MX" sz="1200" dirty="0" smtClean="0">
                <a:latin typeface="Times New Roman" panose="02020603050405020304" pitchFamily="18" charset="0"/>
                <a:cs typeface="Times New Roman" panose="02020603050405020304" pitchFamily="18" charset="0"/>
              </a:rPr>
              <a:t>La educadora genera un espacio de confianza y armonía, en donde los niños puedan sentirse cómodos y seguros, brindando ejemplos de cada tema, aplicando actitudes </a:t>
            </a:r>
            <a:r>
              <a:rPr lang="es-MX" sz="1200" dirty="0" smtClean="0">
                <a:latin typeface="Times New Roman" panose="02020603050405020304" pitchFamily="18" charset="0"/>
                <a:cs typeface="Times New Roman" panose="02020603050405020304" pitchFamily="18" charset="0"/>
              </a:rPr>
              <a:t>alegres</a:t>
            </a:r>
            <a:r>
              <a:rPr lang="es-MX" sz="1200" dirty="0">
                <a:latin typeface="Times New Roman" panose="02020603050405020304" pitchFamily="18" charset="0"/>
                <a:cs typeface="Times New Roman" panose="02020603050405020304" pitchFamily="18" charset="0"/>
              </a:rPr>
              <a:t> </a:t>
            </a:r>
            <a:r>
              <a:rPr lang="es-MX" sz="1200" dirty="0" smtClean="0">
                <a:latin typeface="Times New Roman" panose="02020603050405020304" pitchFamily="18" charset="0"/>
                <a:cs typeface="Times New Roman" panose="02020603050405020304" pitchFamily="18" charset="0"/>
              </a:rPr>
              <a:t>y de respeto, invitando a la participación.</a:t>
            </a:r>
            <a:endParaRPr lang="es-MX" sz="1000" dirty="0">
              <a:latin typeface="Times New Roman" panose="02020603050405020304" pitchFamily="18" charset="0"/>
              <a:cs typeface="Times New Roman" panose="02020603050405020304" pitchFamily="18" charset="0"/>
            </a:endParaRPr>
          </a:p>
        </p:txBody>
      </p:sp>
      <p:sp>
        <p:nvSpPr>
          <p:cNvPr id="2" name="CuadroTexto 1"/>
          <p:cNvSpPr txBox="1"/>
          <p:nvPr/>
        </p:nvSpPr>
        <p:spPr>
          <a:xfrm rot="10800000" flipH="1" flipV="1">
            <a:off x="8290561" y="570399"/>
            <a:ext cx="3901439" cy="6324808"/>
          </a:xfrm>
          <a:prstGeom prst="rect">
            <a:avLst/>
          </a:prstGeom>
          <a:noFill/>
        </p:spPr>
        <p:txBody>
          <a:bodyPr wrap="square" rtlCol="0">
            <a:spAutoFit/>
          </a:bodyPr>
          <a:lstStyle/>
          <a:p>
            <a:pPr algn="just">
              <a:lnSpc>
                <a:spcPct val="150000"/>
              </a:lnSpc>
            </a:pPr>
            <a:r>
              <a:rPr lang="es-MX" sz="1200" dirty="0">
                <a:latin typeface="Times New Roman" panose="02020603050405020304" pitchFamily="18" charset="0"/>
                <a:cs typeface="Times New Roman" panose="02020603050405020304" pitchFamily="18" charset="0"/>
              </a:rPr>
              <a:t>sino tambien en que situaciones se pueden aplicar, la </a:t>
            </a:r>
            <a:r>
              <a:rPr lang="es-MX" sz="1200" dirty="0" smtClean="0">
                <a:latin typeface="Times New Roman" panose="02020603050405020304" pitchFamily="18" charset="0"/>
                <a:cs typeface="Times New Roman" panose="02020603050405020304" pitchFamily="18" charset="0"/>
              </a:rPr>
              <a:t>entonación </a:t>
            </a:r>
            <a:r>
              <a:rPr lang="es-MX" sz="1200" dirty="0">
                <a:latin typeface="Times New Roman" panose="02020603050405020304" pitchFamily="18" charset="0"/>
                <a:cs typeface="Times New Roman" panose="02020603050405020304" pitchFamily="18" charset="0"/>
              </a:rPr>
              <a:t>que se debe dar a las palabras, conocer nuevas palabras y frases, mejorar en la </a:t>
            </a:r>
            <a:r>
              <a:rPr lang="es-MX" sz="1200" dirty="0" smtClean="0">
                <a:latin typeface="Times New Roman" panose="02020603050405020304" pitchFamily="18" charset="0"/>
                <a:cs typeface="Times New Roman" panose="02020603050405020304" pitchFamily="18" charset="0"/>
              </a:rPr>
              <a:t>pronunciación </a:t>
            </a:r>
            <a:r>
              <a:rPr lang="es-MX" sz="1200" dirty="0">
                <a:latin typeface="Times New Roman" panose="02020603050405020304" pitchFamily="18" charset="0"/>
                <a:cs typeface="Times New Roman" panose="02020603050405020304" pitchFamily="18" charset="0"/>
              </a:rPr>
              <a:t>de las mismas, la distintas combinaciones que existen, a largo plazo esto permite que los niños tengan ideas claras sobre lo que piensan, mejor </a:t>
            </a:r>
            <a:r>
              <a:rPr lang="es-MX" sz="1200" dirty="0" smtClean="0">
                <a:latin typeface="Times New Roman" panose="02020603050405020304" pitchFamily="18" charset="0"/>
                <a:cs typeface="Times New Roman" panose="02020603050405020304" pitchFamily="18" charset="0"/>
              </a:rPr>
              <a:t>expresión </a:t>
            </a:r>
            <a:r>
              <a:rPr lang="es-MX" sz="1200" dirty="0">
                <a:latin typeface="Times New Roman" panose="02020603050405020304" pitchFamily="18" charset="0"/>
                <a:cs typeface="Times New Roman" panose="02020603050405020304" pitchFamily="18" charset="0"/>
              </a:rPr>
              <a:t>oral, facilidad de </a:t>
            </a:r>
            <a:r>
              <a:rPr lang="es-MX" sz="1200" dirty="0" smtClean="0">
                <a:latin typeface="Times New Roman" panose="02020603050405020304" pitchFamily="18" charset="0"/>
                <a:cs typeface="Times New Roman" panose="02020603050405020304" pitchFamily="18" charset="0"/>
              </a:rPr>
              <a:t>comunicación</a:t>
            </a:r>
          </a:p>
          <a:p>
            <a:pPr algn="just">
              <a:lnSpc>
                <a:spcPct val="150000"/>
              </a:lnSpc>
            </a:pPr>
            <a:r>
              <a:rPr lang="es-MX" sz="1400" b="1" i="1" u="sng" dirty="0">
                <a:latin typeface="Times New Roman" panose="02020603050405020304" pitchFamily="18" charset="0"/>
                <a:cs typeface="Times New Roman" panose="02020603050405020304" pitchFamily="18" charset="0"/>
              </a:rPr>
              <a:t>¿Es posible decir que se preserva algo del sentido de la práctica de lenguaje que propone? </a:t>
            </a:r>
            <a:endParaRPr lang="es-MX" sz="1400" b="1" i="1" u="sng" dirty="0" smtClean="0">
              <a:latin typeface="Times New Roman" panose="02020603050405020304" pitchFamily="18" charset="0"/>
              <a:cs typeface="Times New Roman" panose="02020603050405020304" pitchFamily="18" charset="0"/>
            </a:endParaRPr>
          </a:p>
          <a:p>
            <a:pPr algn="just">
              <a:lnSpc>
                <a:spcPct val="150000"/>
              </a:lnSpc>
            </a:pPr>
            <a:r>
              <a:rPr lang="es-MX" sz="1200" dirty="0" smtClean="0">
                <a:latin typeface="Times New Roman" panose="02020603050405020304" pitchFamily="18" charset="0"/>
                <a:cs typeface="Times New Roman" panose="02020603050405020304" pitchFamily="18" charset="0"/>
              </a:rPr>
              <a:t>Si, porque se esta llevando a cabo lo que la educadora quiere enseñar, tomando en cuenta el libro de aprendizajes clave y la practica del lenguaje en el área de preescolar.</a:t>
            </a:r>
            <a:endParaRPr lang="es-MX" sz="1200" dirty="0">
              <a:latin typeface="Times New Roman" panose="02020603050405020304" pitchFamily="18" charset="0"/>
              <a:cs typeface="Times New Roman" panose="02020603050405020304" pitchFamily="18" charset="0"/>
            </a:endParaRPr>
          </a:p>
          <a:p>
            <a:pPr algn="just">
              <a:lnSpc>
                <a:spcPct val="150000"/>
              </a:lnSpc>
            </a:pPr>
            <a:r>
              <a:rPr lang="es-MX" sz="1400" b="1" i="1" u="sng" dirty="0">
                <a:latin typeface="Times New Roman" panose="02020603050405020304" pitchFamily="18" charset="0"/>
                <a:cs typeface="Times New Roman" panose="02020603050405020304" pitchFamily="18" charset="0"/>
              </a:rPr>
              <a:t>¿Qué orientaciones toma en cuenta y cuáles no</a:t>
            </a:r>
            <a:r>
              <a:rPr lang="es-MX" sz="1400" b="1" i="1" u="sng" dirty="0" smtClean="0">
                <a:latin typeface="Times New Roman" panose="02020603050405020304" pitchFamily="18" charset="0"/>
                <a:cs typeface="Times New Roman" panose="02020603050405020304" pitchFamily="18" charset="0"/>
              </a:rPr>
              <a:t>?</a:t>
            </a:r>
          </a:p>
          <a:p>
            <a:pPr algn="just">
              <a:lnSpc>
                <a:spcPct val="150000"/>
              </a:lnSpc>
            </a:pPr>
            <a:r>
              <a:rPr lang="es-MX" sz="1200" dirty="0" smtClean="0">
                <a:latin typeface="Times New Roman" panose="02020603050405020304" pitchFamily="18" charset="0"/>
                <a:cs typeface="Times New Roman" panose="02020603050405020304" pitchFamily="18" charset="0"/>
              </a:rPr>
              <a:t>Orientaciones de oralidad, escritura y literatura, no tomando en cuenta el estudio y la participación social </a:t>
            </a:r>
            <a:endParaRPr lang="es-MX" sz="1200" dirty="0">
              <a:latin typeface="Times New Roman" panose="02020603050405020304" pitchFamily="18" charset="0"/>
              <a:cs typeface="Times New Roman" panose="02020603050405020304" pitchFamily="18" charset="0"/>
            </a:endParaRPr>
          </a:p>
          <a:p>
            <a:pPr algn="just">
              <a:lnSpc>
                <a:spcPct val="150000"/>
              </a:lnSpc>
            </a:pPr>
            <a:r>
              <a:rPr lang="es-MX" sz="1200" dirty="0">
                <a:latin typeface="Times New Roman" panose="02020603050405020304" pitchFamily="18" charset="0"/>
                <a:cs typeface="Times New Roman" panose="02020603050405020304" pitchFamily="18" charset="0"/>
              </a:rPr>
              <a:t>¿A que se debe la cercanía o distancia entre la actividad observada y la propuesta didáctica oficial ?Se debe la distancia a que la clase es impartida en un método tecnológico fuera de las escuelas a proponer, </a:t>
            </a:r>
            <a:r>
              <a:rPr lang="es-MX" sz="1200" dirty="0" smtClean="0">
                <a:latin typeface="Times New Roman" panose="02020603050405020304" pitchFamily="18" charset="0"/>
                <a:cs typeface="Times New Roman" panose="02020603050405020304" pitchFamily="18" charset="0"/>
              </a:rPr>
              <a:t>donde mencionamos </a:t>
            </a:r>
            <a:r>
              <a:rPr lang="es-MX" sz="1200" dirty="0">
                <a:latin typeface="Times New Roman" panose="02020603050405020304" pitchFamily="18" charset="0"/>
                <a:cs typeface="Times New Roman" panose="02020603050405020304" pitchFamily="18" charset="0"/>
              </a:rPr>
              <a:t>que no se aprende de manera igual, en línea que presencial, a esto llegamos que es distancia </a:t>
            </a:r>
            <a:r>
              <a:rPr lang="es-MX" sz="1200" dirty="0" smtClean="0">
                <a:latin typeface="Times New Roman" panose="02020603050405020304" pitchFamily="18" charset="0"/>
                <a:cs typeface="Times New Roman" panose="02020603050405020304" pitchFamily="18" charset="0"/>
              </a:rPr>
              <a:t>puesto que </a:t>
            </a:r>
            <a:r>
              <a:rPr lang="es-MX" sz="1200" dirty="0">
                <a:latin typeface="Times New Roman" panose="02020603050405020304" pitchFamily="18" charset="0"/>
                <a:cs typeface="Times New Roman" panose="02020603050405020304" pitchFamily="18" charset="0"/>
              </a:rPr>
              <a:t>no todos van a tomar el </a:t>
            </a:r>
            <a:r>
              <a:rPr lang="es-MX" sz="1200" dirty="0" smtClean="0">
                <a:latin typeface="Times New Roman" panose="02020603050405020304" pitchFamily="18" charset="0"/>
                <a:cs typeface="Times New Roman" panose="02020603050405020304" pitchFamily="18" charset="0"/>
              </a:rPr>
              <a:t>video como tal o entenderlo.</a:t>
            </a:r>
            <a:endParaRPr lang="es-MX"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5510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cto 3"/>
          <p:cNvCxnSpPr/>
          <p:nvPr/>
        </p:nvCxnSpPr>
        <p:spPr>
          <a:xfrm>
            <a:off x="0" y="570413"/>
            <a:ext cx="12161520" cy="30478"/>
          </a:xfrm>
          <a:prstGeom prst="line">
            <a:avLst/>
          </a:prstGeom>
        </p:spPr>
        <p:style>
          <a:lnRef idx="1">
            <a:schemeClr val="dk1"/>
          </a:lnRef>
          <a:fillRef idx="0">
            <a:schemeClr val="dk1"/>
          </a:fillRef>
          <a:effectRef idx="0">
            <a:schemeClr val="dk1"/>
          </a:effectRef>
          <a:fontRef idx="minor">
            <a:schemeClr val="tx1"/>
          </a:fontRef>
        </p:style>
      </p:cxnSp>
      <p:cxnSp>
        <p:nvCxnSpPr>
          <p:cNvPr id="5" name="Conector recto 4"/>
          <p:cNvCxnSpPr/>
          <p:nvPr/>
        </p:nvCxnSpPr>
        <p:spPr>
          <a:xfrm>
            <a:off x="3958046" y="0"/>
            <a:ext cx="0" cy="6844937"/>
          </a:xfrm>
          <a:prstGeom prst="line">
            <a:avLst/>
          </a:prstGeom>
        </p:spPr>
        <p:style>
          <a:lnRef idx="1">
            <a:schemeClr val="dk1"/>
          </a:lnRef>
          <a:fillRef idx="0">
            <a:schemeClr val="dk1"/>
          </a:fillRef>
          <a:effectRef idx="0">
            <a:schemeClr val="dk1"/>
          </a:effectRef>
          <a:fontRef idx="minor">
            <a:schemeClr val="tx1"/>
          </a:fontRef>
        </p:style>
      </p:cxnSp>
      <p:cxnSp>
        <p:nvCxnSpPr>
          <p:cNvPr id="6" name="Conector recto 5"/>
          <p:cNvCxnSpPr/>
          <p:nvPr/>
        </p:nvCxnSpPr>
        <p:spPr>
          <a:xfrm>
            <a:off x="8290560" y="0"/>
            <a:ext cx="0" cy="6844937"/>
          </a:xfrm>
          <a:prstGeom prst="line">
            <a:avLst/>
          </a:prstGeom>
        </p:spPr>
        <p:style>
          <a:lnRef idx="1">
            <a:schemeClr val="dk1"/>
          </a:lnRef>
          <a:fillRef idx="0">
            <a:schemeClr val="dk1"/>
          </a:fillRef>
          <a:effectRef idx="0">
            <a:schemeClr val="dk1"/>
          </a:effectRef>
          <a:fontRef idx="minor">
            <a:schemeClr val="tx1"/>
          </a:fontRef>
        </p:style>
      </p:cxnSp>
      <p:sp>
        <p:nvSpPr>
          <p:cNvPr id="7" name="Rectángulo 6"/>
          <p:cNvSpPr/>
          <p:nvPr/>
        </p:nvSpPr>
        <p:spPr>
          <a:xfrm>
            <a:off x="0" y="100526"/>
            <a:ext cx="12161520" cy="369332"/>
          </a:xfrm>
          <a:prstGeom prst="rect">
            <a:avLst/>
          </a:prstGeom>
        </p:spPr>
        <p:txBody>
          <a:bodyPr wrap="square">
            <a:spAutoFit/>
          </a:bodyPr>
          <a:lstStyle/>
          <a:p>
            <a:r>
              <a:rPr lang="es-MX" dirty="0"/>
              <a:t>¿QUÉ OCURRIÓ?                                              SOBRE LO OBSERVADO                                           LO INTERPRETABLE          </a:t>
            </a:r>
          </a:p>
        </p:txBody>
      </p:sp>
      <p:sp>
        <p:nvSpPr>
          <p:cNvPr id="8" name="CuadroTexto 7"/>
          <p:cNvSpPr txBox="1"/>
          <p:nvPr/>
        </p:nvSpPr>
        <p:spPr>
          <a:xfrm>
            <a:off x="8290560" y="600891"/>
            <a:ext cx="3901440" cy="2677656"/>
          </a:xfrm>
          <a:prstGeom prst="rect">
            <a:avLst/>
          </a:prstGeom>
          <a:noFill/>
        </p:spPr>
        <p:txBody>
          <a:bodyPr wrap="square" rtlCol="0">
            <a:spAutoFit/>
          </a:bodyPr>
          <a:lstStyle/>
          <a:p>
            <a:pPr algn="just">
              <a:lnSpc>
                <a:spcPct val="150000"/>
              </a:lnSpc>
            </a:pPr>
            <a:r>
              <a:rPr lang="es-MX" sz="1400" b="1" i="1" u="sng" dirty="0" smtClean="0">
                <a:latin typeface="Times New Roman" panose="02020603050405020304" pitchFamily="18" charset="0"/>
                <a:cs typeface="Times New Roman" panose="02020603050405020304" pitchFamily="18" charset="0"/>
              </a:rPr>
              <a:t>¿Que </a:t>
            </a:r>
            <a:r>
              <a:rPr lang="es-MX" sz="1400" b="1" i="1" u="sng" dirty="0">
                <a:latin typeface="Times New Roman" panose="02020603050405020304" pitchFamily="18" charset="0"/>
                <a:cs typeface="Times New Roman" panose="02020603050405020304" pitchFamily="18" charset="0"/>
              </a:rPr>
              <a:t>tanto </a:t>
            </a:r>
            <a:r>
              <a:rPr lang="es-MX" sz="1400" b="1" i="1" u="sng" dirty="0" smtClean="0">
                <a:latin typeface="Times New Roman" panose="02020603050405020304" pitchFamily="18" charset="0"/>
                <a:cs typeface="Times New Roman" panose="02020603050405020304" pitchFamily="18" charset="0"/>
              </a:rPr>
              <a:t>problematiza </a:t>
            </a:r>
            <a:r>
              <a:rPr lang="es-MX" sz="1400" b="1" i="1" u="sng" dirty="0">
                <a:latin typeface="Times New Roman" panose="02020603050405020304" pitchFamily="18" charset="0"/>
                <a:cs typeface="Times New Roman" panose="02020603050405020304" pitchFamily="18" charset="0"/>
              </a:rPr>
              <a:t>los saberes que poseen los </a:t>
            </a:r>
            <a:r>
              <a:rPr lang="es-MX" sz="1400" b="1" i="1" u="sng" dirty="0" smtClean="0">
                <a:latin typeface="Times New Roman" panose="02020603050405020304" pitchFamily="18" charset="0"/>
                <a:cs typeface="Times New Roman" panose="02020603050405020304" pitchFamily="18" charset="0"/>
              </a:rPr>
              <a:t>niños?</a:t>
            </a:r>
          </a:p>
          <a:p>
            <a:pPr algn="just">
              <a:lnSpc>
                <a:spcPct val="150000"/>
              </a:lnSpc>
            </a:pPr>
            <a:r>
              <a:rPr lang="es-MX" sz="1200" dirty="0" smtClean="0">
                <a:latin typeface="Times New Roman" panose="02020603050405020304" pitchFamily="18" charset="0"/>
                <a:cs typeface="Times New Roman" panose="02020603050405020304" pitchFamily="18" charset="0"/>
              </a:rPr>
              <a:t> Los </a:t>
            </a:r>
            <a:r>
              <a:rPr lang="es-MX" sz="1200" dirty="0">
                <a:latin typeface="Times New Roman" panose="02020603050405020304" pitchFamily="18" charset="0"/>
                <a:cs typeface="Times New Roman" panose="02020603050405020304" pitchFamily="18" charset="0"/>
              </a:rPr>
              <a:t>saberes infantiles como una suma de significaciones, desde el lenguaje y los procesos de socialización que les permiten sentir, hablar, pensar y ubicar al territorio para dar cuenta de él, de cómo pueden acceder y participar en el </a:t>
            </a:r>
            <a:r>
              <a:rPr lang="es-MX" sz="1200" dirty="0" smtClean="0">
                <a:latin typeface="Times New Roman" panose="02020603050405020304" pitchFamily="18" charset="0"/>
                <a:cs typeface="Times New Roman" panose="02020603050405020304" pitchFamily="18" charset="0"/>
              </a:rPr>
              <a:t>mismo. Se </a:t>
            </a:r>
            <a:r>
              <a:rPr lang="es-MX" sz="1200" dirty="0">
                <a:latin typeface="Times New Roman" panose="02020603050405020304" pitchFamily="18" charset="0"/>
                <a:cs typeface="Times New Roman" panose="02020603050405020304" pitchFamily="18" charset="0"/>
              </a:rPr>
              <a:t>entiende a que la maestra da a conocer en general de otra manera no sabe exactamente en qué falla cada niño que haya observado el video</a:t>
            </a:r>
          </a:p>
        </p:txBody>
      </p:sp>
    </p:spTree>
    <p:extLst>
      <p:ext uri="{BB962C8B-B14F-4D97-AF65-F5344CB8AC3E}">
        <p14:creationId xmlns:p14="http://schemas.microsoft.com/office/powerpoint/2010/main" val="17765803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430</TotalTime>
  <Words>1611</Words>
  <Application>Microsoft Office PowerPoint</Application>
  <PresentationFormat>Panorámica</PresentationFormat>
  <Paragraphs>62</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Agency FB</vt:lpstr>
      <vt:lpstr>Arial</vt:lpstr>
      <vt:lpstr>Calibri</vt:lpstr>
      <vt:lpstr>Calibri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María Elena Villarreal Márquez</dc:creator>
  <cp:lastModifiedBy>Hp</cp:lastModifiedBy>
  <cp:revision>25</cp:revision>
  <dcterms:created xsi:type="dcterms:W3CDTF">2021-06-07T14:12:57Z</dcterms:created>
  <dcterms:modified xsi:type="dcterms:W3CDTF">2021-06-09T20:30:46Z</dcterms:modified>
</cp:coreProperties>
</file>