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5" d="100"/>
          <a:sy n="75"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2636690" y="333016"/>
            <a:ext cx="6964509"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Escuela Normal de Educaci</a:t>
            </a:r>
            <a:r>
              <a:rPr kumimoji="0" lang="es-MX" altLang="es-MX" sz="20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32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Licenciatura en Educaci</a:t>
            </a:r>
            <a:r>
              <a:rPr kumimoji="0" lang="es-MX" altLang="es-MX" sz="20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32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CICLO ESCOLAR 2020-2021</a:t>
            </a:r>
            <a:endParaRPr kumimoji="0" lang="es-MX" altLang="es-MX" sz="32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4400" b="0" i="0" u="none" strike="noStrike" cap="none" normalizeH="0" baseline="0" dirty="0" smtClean="0">
              <a:ln>
                <a:noFill/>
              </a:ln>
              <a:solidFill>
                <a:schemeClr val="tx1"/>
              </a:solidFill>
              <a:effectLst/>
              <a:latin typeface="Arial" panose="020B0604020202020204" pitchFamily="34" charset="0"/>
            </a:endParaRPr>
          </a:p>
        </p:txBody>
      </p:sp>
      <p:grpSp>
        <p:nvGrpSpPr>
          <p:cNvPr id="5" name="Grupo 4"/>
          <p:cNvGrpSpPr/>
          <p:nvPr/>
        </p:nvGrpSpPr>
        <p:grpSpPr>
          <a:xfrm>
            <a:off x="3721100" y="1682887"/>
            <a:ext cx="4818090" cy="1125751"/>
            <a:chOff x="-1109188" y="-541920"/>
            <a:chExt cx="5400072" cy="1451621"/>
          </a:xfrm>
        </p:grpSpPr>
        <p:pic>
          <p:nvPicPr>
            <p:cNvPr id="6"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188" y="-541920"/>
              <a:ext cx="2971140" cy="1451621"/>
            </a:xfrm>
            <a:prstGeom prst="rect">
              <a:avLst/>
            </a:prstGeom>
          </p:spPr>
        </p:pic>
        <p:sp>
          <p:nvSpPr>
            <p:cNvPr id="7" name="1 CuadroTexto"/>
            <p:cNvSpPr txBox="1"/>
            <p:nvPr/>
          </p:nvSpPr>
          <p:spPr>
            <a:xfrm>
              <a:off x="2006154" y="-185045"/>
              <a:ext cx="2284730" cy="737870"/>
            </a:xfrm>
            <a:prstGeom prst="rect">
              <a:avLst/>
            </a:prstGeom>
            <a:noFill/>
          </p:spPr>
          <p:txBody>
            <a:bodyPr wrap="square" rtlCol="0">
              <a:noAutofit/>
            </a:bodyPr>
            <a:lstStyle/>
            <a:p>
              <a:pPr algn="ctr">
                <a:spcAft>
                  <a:spcPts val="0"/>
                </a:spcAft>
              </a:pPr>
              <a:r>
                <a:rPr lang="es-ES" sz="1600" b="1" dirty="0">
                  <a:solidFill>
                    <a:srgbClr val="AEAAAA"/>
                  </a:solidFill>
                  <a:effectLst/>
                  <a:latin typeface="Century Gothic" panose="020B0502020202020204" pitchFamily="34" charset="0"/>
                  <a:ea typeface="Times New Roman" panose="02020603050405020304" pitchFamily="18" charset="0"/>
                  <a:cs typeface="Calibri" panose="020F0502020204030204" pitchFamily="34" charset="0"/>
                </a:rPr>
                <a:t>Prácticas sociales del lenguaje</a:t>
              </a:r>
              <a:endParaRPr lang="es-MX" sz="1600" dirty="0">
                <a:effectLst/>
                <a:latin typeface="Times New Roman" panose="02020603050405020304" pitchFamily="18" charset="0"/>
                <a:ea typeface="Times New Roman" panose="02020603050405020304" pitchFamily="18" charset="0"/>
              </a:endParaRPr>
            </a:p>
          </p:txBody>
        </p:sp>
        <p:cxnSp>
          <p:nvCxnSpPr>
            <p:cNvPr id="8" name="12 Conector recto"/>
            <p:cNvCxnSpPr/>
            <p:nvPr/>
          </p:nvCxnSpPr>
          <p:spPr>
            <a:xfrm>
              <a:off x="2081039" y="-541920"/>
              <a:ext cx="0" cy="1392627"/>
            </a:xfrm>
            <a:prstGeom prst="line">
              <a:avLst/>
            </a:prstGeom>
            <a:noFill/>
            <a:ln w="19050" cap="flat" cmpd="sng" algn="ctr">
              <a:solidFill>
                <a:sysClr val="windowText" lastClr="000000"/>
              </a:solidFill>
              <a:prstDash val="solid"/>
              <a:miter lim="800000"/>
            </a:ln>
            <a:effectLst>
              <a:outerShdw blurRad="50800" dist="38100" dir="2700000" algn="tl" rotWithShape="0">
                <a:prstClr val="black">
                  <a:alpha val="40000"/>
                </a:prstClr>
              </a:outerShdw>
            </a:effectLst>
          </p:spPr>
        </p:cxnSp>
      </p:grpSp>
      <p:sp>
        <p:nvSpPr>
          <p:cNvPr id="9" name="Rectangle 7"/>
          <p:cNvSpPr>
            <a:spLocks noChangeArrowheads="1"/>
          </p:cNvSpPr>
          <p:nvPr/>
        </p:nvSpPr>
        <p:spPr bwMode="auto">
          <a:xfrm>
            <a:off x="327744" y="1679869"/>
            <a:ext cx="115824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1pPr>
            <a:lvl2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2pPr>
            <a:lvl3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3pPr>
            <a:lvl4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4pPr>
            <a:lvl5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5pPr>
            <a:lvl6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6pPr>
            <a:lvl7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7pPr>
            <a:lvl8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8pPr>
            <a:lvl9pPr eaLnBrk="0" fontAlgn="base" hangingPunct="0">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kumimoji="0" lang="es-MX" altLang="es-MX" sz="2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3600" b="0" i="0" u="none" strike="noStrike" cap="none" normalizeH="0" baseline="0" dirty="0" smtClean="0">
                <a:ln>
                  <a:noFill/>
                </a:ln>
                <a:solidFill>
                  <a:schemeClr val="tx1"/>
                </a:solidFill>
                <a:effectLst/>
                <a:latin typeface="Arial" panose="020B0604020202020204" pitchFamily="34" charset="0"/>
              </a:rPr>
              <a:t/>
            </a:r>
            <a:br>
              <a:rPr kumimoji="0" lang="es-MX" altLang="es-MX" sz="3600" b="0" i="0" u="none" strike="noStrike" cap="none" normalizeH="0" baseline="0" dirty="0" smtClean="0">
                <a:ln>
                  <a:noFill/>
                </a:ln>
                <a:solidFill>
                  <a:schemeClr val="tx1"/>
                </a:solidFill>
                <a:effectLst/>
                <a:latin typeface="Arial" panose="020B0604020202020204" pitchFamily="34" charset="0"/>
              </a:rPr>
            </a:br>
            <a:endParaRPr kumimoji="0" lang="es-MX" altLang="es-MX"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Unidad de Aprendizaje III</a:t>
            </a:r>
            <a:endParaRPr kumimoji="0" lang="es-MX" altLang="es-MX" sz="2000" b="0" i="0" u="none" strike="noStrike" cap="none" normalizeH="0" baseline="0" dirty="0" smtClean="0">
              <a:ln>
                <a:noFill/>
              </a:ln>
              <a:solidFill>
                <a:schemeClr val="tx1"/>
              </a:solidFill>
              <a:effectLst/>
            </a:endParaRPr>
          </a:p>
          <a:p>
            <a:pPr lvl="0" algn="ctr"/>
            <a:r>
              <a:rPr lang="es-MX" altLang="es-MX" sz="1400" dirty="0">
                <a:ea typeface="Times New Roman" panose="02020603050405020304" pitchFamily="18" charset="0"/>
                <a:cs typeface="Arial" panose="020B0604020202020204" pitchFamily="34" charset="0"/>
              </a:rPr>
              <a:t>.Elementos para el diseño de situaciones </a:t>
            </a:r>
            <a:r>
              <a:rPr lang="es-MX" altLang="es-MX" sz="1400" dirty="0" smtClean="0">
                <a:ea typeface="Times New Roman" panose="02020603050405020304" pitchFamily="18" charset="0"/>
                <a:cs typeface="Arial" panose="020B0604020202020204" pitchFamily="34" charset="0"/>
              </a:rPr>
              <a:t>didácticas para </a:t>
            </a:r>
            <a:r>
              <a:rPr lang="es-MX" altLang="es-MX" sz="1400" dirty="0">
                <a:ea typeface="Times New Roman" panose="02020603050405020304" pitchFamily="18" charset="0"/>
                <a:cs typeface="Arial" panose="020B0604020202020204" pitchFamily="34" charset="0"/>
              </a:rPr>
              <a:t>la enseñanza del lenguaje y la reflexión sobre la lengua oral y </a:t>
            </a:r>
            <a:r>
              <a:rPr lang="es-MX" altLang="es-MX" sz="1400" dirty="0" smtClean="0">
                <a:ea typeface="Times New Roman" panose="02020603050405020304" pitchFamily="18" charset="0"/>
                <a:cs typeface="Arial" panose="020B0604020202020204" pitchFamily="34" charset="0"/>
              </a:rPr>
              <a:t>escrita.</a:t>
            </a:r>
          </a:p>
          <a:p>
            <a:pPr lvl="0" algn="ctr"/>
            <a:r>
              <a:rPr kumimoji="0" lang="es-MX" altLang="es-MX"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Competencias profesionales:</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806700" algn="ctr"/>
                <a:tab pos="5611813" algn="r"/>
              </a:tabLst>
            </a:pP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Utiliza recursos de la investigaci</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n educativa para enriquecer su pr</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ctica profesional expresando su inter</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s por el conocimiento, la ciencia y la mejora de la educaci</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n.</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Distingue los procesos de aprendizaje de sus alumnos para favorecer su desarrollo cognitivo y socioemocional.</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806700" algn="ctr"/>
                <a:tab pos="5611813" algn="r"/>
              </a:tabLst>
            </a:pP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Aplica el plan y programas de estudio para alcanzar los prop</a:t>
            </a:r>
            <a:r>
              <a:rPr kumimoji="0" lang="es-MX" altLang="es-MX"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sitos educativos y de las capacidades de sus alumnos.</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lang="es-MX" altLang="es-MX" sz="1400" dirty="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Docente: </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Yara Alejandra Hern</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á</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ndez Figueroa</a:t>
            </a: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Alumnas:</a:t>
            </a:r>
            <a:endParaRPr kumimoji="0" lang="es-MX" altLang="es-MX" sz="2400" b="1"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Diana </a:t>
            </a:r>
            <a:r>
              <a:rPr kumimoji="0" lang="es-MX" altLang="es-MX" sz="1400" b="0" i="0" u="none" strike="noStrike" cap="none" normalizeH="0" baseline="0" dirty="0" err="1" smtClean="0">
                <a:ln>
                  <a:noFill/>
                </a:ln>
                <a:solidFill>
                  <a:schemeClr val="tx1"/>
                </a:solidFill>
                <a:effectLst/>
                <a:ea typeface="Times New Roman" panose="02020603050405020304" pitchFamily="18" charset="0"/>
                <a:cs typeface="Arial" panose="020B0604020202020204" pitchFamily="34" charset="0"/>
              </a:rPr>
              <a:t>Cristela</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de la Cruz</a:t>
            </a:r>
            <a:r>
              <a:rPr kumimoji="0" lang="es-MX" altLang="es-MX" sz="1400" b="0" i="0" u="none" strike="noStrike" cap="none" normalizeH="0" dirty="0" smtClean="0">
                <a:ln>
                  <a:noFill/>
                </a:ln>
                <a:solidFill>
                  <a:schemeClr val="tx1"/>
                </a:solidFill>
                <a:effectLst/>
                <a:ea typeface="Times New Roman" panose="02020603050405020304" pitchFamily="18" charset="0"/>
                <a:cs typeface="Arial" panose="020B0604020202020204" pitchFamily="34" charset="0"/>
              </a:rPr>
              <a:t> Saucedo</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#3</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Victoria Berenice </a:t>
            </a:r>
            <a:r>
              <a:rPr kumimoji="0" lang="es-MX" altLang="es-MX" sz="1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Monrreal</a:t>
            </a: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Camacho #15</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Ariana Jazm</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n Morales Saucedo #16</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1° </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a:t>
            </a:r>
            <a:r>
              <a:rPr kumimoji="0" lang="es-MX" altLang="es-MX"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r>
              <a:rPr kumimoji="0" lang="es-MX" altLang="es-MX" sz="1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Segundo Semestre</a:t>
            </a:r>
            <a:endParaRPr kumimoji="0" lang="es-MX" altLang="es-MX" sz="24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Saltillo, Coahuila de Zaragoza                                                                                               09 de junio de 2021</a:t>
            </a:r>
            <a:endParaRPr kumimoji="0" lang="es-MX" altLang="es-MX"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4224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 xmlns:a16="http://schemas.microsoft.com/office/drawing/2014/main" id="{0CCDE805-59DF-4CDF-9445-918FEE5D8847}"/>
              </a:ext>
            </a:extLst>
          </p:cNvPr>
          <p:cNvSpPr txBox="1"/>
          <p:nvPr/>
        </p:nvSpPr>
        <p:spPr>
          <a:xfrm>
            <a:off x="890987" y="-12700"/>
            <a:ext cx="10803988" cy="276999"/>
          </a:xfrm>
          <a:prstGeom prst="rect">
            <a:avLst/>
          </a:prstGeom>
          <a:noFill/>
        </p:spPr>
        <p:txBody>
          <a:bodyPr wrap="square" rtlCol="0">
            <a:spAutoFit/>
          </a:bodyPr>
          <a:lstStyle/>
          <a:p>
            <a:pPr algn="ctr"/>
            <a:r>
              <a:rPr lang="es-MX" sz="1200" dirty="0">
                <a:latin typeface="Comic Sans MS" panose="030F0702030302020204" pitchFamily="66" charset="0"/>
              </a:rPr>
              <a:t>ANÁLISIS DE LA </a:t>
            </a:r>
            <a:r>
              <a:rPr lang="es-MX" sz="1200" dirty="0" smtClean="0">
                <a:latin typeface="Comic Sans MS" panose="030F0702030302020204" pitchFamily="66" charset="0"/>
              </a:rPr>
              <a:t>VIDEO de la clase del lenguaje</a:t>
            </a:r>
            <a:endParaRPr lang="es-MX" sz="1200" dirty="0">
              <a:latin typeface="Comic Sans MS" panose="030F0702030302020204" pitchFamily="66" charset="0"/>
            </a:endParaRPr>
          </a:p>
        </p:txBody>
      </p:sp>
      <p:graphicFrame>
        <p:nvGraphicFramePr>
          <p:cNvPr id="7" name="Tabla 7">
            <a:extLst>
              <a:ext uri="{FF2B5EF4-FFF2-40B4-BE49-F238E27FC236}">
                <a16:creationId xmlns=""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994183939"/>
              </p:ext>
            </p:extLst>
          </p:nvPr>
        </p:nvGraphicFramePr>
        <p:xfrm>
          <a:off x="172480" y="304845"/>
          <a:ext cx="11710641" cy="6393180"/>
        </p:xfrm>
        <a:graphic>
          <a:graphicData uri="http://schemas.openxmlformats.org/drawingml/2006/table">
            <a:tbl>
              <a:tblPr firstRow="1" bandRow="1">
                <a:tableStyleId>{5DA37D80-6434-44D0-A028-1B22A696006F}</a:tableStyleId>
              </a:tblPr>
              <a:tblGrid>
                <a:gridCol w="3903547">
                  <a:extLst>
                    <a:ext uri="{9D8B030D-6E8A-4147-A177-3AD203B41FA5}">
                      <a16:colId xmlns="" xmlns:a16="http://schemas.microsoft.com/office/drawing/2014/main" val="824887095"/>
                    </a:ext>
                  </a:extLst>
                </a:gridCol>
                <a:gridCol w="3903547">
                  <a:extLst>
                    <a:ext uri="{9D8B030D-6E8A-4147-A177-3AD203B41FA5}">
                      <a16:colId xmlns="" xmlns:a16="http://schemas.microsoft.com/office/drawing/2014/main" val="200125578"/>
                    </a:ext>
                  </a:extLst>
                </a:gridCol>
                <a:gridCol w="3903547">
                  <a:extLst>
                    <a:ext uri="{9D8B030D-6E8A-4147-A177-3AD203B41FA5}">
                      <a16:colId xmlns="" xmlns:a16="http://schemas.microsoft.com/office/drawing/2014/main" val="269307395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¿Qué ocurrió? Descripción de lo observado 	</a:t>
                      </a:r>
                    </a:p>
                    <a:p>
                      <a:pPr algn="ctr"/>
                      <a:endParaRPr lang="es-MX" sz="1400" dirty="0">
                        <a:latin typeface="Comic Sans MS" panose="030F0702030302020204" pitchFamily="66"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Sobre lo observado 	</a:t>
                      </a:r>
                    </a:p>
                    <a:p>
                      <a:pPr algn="ctr"/>
                      <a:endParaRPr lang="es-MX" sz="1400" dirty="0">
                        <a:latin typeface="Comic Sans MS" panose="030F0702030302020204" pitchFamily="66"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Lo interpretable 	</a:t>
                      </a:r>
                    </a:p>
                    <a:p>
                      <a:pPr algn="ctr"/>
                      <a:endParaRPr lang="es-MX" sz="1400" dirty="0">
                        <a:latin typeface="Comic Sans MS" panose="030F0702030302020204" pitchFamily="66" charset="0"/>
                      </a:endParaRPr>
                    </a:p>
                  </a:txBody>
                  <a:tcPr/>
                </a:tc>
                <a:extLst>
                  <a:ext uri="{0D108BD9-81ED-4DB2-BD59-A6C34878D82A}">
                    <a16:rowId xmlns="" xmlns:a16="http://schemas.microsoft.com/office/drawing/2014/main" val="1001821645"/>
                  </a:ext>
                </a:extLst>
              </a:tr>
              <a:tr h="370840">
                <a:tc rowSpan="3">
                  <a:txBody>
                    <a:bodyPr/>
                    <a:lstStyle/>
                    <a:p>
                      <a:r>
                        <a:rPr lang="es-MX" sz="1050" dirty="0" smtClean="0"/>
                        <a:t>Para iniciar la clase, se les da la bienvenida</a:t>
                      </a:r>
                      <a:r>
                        <a:rPr lang="es-MX" sz="1050" baseline="0" dirty="0" smtClean="0"/>
                        <a:t> a los niños y después se les dan algunas indicaciones sobre como cuidarse para contagiarse de COVID, algunas recomendaciones que se les hace son:</a:t>
                      </a:r>
                    </a:p>
                    <a:p>
                      <a:pPr marL="171450" indent="-171450">
                        <a:buFont typeface="Arial" panose="020B0604020202020204" pitchFamily="34" charset="0"/>
                        <a:buChar char="•"/>
                      </a:pPr>
                      <a:r>
                        <a:rPr lang="es-MX" sz="1050" baseline="0" dirty="0" smtClean="0"/>
                        <a:t>No abrazarse</a:t>
                      </a:r>
                    </a:p>
                    <a:p>
                      <a:pPr marL="171450" indent="-171450">
                        <a:buFont typeface="Arial" panose="020B0604020202020204" pitchFamily="34" charset="0"/>
                        <a:buChar char="•"/>
                      </a:pPr>
                      <a:r>
                        <a:rPr lang="es-MX" sz="1050" baseline="0" dirty="0" smtClean="0"/>
                        <a:t>Al estornudar, cubrirse con el antebrazo</a:t>
                      </a:r>
                    </a:p>
                    <a:p>
                      <a:pPr marL="171450" indent="-171450">
                        <a:buFont typeface="Arial" panose="020B0604020202020204" pitchFamily="34" charset="0"/>
                        <a:buChar char="•"/>
                      </a:pPr>
                      <a:r>
                        <a:rPr lang="es-MX" sz="1050" baseline="0" dirty="0" smtClean="0"/>
                        <a:t>Lavarse las manos</a:t>
                      </a:r>
                    </a:p>
                    <a:p>
                      <a:pPr marL="171450" indent="-171450">
                        <a:buFont typeface="Arial" panose="020B0604020202020204" pitchFamily="34" charset="0"/>
                        <a:buChar char="•"/>
                      </a:pPr>
                      <a:r>
                        <a:rPr lang="es-MX" sz="1050" baseline="0" dirty="0" smtClean="0"/>
                        <a:t>No tener mucho contacto con las personas</a:t>
                      </a:r>
                    </a:p>
                    <a:p>
                      <a:pPr marL="0" indent="0">
                        <a:buFont typeface="Arial" panose="020B0604020202020204" pitchFamily="34" charset="0"/>
                        <a:buNone/>
                      </a:pPr>
                      <a:endParaRPr lang="es-MX" sz="1050" baseline="0" dirty="0" smtClean="0"/>
                    </a:p>
                    <a:p>
                      <a:r>
                        <a:rPr lang="es-MX" sz="1050" dirty="0" smtClean="0"/>
                        <a:t>Al terminar</a:t>
                      </a:r>
                      <a:r>
                        <a:rPr lang="es-MX" sz="1050" baseline="0" dirty="0" smtClean="0"/>
                        <a:t> con las recomendaciones la maestra presenta al profesor de educación física y les dice que con él harán algunos ejercicios de calentamiento en un tiempo estimado de 6 a 7 minutos.</a:t>
                      </a:r>
                    </a:p>
                    <a:p>
                      <a:r>
                        <a:rPr lang="es-MX" sz="1050" baseline="0" dirty="0" smtClean="0"/>
                        <a:t>Después de que los alumnos terminaron con su activación física y ya tenían más energía para continuar con la actividad del desarrollo, la educadora comienza a explicar la actividad con la que se trabajará.</a:t>
                      </a:r>
                    </a:p>
                    <a:p>
                      <a:r>
                        <a:rPr lang="es-MX" sz="1050" baseline="0" dirty="0" smtClean="0"/>
                        <a:t>Para esta actividad, primero la maestra les dice que estén atentos al cuento que les platicará, para esto la maestra en el pizarrón tiene un dibujo de un árbol y les pregunta a los niños que característica diferente ven en el y explica que está triste y no tiene hojas.</a:t>
                      </a:r>
                    </a:p>
                    <a:p>
                      <a:r>
                        <a:rPr lang="es-MX" sz="1050" baseline="0" dirty="0" smtClean="0"/>
                        <a:t>Comienza a leerles el cuento llamado “el árbol que no tenía hojas”</a:t>
                      </a:r>
                    </a:p>
                    <a:p>
                      <a:r>
                        <a:rPr lang="es-MX" sz="1050" baseline="0" dirty="0" smtClean="0"/>
                        <a:t>Al paso del cuento va mostrando los diferentes personajes que se mencionan como lo son, unos niños, el sol, el viento, la lluvia y las hojas de colores. La docente iba haciendo un uso de la adecuación de la voz para darle énfasis a algunas palabras en el cuento y al mismo tiempo darle emoción al cuento.</a:t>
                      </a:r>
                    </a:p>
                    <a:p>
                      <a:r>
                        <a:rPr lang="es-MX" sz="1050" baseline="0" dirty="0" smtClean="0"/>
                        <a:t>Al terminar con el cuento la maestra les pregunta a los niños que si les gusto el cuento y les dice que en una tablita tendrán que describir a los personajes del cuento y los colores que ven, mediante un dibujo y con ayuda de sus papás, esto con la finalidad de que los niños realicen su </a:t>
                      </a:r>
                      <a:r>
                        <a:rPr lang="es-MX" sz="1050" baseline="0" smtClean="0"/>
                        <a:t>propio análisis.</a:t>
                      </a:r>
                    </a:p>
                    <a:p>
                      <a:r>
                        <a:rPr lang="es-MX" sz="1050" baseline="0" smtClean="0"/>
                        <a:t>Al finalizar con la clase se presenta a otra maestra la cual junto con los niños canta la canción las hojitas de los árboles, mientras la toca en el piano y les canta, les va dando indicaciones a los niños para que al mismo tiempo de cantarla la bailen, les explica cada paso que tienen que hacer y así es como concluye la clase.</a:t>
                      </a:r>
                      <a:endParaRPr lang="es-MX" sz="1050" baseline="0" dirty="0" smtClean="0"/>
                    </a:p>
                    <a:p>
                      <a:endParaRPr lang="es-MX" sz="1050" dirty="0">
                        <a:latin typeface="Comic Sans MS" panose="030F0702030302020204" pitchFamily="66" charset="0"/>
                      </a:endParaRPr>
                    </a:p>
                  </a:txBody>
                  <a:tcPr/>
                </a:tc>
                <a:tc>
                  <a:txBody>
                    <a:bodyPr/>
                    <a:lstStyle/>
                    <a:p>
                      <a:r>
                        <a:rPr lang="es-MX" sz="1050" dirty="0" smtClean="0"/>
                        <a:t>Los contenidos que se aspira a enseñar en la situación didáctica es la narración, que se relaciona con el lenguaje al momento de hacer adecuaciones de la voz y énfasis en ciertas palabras para mantener a los alumnos emocionados al momento que se va contando la historia, también se hace uso de la escritura para la actividad que se pone al finalizar la clase. El contenido que se trabaja sí es parte del programa oficial de preescolar, ya que forma parte de los ámbitos que se mencionan en el libro de aprendizajes clave.</a:t>
                      </a:r>
                      <a:endParaRPr lang="es-MX" sz="1050" dirty="0">
                        <a:latin typeface="Comic Sans MS" panose="030F0702030302020204" pitchFamily="66" charset="0"/>
                      </a:endParaRPr>
                    </a:p>
                  </a:txBody>
                  <a:tcPr/>
                </a:tc>
                <a:tc>
                  <a:txBody>
                    <a:bodyPr/>
                    <a:lstStyle/>
                    <a:p>
                      <a:r>
                        <a:rPr lang="es-MX" sz="1050" u="none" strike="noStrike" kern="1200" baseline="0" dirty="0" smtClean="0"/>
                        <a:t>Se tiene que preservar algo del sentido de la práctica del lenguaje pues no puede decir los conceptos generales sino que los tiene que adecuar de acuerdo a la situación y al conocimiento previo de los niños. Las orientaciones didácticas que utiliza son: pensar en lo que se quiere comunicar, narrar con coherencia y secuencia lógica según el propósito del intercambio y lo que se quiere dar a conocer y, al finalizar promueve los comentarios pidiendo que los niños realicen un cuadro para saber las características de los personajes presentados. Las que no se pueden presentar son las opiniones pues no se tiene un contacto presencial con los niños.</a:t>
                      </a:r>
                    </a:p>
                    <a:p>
                      <a:r>
                        <a:rPr lang="es-MX" sz="1050" u="none" strike="noStrike" kern="1200" baseline="0" dirty="0" smtClean="0"/>
                        <a:t>Se tiene que preservar algo del sentido de la práctica del lenguaje pues no puede decir los conceptos generales sino que los tiene que adecuar de acuerdo a la situación y al conocimiento previo de los niños. Las orientaciones didácticas que utiliza son: pensar en lo que se quiere comunicar, narrar con coherencia y secuencia lógica según el propósito del intercambio y lo que se quiere dar a conocer y, al finalizar promueve los comentarios pidiendo que los niños realicen un cuadro para saber las características de los personajes presentados. Las que no se pueden presentar son las opiniones pues no se tiene un contacto presencial con los niños.	</a:t>
                      </a:r>
                    </a:p>
                    <a:p>
                      <a:endParaRPr lang="es-MX" sz="1050" dirty="0">
                        <a:latin typeface="Comic Sans MS" panose="030F0702030302020204" pitchFamily="66" charset="0"/>
                      </a:endParaRPr>
                    </a:p>
                  </a:txBody>
                  <a:tcPr/>
                </a:tc>
                <a:extLst>
                  <a:ext uri="{0D108BD9-81ED-4DB2-BD59-A6C34878D82A}">
                    <a16:rowId xmlns="" xmlns:a16="http://schemas.microsoft.com/office/drawing/2014/main" val="1943577484"/>
                  </a:ext>
                </a:extLst>
              </a:tr>
              <a:tr h="370840">
                <a:tc vMerge="1">
                  <a:txBody>
                    <a:bodyPr/>
                    <a:lstStyle/>
                    <a:p>
                      <a:endParaRPr lang="es-MX" sz="1000" dirty="0"/>
                    </a:p>
                  </a:txBody>
                  <a:tcPr/>
                </a:tc>
                <a:tc>
                  <a:txBody>
                    <a:bodyPr/>
                    <a:lstStyle/>
                    <a:p>
                      <a:r>
                        <a:rPr lang="es-MX" sz="1050" u="none" strike="noStrike" kern="1200" baseline="0" dirty="0" smtClean="0"/>
                        <a:t>Debido a esto la congruencia que hay entre las actividades y las orientaciones didácticas es correcta, se trabaja con la narración que pertenece al ámbito de oralidad, Además de después implementar la literatura Para expresar de manera gráfica lo que se vio y escuchó con anterioridad. Algunas de las estrategias que se pueden ver es el uso de mucho material didáctico para que los niños al mismo tiempo se puedan ir viendo lo que sucede en el cuento, La adecuación de la voz como se menciona anteriormente, el uso de instrucciones para dar la actividad y el análisis que los niños hicieron el momento de realizar la tarea.</a:t>
                      </a:r>
                      <a:r>
                        <a:rPr lang="es-MX" sz="1050" u="none" strike="noStrike" kern="1200" baseline="0" dirty="0"/>
                        <a:t>	</a:t>
                      </a:r>
                      <a:endParaRPr lang="es-MX" sz="1050" b="0" i="0" u="none" strike="noStrike" kern="1200" baseline="0" dirty="0">
                        <a:solidFill>
                          <a:schemeClr val="tx1"/>
                        </a:solidFill>
                        <a:latin typeface="Comic Sans MS" panose="030F0702030302020204" pitchFamily="66" charset="0"/>
                        <a:ea typeface="+mn-ea"/>
                        <a:cs typeface="+mn-cs"/>
                      </a:endParaRPr>
                    </a:p>
                  </a:txBody>
                  <a:tcPr/>
                </a:tc>
                <a:tc>
                  <a:txBody>
                    <a:bodyPr/>
                    <a:lstStyle/>
                    <a:p>
                      <a:r>
                        <a:rPr lang="es-MX" sz="1050" u="none" strike="noStrike" kern="1200" baseline="0" dirty="0" smtClean="0"/>
                        <a:t>La cercanía que tiene la actividad observada y la propuesta didáctica es que el momento de poner en práctica todo lo que se propone debe ser con más emoción para atraer la atención de los alumnos. teniendo en cuenta siempre los propósitos que tiene la actividad articulando los propósitos comunicativos y didácticos de manera que al momento de realizar cada una de las actividades siempre sea con la finalidad de cumplir cada 1 de sus propósitos.</a:t>
                      </a:r>
                      <a:endParaRPr lang="es-MX" sz="1050" dirty="0">
                        <a:latin typeface="Comic Sans MS" panose="030F0702030302020204" pitchFamily="66" charset="0"/>
                      </a:endParaRPr>
                    </a:p>
                  </a:txBody>
                  <a:tcPr/>
                </a:tc>
                <a:extLst>
                  <a:ext uri="{0D108BD9-81ED-4DB2-BD59-A6C34878D82A}">
                    <a16:rowId xmlns="" xmlns:a16="http://schemas.microsoft.com/office/drawing/2014/main" val="3729364890"/>
                  </a:ext>
                </a:extLst>
              </a:tr>
              <a:tr h="370840">
                <a:tc vMerge="1">
                  <a:txBody>
                    <a:bodyPr/>
                    <a:lstStyle/>
                    <a:p>
                      <a:endParaRPr lang="es-MX" sz="1000" dirty="0"/>
                    </a:p>
                  </a:txBody>
                  <a:tcPr/>
                </a:tc>
                <a:tc>
                  <a:txBody>
                    <a:bodyPr/>
                    <a:lstStyle/>
                    <a:p>
                      <a:r>
                        <a:rPr lang="es-MX" sz="1050" dirty="0" smtClean="0"/>
                        <a:t>Para todas las actividades de desarrollo se utilizaron como materiales, la representación en el pizarrón de un tronco sin hojas en sus ramas, hojas de colores, viento, el sol, Un ejemplo de una pequeña tabla para la tarea y dibujos de niños.</a:t>
                      </a:r>
                      <a:endParaRPr lang="es-MX" sz="1050" dirty="0">
                        <a:latin typeface="Comic Sans MS" panose="030F0702030302020204" pitchFamily="66" charset="0"/>
                      </a:endParaRPr>
                    </a:p>
                  </a:txBody>
                  <a:tcPr/>
                </a:tc>
                <a:tc>
                  <a:txBody>
                    <a:bodyPr/>
                    <a:lstStyle/>
                    <a:p>
                      <a:r>
                        <a:rPr lang="es-MX" sz="1050" u="none" strike="noStrike" kern="1200" baseline="0" dirty="0" smtClean="0"/>
                        <a:t>Estas actividades problematizado horas ayudar en el desarrollo del conocimiento lingüístico debido a que ellos tienen que comunicar en su actividad lo que vieron e identificar ciertas partes del cuento.</a:t>
                      </a:r>
                      <a:endParaRPr lang="es-MX" sz="1050" dirty="0">
                        <a:latin typeface="Comic Sans MS" panose="030F0702030302020204" pitchFamily="66" charset="0"/>
                      </a:endParaRPr>
                    </a:p>
                  </a:txBody>
                  <a:tcPr/>
                </a:tc>
                <a:extLst>
                  <a:ext uri="{0D108BD9-81ED-4DB2-BD59-A6C34878D82A}">
                    <a16:rowId xmlns="" xmlns:a16="http://schemas.microsoft.com/office/drawing/2014/main" val="1403179034"/>
                  </a:ext>
                </a:extLst>
              </a:tr>
            </a:tbl>
          </a:graphicData>
        </a:graphic>
      </p:graphicFrame>
    </p:spTree>
    <p:extLst>
      <p:ext uri="{BB962C8B-B14F-4D97-AF65-F5344CB8AC3E}">
        <p14:creationId xmlns:p14="http://schemas.microsoft.com/office/powerpoint/2010/main" val="120803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247829120"/>
              </p:ext>
            </p:extLst>
          </p:nvPr>
        </p:nvGraphicFramePr>
        <p:xfrm>
          <a:off x="172480" y="584245"/>
          <a:ext cx="11710641" cy="5151120"/>
        </p:xfrm>
        <a:graphic>
          <a:graphicData uri="http://schemas.openxmlformats.org/drawingml/2006/table">
            <a:tbl>
              <a:tblPr firstRow="1" bandRow="1">
                <a:tableStyleId>{5DA37D80-6434-44D0-A028-1B22A696006F}</a:tableStyleId>
              </a:tblPr>
              <a:tblGrid>
                <a:gridCol w="3903547">
                  <a:extLst>
                    <a:ext uri="{9D8B030D-6E8A-4147-A177-3AD203B41FA5}">
                      <a16:colId xmlns="" xmlns:a16="http://schemas.microsoft.com/office/drawing/2014/main" val="824887095"/>
                    </a:ext>
                  </a:extLst>
                </a:gridCol>
                <a:gridCol w="3903547">
                  <a:extLst>
                    <a:ext uri="{9D8B030D-6E8A-4147-A177-3AD203B41FA5}">
                      <a16:colId xmlns="" xmlns:a16="http://schemas.microsoft.com/office/drawing/2014/main" val="200125578"/>
                    </a:ext>
                  </a:extLst>
                </a:gridCol>
                <a:gridCol w="3903547">
                  <a:extLst>
                    <a:ext uri="{9D8B030D-6E8A-4147-A177-3AD203B41FA5}">
                      <a16:colId xmlns="" xmlns:a16="http://schemas.microsoft.com/office/drawing/2014/main" val="269307395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¿Qué ocurrió? Descripción de lo observado 	</a:t>
                      </a:r>
                    </a:p>
                    <a:p>
                      <a:endParaRPr lang="es-MX" sz="14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Sobre lo observado 	</a:t>
                      </a:r>
                    </a:p>
                    <a:p>
                      <a:endParaRPr lang="es-MX" sz="14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u="none" strike="noStrike" kern="1200" baseline="0" dirty="0"/>
                        <a:t>Lo interpretable 	</a:t>
                      </a:r>
                    </a:p>
                    <a:p>
                      <a:endParaRPr lang="es-MX" sz="1400" dirty="0">
                        <a:latin typeface="Comic Sans MS" panose="030F0702030302020204" pitchFamily="66" charset="0"/>
                      </a:endParaRPr>
                    </a:p>
                  </a:txBody>
                  <a:tcPr/>
                </a:tc>
                <a:extLst>
                  <a:ext uri="{0D108BD9-81ED-4DB2-BD59-A6C34878D82A}">
                    <a16:rowId xmlns="" xmlns:a16="http://schemas.microsoft.com/office/drawing/2014/main" val="1001821645"/>
                  </a:ext>
                </a:extLst>
              </a:tr>
              <a:tr h="370840">
                <a:tc rowSpan="3">
                  <a:txBody>
                    <a:bodyPr/>
                    <a:lstStyle/>
                    <a:p>
                      <a:endParaRPr lang="es-MX" sz="1100" dirty="0">
                        <a:latin typeface="Comic Sans MS" panose="030F0702030302020204" pitchFamily="66" charset="0"/>
                      </a:endParaRPr>
                    </a:p>
                  </a:txBody>
                  <a:tcPr/>
                </a:tc>
                <a:tc>
                  <a:txBody>
                    <a:bodyPr/>
                    <a:lstStyle/>
                    <a:p>
                      <a:r>
                        <a:rPr lang="es-MX" sz="1100" u="none" strike="noStrike" kern="1200" baseline="0" dirty="0" smtClean="0"/>
                        <a:t>Para resolver la actividad que se les presenta a los niños, ellos tienen que escuchar atentamente primero el cuento que les narra a su profesora, Después de esto ellos contestan unas preguntas que se les hace al final de la narración para saber con lo que se pudieron quedar del cuento y para ser una retroalimentación y finalmente con la ayuda de sus padres, realizan el pequeño cuadro que se les presenta en el pizarrón haciendo dibujos sobre los que se pide en cada pregunta.</a:t>
                      </a:r>
                      <a:r>
                        <a:rPr lang="es-MX" sz="1100" u="none" strike="noStrike" kern="1200" baseline="0" dirty="0"/>
                        <a:t>	</a:t>
                      </a:r>
                      <a:endParaRPr lang="es-MX" sz="1100" dirty="0">
                        <a:latin typeface="Comic Sans MS" panose="030F0702030302020204" pitchFamily="66" charset="0"/>
                      </a:endParaRPr>
                    </a:p>
                  </a:txBody>
                  <a:tcPr/>
                </a:tc>
                <a:tc>
                  <a:txBody>
                    <a:bodyPr/>
                    <a:lstStyle/>
                    <a:p>
                      <a:r>
                        <a:rPr lang="es-MX" sz="1100" u="none" strike="noStrike" kern="1200" baseline="0" dirty="0" smtClean="0"/>
                        <a:t>Existe una congruencia entre los materiales, la forma de usarlos y su propósito pues todos están enfocados en contar el cuento y además la canción de al final explica el proceso por el cual paso el árbol. También que, cuando dice que salió el sol, pone la imagen de un sol; cuando dice el viento, pone la imagen del viento y hace el ruido del viento; cuando dice lluvia, pone la imagen de la lluvia; y así sucesivamente. Además la lámina que se les solicito con antelación, sirve de mucho pues los niños pueden analizar mejor el cuento e ir reconociendo cuales son los personajes principales y sus características de cada uno. Los sucesos que van sucediendo en el cuento están relacionados con las estaciones que existen y que pueden ver los niños, pues ya tienen un conocimiento previo y lo tratan de reforzar con el cuento.</a:t>
                      </a:r>
                      <a:endParaRPr lang="es-MX" sz="1100" dirty="0">
                        <a:latin typeface="Comic Sans MS" panose="030F0702030302020204" pitchFamily="66" charset="0"/>
                      </a:endParaRPr>
                    </a:p>
                  </a:txBody>
                  <a:tcPr/>
                </a:tc>
                <a:extLst>
                  <a:ext uri="{0D108BD9-81ED-4DB2-BD59-A6C34878D82A}">
                    <a16:rowId xmlns="" xmlns:a16="http://schemas.microsoft.com/office/drawing/2014/main" val="1944537339"/>
                  </a:ext>
                </a:extLst>
              </a:tr>
              <a:tr h="672550">
                <a:tc vMerge="1">
                  <a:txBody>
                    <a:bodyPr/>
                    <a:lstStyle/>
                    <a:p>
                      <a:endParaRPr lang="es-MX"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00" dirty="0" smtClean="0"/>
                        <a:t>En la intervención docente, la educadora está preparada con una secuencia didáctica previa y organizada, realiza preguntas a los alumnos al final de la actividad para saber lo que comprendieron y al inicio para conocer sus ideas previas, prevé materiales para la mejor comprensión del tema para los alumnos</a:t>
                      </a:r>
                      <a:endParaRPr lang="es-MX" sz="11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00" u="none" strike="noStrike" kern="1200" baseline="0" dirty="0" smtClean="0"/>
                        <a:t>Los niños, con esta actividad, les esta ayudando a avanzar como usuarios a medida en que están aprendiendo como es que se cuenta un relato, un cuento o suceso para que tenga una clara secuencia y además ven cuales son los conectores y que tiene que tener un inicio y un final.</a:t>
                      </a:r>
                      <a:endParaRPr lang="es-MX" sz="1100" dirty="0">
                        <a:latin typeface="Comic Sans MS" panose="030F0702030302020204" pitchFamily="66" charset="0"/>
                      </a:endParaRPr>
                    </a:p>
                  </a:txBody>
                  <a:tcPr/>
                </a:tc>
                <a:extLst>
                  <a:ext uri="{0D108BD9-81ED-4DB2-BD59-A6C34878D82A}">
                    <a16:rowId xmlns="" xmlns:a16="http://schemas.microsoft.com/office/drawing/2014/main" val="1308231354"/>
                  </a:ext>
                </a:extLst>
              </a:tr>
              <a:tr h="370840">
                <a:tc vMerge="1">
                  <a:txBody>
                    <a:bodyPr/>
                    <a:lstStyle/>
                    <a:p>
                      <a:endParaRPr lang="es-MX" dirty="0"/>
                    </a:p>
                  </a:txBody>
                  <a:tcPr/>
                </a:tc>
                <a:tc>
                  <a:txBody>
                    <a:bodyPr/>
                    <a:lstStyle/>
                    <a:p>
                      <a:r>
                        <a:rPr lang="es-MX" sz="1100" u="none" strike="noStrike" kern="1200" baseline="0" dirty="0"/>
                        <a:t>	</a:t>
                      </a:r>
                    </a:p>
                    <a:p>
                      <a:endParaRPr lang="es-MX" sz="1100" dirty="0">
                        <a:latin typeface="Comic Sans MS" panose="030F0702030302020204" pitchFamily="66" charset="0"/>
                      </a:endParaRPr>
                    </a:p>
                  </a:txBody>
                  <a:tcPr/>
                </a:tc>
                <a:tc>
                  <a:txBody>
                    <a:bodyPr/>
                    <a:lstStyle/>
                    <a:p>
                      <a:r>
                        <a:rPr lang="es-MX" sz="1100" u="none" strike="noStrike" kern="1200" baseline="0" dirty="0" smtClean="0"/>
                        <a:t>Los niños aprenden a que un cuento tiene que tener una secuencia lógica en donde tiene que tener un inicio, donde se narra el suceso de un problema; un desarrollo, en donde se ve todo el problema; y un cierre, donde tienen que contar como se soluciona el problema. Y los niños tienen en gran medida el lenguaje escrito pero a manera de dibujos, pues la educadora siempre relaciona lo que dice con una imagen para que vayan relacionando y hace uso de cosas u objetos cotidianos.</a:t>
                      </a:r>
                      <a:endParaRPr lang="es-MX" sz="1100" dirty="0">
                        <a:latin typeface="Comic Sans MS" panose="030F0702030302020204" pitchFamily="66" charset="0"/>
                      </a:endParaRPr>
                    </a:p>
                  </a:txBody>
                  <a:tcPr/>
                </a:tc>
                <a:extLst>
                  <a:ext uri="{0D108BD9-81ED-4DB2-BD59-A6C34878D82A}">
                    <a16:rowId xmlns="" xmlns:a16="http://schemas.microsoft.com/office/drawing/2014/main" val="1072297877"/>
                  </a:ext>
                </a:extLst>
              </a:tr>
            </a:tbl>
          </a:graphicData>
        </a:graphic>
      </p:graphicFrame>
    </p:spTree>
    <p:extLst>
      <p:ext uri="{BB962C8B-B14F-4D97-AF65-F5344CB8AC3E}">
        <p14:creationId xmlns:p14="http://schemas.microsoft.com/office/powerpoint/2010/main" val="2038650995"/>
      </p:ext>
    </p:extLst>
  </p:cSld>
  <p:clrMapOvr>
    <a:masterClrMapping/>
  </p:clrMapOvr>
</p:sld>
</file>

<file path=ppt/theme/theme1.xml><?xml version="1.0" encoding="utf-8"?>
<a:theme xmlns:a="http://schemas.openxmlformats.org/drawingml/2006/main" name="Tema de Office">
  <a:themeElements>
    <a:clrScheme name="Violeta rojo">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TotalTime>
  <Words>1488</Words>
  <Application>Microsoft Office PowerPoint</Application>
  <PresentationFormat>Panorámica</PresentationFormat>
  <Paragraphs>55</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Calibri</vt:lpstr>
      <vt:lpstr>Calibri Light</vt:lpstr>
      <vt:lpstr>Century Gothic</vt:lpstr>
      <vt:lpstr>Comic Sans MS</vt:lpstr>
      <vt:lpstr>Times New Roman</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Ariana Saucedo</cp:lastModifiedBy>
  <cp:revision>15</cp:revision>
  <dcterms:created xsi:type="dcterms:W3CDTF">2021-06-07T14:12:57Z</dcterms:created>
  <dcterms:modified xsi:type="dcterms:W3CDTF">2021-06-09T21:57:55Z</dcterms:modified>
</cp:coreProperties>
</file>