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78" d="100"/>
          <a:sy n="78" d="100"/>
        </p:scale>
        <p:origin x="456"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E7FC2F-78B0-4E8C-BE69-8236A588D6A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BEB07FE7-3E1A-4E27-8AD6-1627C746A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55BAAB0-AF84-46F2-B2CA-F3E4D96B144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37AE7B7D-0AE0-4882-82B6-F50714F9B6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933AE0B-BD8C-47BB-A6B1-59094A29F52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058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73B816-D0D7-449E-B267-34F6A42D309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0EAB1AA-8662-46A0-8BDF-6A2A29CE197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07EB57C-712C-4C7A-858D-2388DEC274D4}"/>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1038F1DE-75E0-41AF-8EF9-16F48310FD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62D9FFE-8794-4CDC-8729-C1256D06F12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86177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73FA54D-3F62-4A13-AA11-38F767D951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97C5ED2-4597-4287-8C77-1935E4090DF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977344E-490C-42AB-8644-6533D5D0F2BB}"/>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0CCD63CC-5237-4FCA-94BD-73CDEA7B764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24979EF-B71B-49AF-B0B9-7D6EBAD8590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5848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2D82BC-D5AF-43CB-9C89-629D721078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7B0165B-DEAE-4BBD-B0F2-7AC6FF2C5D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2F4BE41-EBFF-498A-99E1-14AD7D254653}"/>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F055438E-70BF-4758-8514-E46AD10C6D5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3205182-97BF-493D-8364-F6AE888293C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8724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3F731-A6A5-45E7-92DC-BC5B4D30FE9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240DC33-FD65-4304-B256-9FFCB3DBFF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0F717B8-0852-4687-A85C-888AF649EFFF}"/>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81CD172F-23BA-4B5A-A5B3-B53AAB20EB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63C759D-0B2A-43A1-9BDB-CE1F84705AD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11320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6DECB1-D959-4155-B0A7-BF02553591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D92BC83-7117-44C0-8460-0BB0D59996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3306A179-8BF8-4109-8911-23700BA5423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C016DA17-A7D5-47CE-846A-00309B7BD54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338CD0A4-0F42-47F1-A9FF-54B74D51AEF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A0B31B0-B18A-4B42-BD62-2E27FE71FD2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03184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1E8AEC-0121-41E4-866D-CC634716461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96BADAA-4D8D-432D-87F9-4D85BEC36E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73ACFCA-8C4B-4506-809D-BEAB80E0F00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FBD5572-1A4E-4D7F-9158-C899332BE8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A12C750-1649-44B8-998A-378113FC03B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60E6741E-798C-4AF4-A32F-7C953F42E0E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8" name="Marcador de pie de página 7">
            <a:extLst>
              <a:ext uri="{FF2B5EF4-FFF2-40B4-BE49-F238E27FC236}">
                <a16:creationId xmlns:a16="http://schemas.microsoft.com/office/drawing/2014/main" id="{73B75F13-7E69-4A18-8B08-737D463A0DA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FD00FAC-3815-4B71-945D-2507544E890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569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B81E43-AB46-436D-A4AB-2D7D9164D9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A30510B-70DD-4303-B779-22763DB8E89D}"/>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4" name="Marcador de pie de página 3">
            <a:extLst>
              <a:ext uri="{FF2B5EF4-FFF2-40B4-BE49-F238E27FC236}">
                <a16:creationId xmlns:a16="http://schemas.microsoft.com/office/drawing/2014/main" id="{2D0B79E1-3BCB-4A9B-8B1F-54D1E80F9A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F6AA7F56-A234-43F7-AE2A-3673B6B06C9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06334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3C39044-393A-41F4-A43E-2543454F2FD5}"/>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3" name="Marcador de pie de página 2">
            <a:extLst>
              <a:ext uri="{FF2B5EF4-FFF2-40B4-BE49-F238E27FC236}">
                <a16:creationId xmlns:a16="http://schemas.microsoft.com/office/drawing/2014/main" id="{A26D73DF-8A9C-4B65-98EA-F97EF629AF7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D95EF01-F5E3-4DC6-B1F4-2F96454957EC}"/>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95165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F723C-F25C-46B7-B5FF-2CDE4E42C99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8E82F16-A3D5-48B4-9C17-8F9142A4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C000A403-43D6-4BEE-9ED1-F6B5B58C8F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7B0EEF3-125A-4DB0-8393-4AE255CBF83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CF542559-0F65-4E3B-A40D-C265E1F45E5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245929C-1A21-48EF-8124-1812744831F3}"/>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44107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87ACBB-29B8-4E10-9CE7-A37A58CDF24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3EF0C81E-AEFA-49F9-AB06-EF270D612F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7F1DFC9-5A30-435E-BDD9-C8264EC11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762B07C-390F-4D05-A2E6-BA6055A8EA28}"/>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AD437935-E1B9-499C-8039-E4769DDA9E8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19267F4-2ED7-4949-9F44-9AEC393D3425}"/>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01016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CAACE01-9EC6-4405-9ABB-1133A4892E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65B64DB-FBDA-4E93-A909-4BAC3CE84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5E3F07F-E338-4046-B7CE-7781CC0EDB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9D273C28-8B19-4C2D-9511-5FFD35F2DB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D6AD5C4-F16D-441D-BD2E-476F10D63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CAFC8-9C71-4AB8-BB6C-6C3621F17465}" type="slidenum">
              <a:rPr lang="es-MX" smtClean="0"/>
              <a:t>‹Nº›</a:t>
            </a:fld>
            <a:endParaRPr lang="es-MX"/>
          </a:p>
        </p:txBody>
      </p:sp>
    </p:spTree>
    <p:extLst>
      <p:ext uri="{BB962C8B-B14F-4D97-AF65-F5344CB8AC3E}">
        <p14:creationId xmlns:p14="http://schemas.microsoft.com/office/powerpoint/2010/main" val="232233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997371B-2BC1-451F-95C1-4420909E7A69}"/>
              </a:ext>
            </a:extLst>
          </p:cNvPr>
          <p:cNvSpPr/>
          <p:nvPr/>
        </p:nvSpPr>
        <p:spPr>
          <a:xfrm>
            <a:off x="2893255" y="188465"/>
            <a:ext cx="6096000" cy="830997"/>
          </a:xfrm>
          <a:prstGeom prst="rect">
            <a:avLst/>
          </a:prstGeom>
        </p:spPr>
        <p:txBody>
          <a:bodyPr>
            <a:spAutoFit/>
          </a:bodyPr>
          <a:lstStyle/>
          <a:p>
            <a:pPr algn="ctr"/>
            <a:r>
              <a:rPr lang="es-MX" sz="1200" dirty="0">
                <a:latin typeface="Comic Sans MS" panose="030F0702030302020204" pitchFamily="66" charset="0"/>
              </a:rPr>
              <a:t>ESCUELA NORMAL DE EDUCACIÓN PREESCOLAR </a:t>
            </a:r>
          </a:p>
          <a:p>
            <a:pPr algn="ctr"/>
            <a:r>
              <a:rPr lang="es-MX" sz="1200" dirty="0">
                <a:latin typeface="Comic Sans MS" panose="030F0702030302020204" pitchFamily="66" charset="0"/>
              </a:rPr>
              <a:t>CICLO ESCOLAR 2020- 2021</a:t>
            </a:r>
          </a:p>
          <a:p>
            <a:pPr algn="ctr"/>
            <a:r>
              <a:rPr lang="es-MX" sz="1200" dirty="0">
                <a:latin typeface="Comic Sans MS" panose="030F0702030302020204" pitchFamily="66" charset="0"/>
              </a:rPr>
              <a:t>SEGUNDO SEMESTRE </a:t>
            </a:r>
          </a:p>
          <a:p>
            <a:pPr algn="ctr"/>
            <a:r>
              <a:rPr lang="es-MX" sz="1200" dirty="0">
                <a:latin typeface="Comic Sans MS" panose="030F0702030302020204" pitchFamily="66" charset="0"/>
              </a:rPr>
              <a:t>PRÁCTICAS SOCIALES DE LENGUAJE </a:t>
            </a:r>
          </a:p>
        </p:txBody>
      </p:sp>
      <p:sp>
        <p:nvSpPr>
          <p:cNvPr id="6" name="CuadroTexto 5">
            <a:extLst>
              <a:ext uri="{FF2B5EF4-FFF2-40B4-BE49-F238E27FC236}">
                <a16:creationId xmlns:a16="http://schemas.microsoft.com/office/drawing/2014/main" id="{0CCDE805-59DF-4CDF-9445-918FEE5D8847}"/>
              </a:ext>
            </a:extLst>
          </p:cNvPr>
          <p:cNvSpPr txBox="1"/>
          <p:nvPr/>
        </p:nvSpPr>
        <p:spPr>
          <a:xfrm>
            <a:off x="992587" y="1388794"/>
            <a:ext cx="10803988" cy="276999"/>
          </a:xfrm>
          <a:prstGeom prst="rect">
            <a:avLst/>
          </a:prstGeom>
          <a:noFill/>
        </p:spPr>
        <p:txBody>
          <a:bodyPr wrap="square" rtlCol="0">
            <a:spAutoFit/>
          </a:bodyPr>
          <a:lstStyle/>
          <a:p>
            <a:pPr algn="ctr"/>
            <a:r>
              <a:rPr lang="es-MX" sz="1200" dirty="0">
                <a:latin typeface="Comic Sans MS" panose="030F0702030302020204" pitchFamily="66" charset="0"/>
              </a:rPr>
              <a:t>ANÁLISIS DE LA VIDEO de la clase </a:t>
            </a:r>
            <a:r>
              <a:rPr lang="es-MX" sz="1200">
                <a:latin typeface="Comic Sans MS" panose="030F0702030302020204" pitchFamily="66" charset="0"/>
              </a:rPr>
              <a:t>del lenguaje</a:t>
            </a:r>
            <a:endParaRPr lang="es-MX" sz="1200" dirty="0">
              <a:latin typeface="Comic Sans MS" panose="030F0702030302020204" pitchFamily="66" charset="0"/>
            </a:endParaRPr>
          </a:p>
        </p:txBody>
      </p:sp>
      <p:graphicFrame>
        <p:nvGraphicFramePr>
          <p:cNvPr id="7" name="Tabla 7">
            <a:extLst>
              <a:ext uri="{FF2B5EF4-FFF2-40B4-BE49-F238E27FC236}">
                <a16:creationId xmlns:a16="http://schemas.microsoft.com/office/drawing/2014/main" id="{026D8238-EF3F-42B8-86A0-0F9D9E6D5839}"/>
              </a:ext>
            </a:extLst>
          </p:cNvPr>
          <p:cNvGraphicFramePr>
            <a:graphicFrameLocks noGrp="1"/>
          </p:cNvGraphicFramePr>
          <p:nvPr>
            <p:extLst>
              <p:ext uri="{D42A27DB-BD31-4B8C-83A1-F6EECF244321}">
                <p14:modId xmlns:p14="http://schemas.microsoft.com/office/powerpoint/2010/main" val="3387864007"/>
              </p:ext>
            </p:extLst>
          </p:nvPr>
        </p:nvGraphicFramePr>
        <p:xfrm>
          <a:off x="172480" y="1790745"/>
          <a:ext cx="11710641" cy="5516880"/>
        </p:xfrm>
        <a:graphic>
          <a:graphicData uri="http://schemas.openxmlformats.org/drawingml/2006/table">
            <a:tbl>
              <a:tblPr firstRow="1" bandRow="1">
                <a:tableStyleId>{5940675A-B579-460E-94D1-54222C63F5DA}</a:tableStyleId>
              </a:tblPr>
              <a:tblGrid>
                <a:gridCol w="3903547">
                  <a:extLst>
                    <a:ext uri="{9D8B030D-6E8A-4147-A177-3AD203B41FA5}">
                      <a16:colId xmlns:a16="http://schemas.microsoft.com/office/drawing/2014/main" val="824887095"/>
                    </a:ext>
                  </a:extLst>
                </a:gridCol>
                <a:gridCol w="3903547">
                  <a:extLst>
                    <a:ext uri="{9D8B030D-6E8A-4147-A177-3AD203B41FA5}">
                      <a16:colId xmlns:a16="http://schemas.microsoft.com/office/drawing/2014/main" val="200125578"/>
                    </a:ext>
                  </a:extLst>
                </a:gridCol>
                <a:gridCol w="3903547">
                  <a:extLst>
                    <a:ext uri="{9D8B030D-6E8A-4147-A177-3AD203B41FA5}">
                      <a16:colId xmlns:a16="http://schemas.microsoft.com/office/drawing/2014/main" val="269307395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¿Qué ocurrió? Descripción de lo observado 	</a:t>
                      </a:r>
                    </a:p>
                    <a:p>
                      <a:endParaRPr lang="es-MX" sz="10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Sobre lo observado 	</a:t>
                      </a:r>
                    </a:p>
                    <a:p>
                      <a:endParaRPr lang="es-MX" sz="10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Lo interpretable 	</a:t>
                      </a:r>
                    </a:p>
                    <a:p>
                      <a:endParaRPr lang="es-MX" sz="1000" dirty="0">
                        <a:latin typeface="Comic Sans MS" panose="030F0702030302020204" pitchFamily="66" charset="0"/>
                      </a:endParaRPr>
                    </a:p>
                  </a:txBody>
                  <a:tcPr/>
                </a:tc>
                <a:extLst>
                  <a:ext uri="{0D108BD9-81ED-4DB2-BD59-A6C34878D82A}">
                    <a16:rowId xmlns:a16="http://schemas.microsoft.com/office/drawing/2014/main" val="1001821645"/>
                  </a:ext>
                </a:extLst>
              </a:tr>
              <a:tr h="370840">
                <a:tc>
                  <a:txBody>
                    <a:bodyPr/>
                    <a:lstStyle/>
                    <a:p>
                      <a:r>
                        <a:rPr lang="es-MX" sz="1000" dirty="0">
                          <a:latin typeface="Comic Sans MS" panose="030F0702030302020204" pitchFamily="66" charset="0"/>
                        </a:rPr>
                        <a:t>Pues viendo el programa de aprendizajes clave en el apartado de lenguaje y comunicación no veo algo relacionado directamente con las vocales, pero posiblemente beneficia el organizador de la oralidad. </a:t>
                      </a: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¿Qué contenidos que se aspira a enseñar a través de esa situación y su relación con el uso social del lenguaje? </a:t>
                      </a:r>
                    </a:p>
                    <a:p>
                      <a:r>
                        <a:rPr lang="es-MX" sz="1000" b="0" i="0" u="none" strike="noStrike" kern="1200" baseline="0" dirty="0">
                          <a:solidFill>
                            <a:schemeClr val="tx1"/>
                          </a:solidFill>
                          <a:latin typeface="Comic Sans MS" panose="030F0702030302020204" pitchFamily="66" charset="0"/>
                          <a:ea typeface="+mn-ea"/>
                          <a:cs typeface="+mn-cs"/>
                        </a:rPr>
                        <a:t>¿El contenido trabajado es parte del programa oficial del grado observado? 	</a:t>
                      </a:r>
                    </a:p>
                    <a:p>
                      <a:endParaRPr lang="es-MX" sz="1000" dirty="0">
                        <a:latin typeface="Comic Sans MS" panose="030F0702030302020204" pitchFamily="66"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¿Es posible decir que se preserva algo del sentido de la práctica de lenguaje que propone? </a:t>
                      </a:r>
                    </a:p>
                    <a:p>
                      <a:r>
                        <a:rPr lang="es-MX" sz="1000" b="0" i="0" u="none" strike="noStrike" kern="1200" baseline="0" dirty="0">
                          <a:solidFill>
                            <a:schemeClr val="tx1"/>
                          </a:solidFill>
                          <a:latin typeface="Comic Sans MS" panose="030F0702030302020204" pitchFamily="66" charset="0"/>
                          <a:ea typeface="+mn-ea"/>
                          <a:cs typeface="+mn-cs"/>
                        </a:rPr>
                        <a:t>¿Qué orientaciones toma en cuenta y cuáles no? 	</a:t>
                      </a:r>
                    </a:p>
                    <a:p>
                      <a:endParaRPr lang="es-MX" sz="1000" dirty="0">
                        <a:latin typeface="Comic Sans MS" panose="030F0702030302020204" pitchFamily="66" charset="0"/>
                      </a:endParaRPr>
                    </a:p>
                  </a:txBody>
                  <a:tcPr/>
                </a:tc>
                <a:extLst>
                  <a:ext uri="{0D108BD9-81ED-4DB2-BD59-A6C34878D82A}">
                    <a16:rowId xmlns:a16="http://schemas.microsoft.com/office/drawing/2014/main" val="1943577484"/>
                  </a:ext>
                </a:extLst>
              </a:tr>
              <a:tr h="370840">
                <a:tc>
                  <a:txBody>
                    <a:bodyPr/>
                    <a:lstStyle/>
                    <a:p>
                      <a:r>
                        <a:rPr lang="es-MX" sz="1000" dirty="0"/>
                        <a:t>No me parece muy congruente, ya que no viene en los aprendizajes nada relacionado con las vocales, en si vienen otras actividades  y propuestas. Viene más actividades relacionadas con narrar, explicar, conocer palabras, describir, construir, aprender, identificar rimas, etc. Pero no menciona actividades con vocales. </a:t>
                      </a: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¿Qué tan congruente resulta la actividad observada con las orientaciones didácticas que propone el programa? </a:t>
                      </a:r>
                    </a:p>
                    <a:p>
                      <a:r>
                        <a:rPr lang="es-MX" sz="1000" b="0" i="0" u="none" strike="noStrike" kern="1200" baseline="0" dirty="0">
                          <a:solidFill>
                            <a:schemeClr val="tx1"/>
                          </a:solidFill>
                          <a:latin typeface="Comic Sans MS" panose="030F0702030302020204" pitchFamily="66" charset="0"/>
                          <a:ea typeface="+mn-ea"/>
                          <a:cs typeface="+mn-cs"/>
                        </a:rPr>
                        <a:t>¿Qué estrategias usó? 	</a:t>
                      </a:r>
                    </a:p>
                    <a:p>
                      <a:endParaRPr lang="es-MX" sz="1000" dirty="0">
                        <a:latin typeface="Comic Sans MS" panose="030F0702030302020204" pitchFamily="66"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¿A qué se deberá la cercanía o distancia entre la actividad observada y la propuesta didáctica oficial? </a:t>
                      </a:r>
                    </a:p>
                    <a:p>
                      <a:r>
                        <a:rPr lang="es-MX" sz="1000" b="0" i="0" u="none" strike="noStrike" kern="1200" baseline="0" dirty="0">
                          <a:solidFill>
                            <a:schemeClr val="tx1"/>
                          </a:solidFill>
                          <a:latin typeface="Comic Sans MS" panose="030F0702030302020204" pitchFamily="66" charset="0"/>
                          <a:ea typeface="+mn-ea"/>
                          <a:cs typeface="+mn-cs"/>
                        </a:rPr>
                        <a:t>¿Cómo se articulan los propósitos comunicativos de la práctica y los propósitos didácticos? 	</a:t>
                      </a:r>
                    </a:p>
                    <a:p>
                      <a:endParaRPr lang="es-MX" sz="1000" dirty="0">
                        <a:latin typeface="Comic Sans MS" panose="030F0702030302020204" pitchFamily="66" charset="0"/>
                      </a:endParaRPr>
                    </a:p>
                  </a:txBody>
                  <a:tcPr/>
                </a:tc>
                <a:extLst>
                  <a:ext uri="{0D108BD9-81ED-4DB2-BD59-A6C34878D82A}">
                    <a16:rowId xmlns:a16="http://schemas.microsoft.com/office/drawing/2014/main" val="3729364890"/>
                  </a:ext>
                </a:extLst>
              </a:tr>
              <a:tr h="370840">
                <a:tc>
                  <a:txBody>
                    <a:bodyPr/>
                    <a:lstStyle/>
                    <a:p>
                      <a:r>
                        <a:rPr lang="es-MX" sz="1000" dirty="0"/>
                        <a:t>Pues los niños ya se supone que conocen las imágenes que se les mostraba, lo cual vuelve sencilla la actividad, aparte de que son saberes que poseen los niños, posiblemente la actividad ayuda a que desarrollen su conocimiento lingüístico de manera que sepan las mayúsculas y minúsculas, así como el uso de las vocales en las palabras </a:t>
                      </a:r>
                      <a:r>
                        <a:rPr lang="es-MX" sz="1000"/>
                        <a:t>que utilizan y conocen. </a:t>
                      </a:r>
                      <a:endParaRPr lang="es-MX" sz="1000" dirty="0"/>
                    </a:p>
                  </a:txBody>
                  <a:tcPr/>
                </a:tc>
                <a:tc>
                  <a:txBody>
                    <a:bodyPr/>
                    <a:lstStyle/>
                    <a:p>
                      <a:endParaRPr lang="es-MX" sz="1000" dirty="0">
                        <a:latin typeface="Comic Sans MS" panose="030F0702030302020204" pitchFamily="66"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¿Qué tanto problematiza los saberes que poseen los niños? </a:t>
                      </a:r>
                    </a:p>
                    <a:p>
                      <a:r>
                        <a:rPr lang="es-MX" sz="1000" b="0" i="0" u="none" strike="noStrike" kern="1200" baseline="0" dirty="0">
                          <a:solidFill>
                            <a:schemeClr val="tx1"/>
                          </a:solidFill>
                          <a:latin typeface="Comic Sans MS" panose="030F0702030302020204" pitchFamily="66" charset="0"/>
                          <a:ea typeface="+mn-ea"/>
                          <a:cs typeface="+mn-cs"/>
                        </a:rPr>
                        <a:t>¿Cómo ayudan estas actividades problematizadoras a que los niños desarrollen su conocimiento lingüístico y pragmático? 	</a:t>
                      </a:r>
                    </a:p>
                    <a:p>
                      <a:endParaRPr lang="es-MX" sz="1000" dirty="0">
                        <a:latin typeface="Comic Sans MS" panose="030F0702030302020204" pitchFamily="66" charset="0"/>
                      </a:endParaRPr>
                    </a:p>
                  </a:txBody>
                  <a:tcPr/>
                </a:tc>
                <a:extLst>
                  <a:ext uri="{0D108BD9-81ED-4DB2-BD59-A6C34878D82A}">
                    <a16:rowId xmlns:a16="http://schemas.microsoft.com/office/drawing/2014/main" val="1403179034"/>
                  </a:ext>
                </a:extLst>
              </a:tr>
              <a:tr h="370840">
                <a:tc>
                  <a:txBody>
                    <a:bodyPr/>
                    <a:lstStyle/>
                    <a:p>
                      <a:r>
                        <a:rPr lang="es-MX" sz="1000" dirty="0"/>
                        <a:t>La maestra utilizo materiales como música, imágenes relacionadas con la vocal y textos en donde se nota el uso de la vocal. Si hay congruencia con lo que está enseñando con los materiales y lo que esta enseñando, es variado ya que enseña imágenes y texto. </a:t>
                      </a: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¿Qué recursos y materiales se usaron? 	</a:t>
                      </a:r>
                      <a:endParaRPr lang="es-MX" sz="1000" dirty="0">
                        <a:latin typeface="Comic Sans MS" panose="030F0702030302020204" pitchFamily="66"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¿Hay congruencia entre los materiales, la forma de usarlos y los propósitos del contenido? </a:t>
                      </a:r>
                    </a:p>
                    <a:p>
                      <a:r>
                        <a:rPr lang="es-MX" sz="1000" b="0" i="0" u="none" strike="noStrike" kern="1200" baseline="0" dirty="0">
                          <a:solidFill>
                            <a:schemeClr val="tx1"/>
                          </a:solidFill>
                          <a:latin typeface="Comic Sans MS" panose="030F0702030302020204" pitchFamily="66" charset="0"/>
                          <a:ea typeface="+mn-ea"/>
                          <a:cs typeface="+mn-cs"/>
                        </a:rPr>
                        <a:t>¿Es variado? ¿Se parece a lo que se usa fuera de la escuela? </a:t>
                      </a:r>
                      <a:endParaRPr lang="es-MX" sz="1000" dirty="0">
                        <a:latin typeface="Comic Sans MS" panose="030F0702030302020204" pitchFamily="66" charset="0"/>
                      </a:endParaRPr>
                    </a:p>
                  </a:txBody>
                  <a:tcPr/>
                </a:tc>
                <a:extLst>
                  <a:ext uri="{0D108BD9-81ED-4DB2-BD59-A6C34878D82A}">
                    <a16:rowId xmlns:a16="http://schemas.microsoft.com/office/drawing/2014/main" val="1944537339"/>
                  </a:ext>
                </a:extLst>
              </a:tr>
              <a:tr h="763327">
                <a:tc>
                  <a:txBody>
                    <a:bodyPr/>
                    <a:lstStyle/>
                    <a:p>
                      <a:r>
                        <a:rPr lang="es-MX" sz="1000" dirty="0">
                          <a:latin typeface="+mj-lt"/>
                        </a:rPr>
                        <a:t>En si no muestra a los niños haciendo una actividad, nada más es la maestra enseñando.  Solo muestra otra imagen en donde lo que enseña no empieza con la letra A. Los enseña en medida de que sepan diferencias A mayúscula y minúscula, así como el sonido y con que se relaciona está.</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¿Qué hacen los niños para resolver la actividad? 		</a:t>
                      </a:r>
                    </a:p>
                    <a:p>
                      <a:endParaRPr lang="es-MX" sz="10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¿En qué medida lo que hacen los está ayudando a avanzar como usuarios del lenguaje? 	</a:t>
                      </a:r>
                    </a:p>
                    <a:p>
                      <a:endParaRPr lang="es-MX" sz="1000" dirty="0">
                        <a:latin typeface="Comic Sans MS" panose="030F0702030302020204" pitchFamily="66" charset="0"/>
                      </a:endParaRPr>
                    </a:p>
                  </a:txBody>
                  <a:tcPr/>
                </a:tc>
                <a:extLst>
                  <a:ext uri="{0D108BD9-81ED-4DB2-BD59-A6C34878D82A}">
                    <a16:rowId xmlns:a16="http://schemas.microsoft.com/office/drawing/2014/main" val="1308231354"/>
                  </a:ext>
                </a:extLst>
              </a:tr>
              <a:tr h="370840">
                <a:tc>
                  <a:txBody>
                    <a:bodyPr/>
                    <a:lstStyle/>
                    <a:p>
                      <a:r>
                        <a:rPr lang="es-MX" sz="1000" dirty="0"/>
                        <a:t>La maestra hace uso de materiales de apoyo, muestra varias imágenes para hacer que los niños relacionen la vocal A con cosas que ya conocen. </a:t>
                      </a: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¿Cómo interviene el docente? 		</a:t>
                      </a:r>
                    </a:p>
                    <a:p>
                      <a:endParaRPr lang="es-MX" sz="1000" dirty="0">
                        <a:latin typeface="Comic Sans MS" panose="030F0702030302020204" pitchFamily="66" charset="0"/>
                      </a:endParaRPr>
                    </a:p>
                  </a:txBody>
                  <a:tcPr/>
                </a:tc>
                <a:tc>
                  <a:txBody>
                    <a:bodyPr/>
                    <a:lstStyle/>
                    <a:p>
                      <a:r>
                        <a:rPr lang="es-MX" sz="1000" b="0" i="0" u="none" strike="noStrike" kern="1200" baseline="0" dirty="0">
                          <a:solidFill>
                            <a:schemeClr val="tx1"/>
                          </a:solidFill>
                          <a:latin typeface="Comic Sans MS" panose="030F0702030302020204" pitchFamily="66" charset="0"/>
                          <a:ea typeface="+mn-ea"/>
                          <a:cs typeface="+mn-cs"/>
                        </a:rPr>
                        <a:t>¿Qué piensan o qué están aprendiendo acerca del contenido los niños? </a:t>
                      </a:r>
                    </a:p>
                    <a:p>
                      <a:r>
                        <a:rPr lang="es-MX" sz="1000" b="0" i="0" u="none" strike="noStrike" kern="1200" baseline="0" dirty="0">
                          <a:solidFill>
                            <a:schemeClr val="tx1"/>
                          </a:solidFill>
                          <a:latin typeface="Comic Sans MS" panose="030F0702030302020204" pitchFamily="66" charset="0"/>
                          <a:ea typeface="+mn-ea"/>
                          <a:cs typeface="+mn-cs"/>
                        </a:rPr>
                        <a:t>¿En qué medida tiende puentes entre lo que saben y los nuevos conocimientos sobre la escritura 	</a:t>
                      </a:r>
                    </a:p>
                    <a:p>
                      <a:endParaRPr lang="es-MX" sz="1000" dirty="0">
                        <a:latin typeface="Comic Sans MS" panose="030F0702030302020204" pitchFamily="66" charset="0"/>
                      </a:endParaRPr>
                    </a:p>
                  </a:txBody>
                  <a:tcPr/>
                </a:tc>
                <a:extLst>
                  <a:ext uri="{0D108BD9-81ED-4DB2-BD59-A6C34878D82A}">
                    <a16:rowId xmlns:a16="http://schemas.microsoft.com/office/drawing/2014/main" val="1072297877"/>
                  </a:ext>
                </a:extLst>
              </a:tr>
            </a:tbl>
          </a:graphicData>
        </a:graphic>
      </p:graphicFrame>
    </p:spTree>
    <p:extLst>
      <p:ext uri="{BB962C8B-B14F-4D97-AF65-F5344CB8AC3E}">
        <p14:creationId xmlns:p14="http://schemas.microsoft.com/office/powerpoint/2010/main" val="120803579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595</Words>
  <Application>Microsoft Office PowerPoint</Application>
  <PresentationFormat>Panorámica</PresentationFormat>
  <Paragraphs>32</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Comic Sans MS</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Elena Villarreal Márquez</dc:creator>
  <cp:lastModifiedBy>ANGELA DANIELA SANCHEZ GOMEZ</cp:lastModifiedBy>
  <cp:revision>10</cp:revision>
  <dcterms:created xsi:type="dcterms:W3CDTF">2021-06-07T14:12:57Z</dcterms:created>
  <dcterms:modified xsi:type="dcterms:W3CDTF">2021-06-09T16:03:46Z</dcterms:modified>
</cp:coreProperties>
</file>