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24F414"/>
    <a:srgbClr val="FFFFCC"/>
    <a:srgbClr val="FFCC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2857" autoAdjust="0"/>
  </p:normalViewPr>
  <p:slideViewPr>
    <p:cSldViewPr snapToGrid="0">
      <p:cViewPr varScale="1">
        <p:scale>
          <a:sx n="69" d="100"/>
          <a:sy n="69" d="100"/>
        </p:scale>
        <p:origin x="7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3F731-A6A5-45E7-92DC-BC5B4D30FE9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5240DC33-FD65-4304-B256-9FFCB3DBF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1E8AEC-0121-41E4-866D-CC634716461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96BADAA-4D8D-432D-87F9-4D85BEC36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73ACFCA-8C4B-4506-809D-BEAB80E0F0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FBD5572-1A4E-4D7F-9158-C899332BE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A12C750-1649-44B8-998A-378113FC03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F723C-F25C-46B7-B5FF-2CDE4E42C9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C000A403-43D6-4BEE-9ED1-F6B5B58C8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7ACBB-29B8-4E10-9CE7-A37A58CDF2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97F1DFC9-5A30-435E-BDD9-C8264EC11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CAACE01-9EC6-4405-9ABB-1133A4892E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5E3F07F-E338-4046-B7CE-7781CC0EDB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a16="http://schemas.microsoft.com/office/drawing/2014/main" id="{9D273C28-8B19-4C2D-9511-5FFD35F2D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2D6AD5C4-F16D-441D-BD2E-476F10D63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 de texto 1"/>
          <p:cNvSpPr txBox="1"/>
          <p:nvPr/>
        </p:nvSpPr>
        <p:spPr>
          <a:xfrm>
            <a:off x="595745" y="540327"/>
            <a:ext cx="9739746" cy="5721927"/>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 </a:t>
            </a:r>
            <a:endParaRPr lang="es-MX" sz="1200" dirty="0">
              <a:effectLst/>
              <a:latin typeface="Times New Roman" panose="02020603050405020304" pitchFamily="18" charset="0"/>
              <a:ea typeface="Times New Roman" panose="02020603050405020304" pitchFamily="18" charset="0"/>
            </a:endParaRPr>
          </a:p>
          <a:p>
            <a:pPr algn="ctr">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 </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          Escuela Normal de Educación </a:t>
            </a:r>
            <a:r>
              <a:rPr lang="es-ES" sz="1200" kern="1200" dirty="0" smtClean="0">
                <a:solidFill>
                  <a:srgbClr val="000000"/>
                </a:solidFill>
                <a:effectLst/>
                <a:latin typeface="Arial" panose="020B0604020202020204" pitchFamily="34" charset="0"/>
                <a:ea typeface="Times New Roman" panose="02020603050405020304" pitchFamily="18" charset="0"/>
              </a:rPr>
              <a:t>Preescolar </a:t>
            </a:r>
            <a:endParaRPr lang="es-MX" sz="1200" dirty="0" smtClean="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ES" sz="1200" kern="1200" dirty="0" smtClean="0">
                <a:solidFill>
                  <a:srgbClr val="000000"/>
                </a:solidFill>
                <a:effectLst/>
                <a:latin typeface="Arial" panose="020B0604020202020204" pitchFamily="34" charset="0"/>
                <a:ea typeface="Times New Roman" panose="02020603050405020304" pitchFamily="18" charset="0"/>
              </a:rPr>
              <a:t>  Ciclo Escolar 2020-2021</a:t>
            </a:r>
            <a:endParaRPr lang="es-MX" sz="1200" dirty="0" smtClean="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ES" sz="1200" kern="1200" dirty="0" smtClean="0">
                <a:solidFill>
                  <a:srgbClr val="000000"/>
                </a:solidFill>
                <a:effectLst/>
                <a:latin typeface="Arial" panose="020B0604020202020204" pitchFamily="34" charset="0"/>
                <a:ea typeface="Times New Roman" panose="02020603050405020304" pitchFamily="18" charset="0"/>
              </a:rPr>
              <a:t>Licenciatura </a:t>
            </a:r>
            <a:r>
              <a:rPr lang="es-ES" sz="1200" kern="1200" dirty="0">
                <a:solidFill>
                  <a:srgbClr val="000000"/>
                </a:solidFill>
                <a:effectLst/>
                <a:latin typeface="Arial" panose="020B0604020202020204" pitchFamily="34" charset="0"/>
                <a:ea typeface="Times New Roman" panose="02020603050405020304" pitchFamily="18" charset="0"/>
              </a:rPr>
              <a:t>en Educación </a:t>
            </a:r>
            <a:r>
              <a:rPr lang="es-ES" sz="1200" kern="1200" dirty="0" smtClean="0">
                <a:solidFill>
                  <a:srgbClr val="000000"/>
                </a:solidFill>
                <a:effectLst/>
                <a:latin typeface="Arial" panose="020B0604020202020204" pitchFamily="34" charset="0"/>
                <a:ea typeface="Times New Roman" panose="02020603050405020304" pitchFamily="18" charset="0"/>
              </a:rPr>
              <a:t>Preescolar</a:t>
            </a:r>
          </a:p>
          <a:p>
            <a:pPr algn="ctr">
              <a:lnSpc>
                <a:spcPct val="150000"/>
              </a:lnSpc>
              <a:spcAft>
                <a:spcPts val="0"/>
              </a:spcAft>
            </a:pPr>
            <a:r>
              <a:rPr lang="es-MX" sz="1200" dirty="0" smtClean="0">
                <a:effectLst/>
                <a:latin typeface="Arial" panose="020B0604020202020204" pitchFamily="34" charset="0"/>
                <a:ea typeface="Times New Roman" panose="02020603050405020304" pitchFamily="18" charset="0"/>
              </a:rPr>
              <a:t> </a:t>
            </a:r>
            <a:r>
              <a:rPr lang="es-ES" sz="1200" kern="1200" dirty="0">
                <a:solidFill>
                  <a:srgbClr val="000000"/>
                </a:solidFill>
                <a:effectLst/>
                <a:latin typeface="Arial" panose="020B0604020202020204" pitchFamily="34" charset="0"/>
                <a:ea typeface="Times New Roman" panose="02020603050405020304" pitchFamily="18" charset="0"/>
              </a:rPr>
              <a:t>2do Semestre Sección "B"</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MX" sz="1200" dirty="0">
                <a:effectLst/>
                <a:latin typeface="Arial" panose="020B0604020202020204" pitchFamily="34" charset="0"/>
                <a:ea typeface="Times New Roman" panose="02020603050405020304" pitchFamily="18" charset="0"/>
              </a:rPr>
              <a:t> </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Curso: </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Prácticas Sociales del Lenguaje   </a:t>
            </a:r>
            <a:endParaRPr lang="es-ES" sz="1200" kern="1200" dirty="0" smtClean="0">
              <a:solidFill>
                <a:srgbClr val="000000"/>
              </a:solidFill>
              <a:effectLst/>
              <a:latin typeface="Arial" panose="020B0604020202020204" pitchFamily="34" charset="0"/>
              <a:ea typeface="Times New Roman" panose="02020603050405020304" pitchFamily="18" charset="0"/>
            </a:endParaRPr>
          </a:p>
          <a:p>
            <a:pPr algn="ctr">
              <a:lnSpc>
                <a:spcPct val="150000"/>
              </a:lnSpc>
              <a:spcAft>
                <a:spcPts val="0"/>
              </a:spcAft>
            </a:pPr>
            <a:endParaRPr lang="es-ES" sz="1200" dirty="0">
              <a:solidFill>
                <a:srgbClr val="000000"/>
              </a:solidFill>
              <a:latin typeface="Arial" panose="020B0604020202020204" pitchFamily="34" charset="0"/>
              <a:ea typeface="Times New Roman" panose="02020603050405020304" pitchFamily="18" charset="0"/>
            </a:endParaRPr>
          </a:p>
          <a:p>
            <a:pPr algn="ctr">
              <a:lnSpc>
                <a:spcPct val="150000"/>
              </a:lnSpc>
              <a:spcAft>
                <a:spcPts val="0"/>
              </a:spcAft>
            </a:pPr>
            <a:r>
              <a:rPr lang="es-ES" sz="1600" b="1" dirty="0" smtClean="0">
                <a:solidFill>
                  <a:srgbClr val="000000"/>
                </a:solidFill>
                <a:effectLst/>
                <a:latin typeface="Arial" panose="020B0604020202020204" pitchFamily="34" charset="0"/>
                <a:ea typeface="Times New Roman" panose="02020603050405020304" pitchFamily="18" charset="0"/>
              </a:rPr>
              <a:t>ANALISIS DEL VIDEO </a:t>
            </a:r>
            <a:endParaRPr lang="es-MX" sz="1600" b="1"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MX" sz="1200" dirty="0">
                <a:effectLst/>
                <a:latin typeface="Arial" panose="020B0604020202020204" pitchFamily="34" charset="0"/>
                <a:ea typeface="Times New Roman" panose="02020603050405020304" pitchFamily="18" charset="0"/>
              </a:rPr>
              <a:t> </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Profesor:</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Yara Alejandra Hernández Figueroa </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 </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Alumnas</a:t>
            </a:r>
            <a:r>
              <a:rPr lang="es-ES" sz="1200" kern="1200" dirty="0" smtClean="0">
                <a:solidFill>
                  <a:srgbClr val="000000"/>
                </a:solidFill>
                <a:effectLst/>
                <a:latin typeface="Arial" panose="020B0604020202020204" pitchFamily="34" charset="0"/>
                <a:ea typeface="Times New Roman" panose="02020603050405020304" pitchFamily="18" charset="0"/>
              </a:rPr>
              <a:t>:</a:t>
            </a:r>
          </a:p>
          <a:p>
            <a:pPr algn="ctr">
              <a:lnSpc>
                <a:spcPct val="150000"/>
              </a:lnSpc>
              <a:spcAft>
                <a:spcPts val="0"/>
              </a:spcAft>
            </a:pPr>
            <a:r>
              <a:rPr lang="es-ES" sz="1200" dirty="0" smtClean="0">
                <a:solidFill>
                  <a:srgbClr val="000000"/>
                </a:solidFill>
                <a:latin typeface="Arial" panose="020B0604020202020204" pitchFamily="34" charset="0"/>
                <a:ea typeface="Times New Roman" panose="02020603050405020304" pitchFamily="18" charset="0"/>
              </a:rPr>
              <a:t>Susana Abigail Rosas López #12</a:t>
            </a:r>
            <a:endParaRPr lang="es-MX" sz="1200" dirty="0">
              <a:effectLst/>
              <a:latin typeface="Times New Roman" panose="02020603050405020304" pitchFamily="18" charset="0"/>
              <a:ea typeface="Times New Roman" panose="02020603050405020304" pitchFamily="18" charset="0"/>
            </a:endParaRPr>
          </a:p>
          <a:p>
            <a:pPr>
              <a:lnSpc>
                <a:spcPct val="150000"/>
              </a:lnSpc>
              <a:spcAft>
                <a:spcPts val="0"/>
              </a:spcAft>
            </a:pPr>
            <a:r>
              <a:rPr lang="es-ES" sz="1200" kern="1200" dirty="0">
                <a:solidFill>
                  <a:srgbClr val="000000"/>
                </a:solidFill>
                <a:effectLst/>
                <a:latin typeface="Arial" panose="020B0604020202020204" pitchFamily="34" charset="0"/>
                <a:ea typeface="Times New Roman" panose="02020603050405020304" pitchFamily="18" charset="0"/>
              </a:rPr>
              <a:t>                                         </a:t>
            </a:r>
            <a:r>
              <a:rPr lang="es-ES" sz="1200" kern="1200" dirty="0" smtClean="0">
                <a:solidFill>
                  <a:srgbClr val="000000"/>
                </a:solidFill>
                <a:effectLst/>
                <a:latin typeface="Arial" panose="020B0604020202020204" pitchFamily="34" charset="0"/>
                <a:ea typeface="Times New Roman" panose="02020603050405020304" pitchFamily="18" charset="0"/>
              </a:rPr>
              <a:t>                                            </a:t>
            </a:r>
            <a:r>
              <a:rPr lang="es-ES" sz="1200" kern="1200" dirty="0">
                <a:solidFill>
                  <a:srgbClr val="000000"/>
                </a:solidFill>
                <a:effectLst/>
                <a:latin typeface="Arial" panose="020B0604020202020204" pitchFamily="34" charset="0"/>
                <a:ea typeface="Times New Roman" panose="02020603050405020304" pitchFamily="18" charset="0"/>
              </a:rPr>
              <a:t>Lluvia Yamileth Silva Rosas No. </a:t>
            </a:r>
            <a:r>
              <a:rPr lang="es-ES" sz="1200" kern="1200" dirty="0" smtClean="0">
                <a:solidFill>
                  <a:srgbClr val="000000"/>
                </a:solidFill>
                <a:effectLst/>
                <a:latin typeface="Arial" panose="020B0604020202020204" pitchFamily="34" charset="0"/>
                <a:ea typeface="Times New Roman" panose="02020603050405020304" pitchFamily="18" charset="0"/>
              </a:rPr>
              <a:t>16</a:t>
            </a:r>
          </a:p>
          <a:p>
            <a:pPr>
              <a:lnSpc>
                <a:spcPct val="150000"/>
              </a:lnSpc>
              <a:spcAft>
                <a:spcPts val="0"/>
              </a:spcAft>
            </a:pPr>
            <a:r>
              <a:rPr lang="es-ES" sz="1200" dirty="0" smtClean="0">
                <a:solidFill>
                  <a:srgbClr val="000000"/>
                </a:solidFill>
                <a:latin typeface="Arial" panose="020B0604020202020204" pitchFamily="34" charset="0"/>
                <a:ea typeface="Times New Roman" panose="02020603050405020304" pitchFamily="18" charset="0"/>
              </a:rPr>
              <a:t>                                                                                      Sara Gabriela Vargas Rangel #20</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MX" sz="1200" dirty="0">
                <a:effectLst/>
                <a:latin typeface="Arial" panose="020B0604020202020204" pitchFamily="34" charset="0"/>
                <a:ea typeface="Times New Roman" panose="02020603050405020304" pitchFamily="18" charset="0"/>
              </a:rPr>
              <a:t> </a:t>
            </a:r>
            <a:endParaRPr lang="es-MX" sz="1200" dirty="0">
              <a:effectLst/>
              <a:latin typeface="Times New Roman" panose="02020603050405020304" pitchFamily="18" charset="0"/>
              <a:ea typeface="Times New Roman" panose="02020603050405020304" pitchFamily="18" charset="0"/>
            </a:endParaRPr>
          </a:p>
          <a:p>
            <a:pPr algn="ctr">
              <a:lnSpc>
                <a:spcPct val="150000"/>
              </a:lnSpc>
              <a:spcAft>
                <a:spcPts val="0"/>
              </a:spcAft>
            </a:pPr>
            <a:r>
              <a:rPr lang="es-MX" sz="1200" dirty="0">
                <a:effectLst/>
                <a:latin typeface="Arial" panose="020B0604020202020204" pitchFamily="34" charset="0"/>
                <a:ea typeface="Times New Roman" panose="02020603050405020304" pitchFamily="18" charset="0"/>
              </a:rPr>
              <a:t> </a:t>
            </a:r>
            <a:endParaRPr lang="es-MX" sz="1200" dirty="0">
              <a:effectLst/>
              <a:latin typeface="Times New Roman" panose="02020603050405020304" pitchFamily="18" charset="0"/>
              <a:ea typeface="Times New Roman" panose="02020603050405020304" pitchFamily="18" charset="0"/>
            </a:endParaRPr>
          </a:p>
        </p:txBody>
      </p:sp>
      <p:pic>
        <p:nvPicPr>
          <p:cNvPr id="1028" name="Picture 4" descr="Museo Presidentes auf Twitter: &amp;quot;23 agosto 1973.- El Gobernador de #Coahuila,  Ingeniero Eulalio Gutiérrez Treviño, promulga decreto por el cual se crea  la Escuela Normal de Educación Preescolar.… https://t.co/c12vuhGfWN&amp;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9902" y="714519"/>
            <a:ext cx="1828800" cy="1581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8035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766867069"/>
              </p:ext>
            </p:extLst>
          </p:nvPr>
        </p:nvGraphicFramePr>
        <p:xfrm>
          <a:off x="0" y="0"/>
          <a:ext cx="12192000" cy="1052068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1950103180"/>
                    </a:ext>
                  </a:extLst>
                </a:gridCol>
                <a:gridCol w="4064000">
                  <a:extLst>
                    <a:ext uri="{9D8B030D-6E8A-4147-A177-3AD203B41FA5}">
                      <a16:colId xmlns:a16="http://schemas.microsoft.com/office/drawing/2014/main" val="2574312936"/>
                    </a:ext>
                  </a:extLst>
                </a:gridCol>
                <a:gridCol w="4064000">
                  <a:extLst>
                    <a:ext uri="{9D8B030D-6E8A-4147-A177-3AD203B41FA5}">
                      <a16:colId xmlns:a16="http://schemas.microsoft.com/office/drawing/2014/main" val="3065343593"/>
                    </a:ext>
                  </a:extLst>
                </a:gridCol>
              </a:tblGrid>
              <a:tr h="370840">
                <a:tc>
                  <a:txBody>
                    <a:bodyPr/>
                    <a:lstStyle/>
                    <a:p>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r>
                        <a:rPr kumimoji="0" lang="es-MX" sz="14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¿Qué ocurrió? Descripción de lo observado </a:t>
                      </a:r>
                      <a:endParaRPr lang="es-MX" sz="2000" b="1" i="1" dirty="0">
                        <a:latin typeface="Arial" panose="020B0604020202020204" pitchFamily="34" charset="0"/>
                        <a:cs typeface="Arial" panose="020B0604020202020204" pitchFamily="34" charset="0"/>
                      </a:endParaRPr>
                    </a:p>
                  </a:txBody>
                  <a:tcPr>
                    <a:solidFill>
                      <a:srgbClr val="FF66CC"/>
                    </a:solidFill>
                  </a:tcPr>
                </a:tc>
                <a:tc>
                  <a:txBody>
                    <a:bodyPr/>
                    <a:lstStyle/>
                    <a:p>
                      <a:r>
                        <a:rPr kumimoji="0" lang="es-MX" sz="14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Sobre lo observado </a:t>
                      </a:r>
                      <a:endParaRPr lang="es-MX" sz="3200" b="1" i="1" dirty="0">
                        <a:latin typeface="Arial" panose="020B0604020202020204" pitchFamily="34" charset="0"/>
                        <a:cs typeface="Arial" panose="020B0604020202020204" pitchFamily="34" charset="0"/>
                      </a:endParaRPr>
                    </a:p>
                  </a:txBody>
                  <a:tcPr>
                    <a:solidFill>
                      <a:srgbClr val="FFFF00"/>
                    </a:solidFill>
                  </a:tcPr>
                </a:tc>
                <a:tc>
                  <a:txBody>
                    <a:bodyPr/>
                    <a:lstStyle/>
                    <a:p>
                      <a:r>
                        <a:rPr kumimoji="0" lang="es-MX" sz="1400" b="1" i="1"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Lo interpretable </a:t>
                      </a:r>
                      <a:endParaRPr lang="es-MX" sz="3200" b="1" i="1" dirty="0">
                        <a:latin typeface="Arial" panose="020B0604020202020204" pitchFamily="34" charset="0"/>
                        <a:cs typeface="Arial" panose="020B0604020202020204" pitchFamily="34" charset="0"/>
                      </a:endParaRPr>
                    </a:p>
                  </a:txBody>
                  <a:tcPr>
                    <a:solidFill>
                      <a:srgbClr val="24F414"/>
                    </a:solidFill>
                  </a:tcPr>
                </a:tc>
                <a:extLst>
                  <a:ext uri="{0D108BD9-81ED-4DB2-BD59-A6C34878D82A}">
                    <a16:rowId xmlns:a16="http://schemas.microsoft.com/office/drawing/2014/main" val="39579746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La maestra dio la bienvenida al grupo, preguntó que tal se encontraban y cuestionó a los niños sobre si sabían qué día era.</a:t>
                      </a:r>
                    </a:p>
                    <a:p>
                      <a:endParaRPr lang="es-MX" sz="2000" dirty="0">
                        <a:latin typeface="Arial" panose="020B0604020202020204" pitchFamily="34" charset="0"/>
                        <a:cs typeface="Arial" panose="020B0604020202020204" pitchFamily="34" charset="0"/>
                      </a:endParaRPr>
                    </a:p>
                  </a:txBody>
                  <a:tcPr>
                    <a:solidFill>
                      <a:srgbClr val="FF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¿Qué contenidos que se aspira a enseñar a través de esa situación y su relación con el uso social del lenguaje?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¿El contenido trabajado es parte del programa oficial del grado observado? </a:t>
                      </a:r>
                      <a:endParaRPr lang="es-MX" sz="2000" b="1"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¿Es posible decir que se preserva algo del sentido de la práctica de lenguaje que propone?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Si, es posible ya que se trabaja con la lectura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¿Qué orientaciones toma en cuenta y cuáles no? </a:t>
                      </a: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Toma orientaciones en cuenta como la de oralidad y la producción de textos, no toma en cuenta la comprensión de textos de escritura y las consideraciones en relación con el aprendizaje del sistema de escritura </a:t>
                      </a:r>
                      <a:endParaRPr lang="es-MX" sz="2000" dirty="0">
                        <a:latin typeface="Arial" panose="020B0604020202020204" pitchFamily="34" charset="0"/>
                        <a:cs typeface="Arial" panose="020B0604020202020204" pitchFamily="34" charset="0"/>
                      </a:endParaRPr>
                    </a:p>
                  </a:txBody>
                  <a:tcPr>
                    <a:solidFill>
                      <a:schemeClr val="accent6">
                        <a:lumMod val="20000"/>
                        <a:lumOff val="80000"/>
                      </a:schemeClr>
                    </a:solidFill>
                  </a:tcPr>
                </a:tc>
                <a:extLst>
                  <a:ext uri="{0D108BD9-81ED-4DB2-BD59-A6C34878D82A}">
                    <a16:rowId xmlns:a16="http://schemas.microsoft.com/office/drawing/2014/main" val="42459378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La docente interpretó una canción de los días de la semana con ayuda de unos ojitos que van en la mano que según lo que ella comentaba los habían elaborado en alguna clase anterior.</a:t>
                      </a:r>
                    </a:p>
                    <a:p>
                      <a:endParaRPr lang="es-MX" sz="2000" dirty="0">
                        <a:latin typeface="Arial" panose="020B0604020202020204" pitchFamily="34" charset="0"/>
                        <a:cs typeface="Arial" panose="020B0604020202020204" pitchFamily="34" charset="0"/>
                      </a:endParaRPr>
                    </a:p>
                  </a:txBody>
                  <a:tcPr>
                    <a:solidFill>
                      <a:srgbClr val="FF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¿Qué tan congruente resulta la actividad observada con las orientaciones didácticas que propone el programa?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Es congruente ya que aborda la oralidad y comprensión de textos. Dice rimas, canciones, trabalenguas, adivinanzas y otros juegos del lenguaje al momento de cantar la canción de los días de la semana. Se propicia experiencias en las que se tengan motivos para hablar, indagar, consultar, organizar y comunicar información a través de la interpretación del cuento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¿Qué estrategias usó?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Hace uso de cuentos para desarrollar en ellos la comprensión lectora, permite a los niños organizar ideas, relacionarlas con las de otros y aprender a través de las preguntas sobre el cuento, los acercará al conocimiento de palabras o expresiones nuevas o de otros lugares, comenzarán a inferir el significado de palabras según el contexto y reconocerán otras formas de emplear el lenguaje	</a:t>
                      </a: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 qué se deberá la cercanía o distancia entre la actividad observada y la propuesta didáctica oficial?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¿Cómo se articulan los propósitos comunicativos de la práctica y los propósitos didácticos?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endParaRPr lang="es-MX" sz="2000" dirty="0">
                        <a:latin typeface="Arial" panose="020B0604020202020204" pitchFamily="34" charset="0"/>
                        <a:cs typeface="Arial" panose="020B0604020202020204" pitchFamily="34" charset="0"/>
                      </a:endParaRPr>
                    </a:p>
                  </a:txBody>
                  <a:tcPr>
                    <a:solidFill>
                      <a:schemeClr val="accent6">
                        <a:lumMod val="20000"/>
                        <a:lumOff val="80000"/>
                      </a:schemeClr>
                    </a:solidFill>
                  </a:tcPr>
                </a:tc>
                <a:extLst>
                  <a:ext uri="{0D108BD9-81ED-4DB2-BD59-A6C34878D82A}">
                    <a16:rowId xmlns:a16="http://schemas.microsoft.com/office/drawing/2014/main" val="327324066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Luego de haber cantado la canción volvió a preguntar que día era y les dio a conocer el mes en el que estaban que era Julio.</a:t>
                      </a:r>
                    </a:p>
                    <a:p>
                      <a:endParaRPr lang="es-MX" sz="2000" dirty="0">
                        <a:latin typeface="Arial" panose="020B0604020202020204" pitchFamily="34" charset="0"/>
                        <a:cs typeface="Arial" panose="020B0604020202020204" pitchFamily="34" charset="0"/>
                      </a:endParaRPr>
                    </a:p>
                  </a:txBody>
                  <a:tcPr>
                    <a:solidFill>
                      <a:srgbClr val="FFCCFF"/>
                    </a:solidFill>
                  </a:tcPr>
                </a:tc>
                <a:tc>
                  <a:txBody>
                    <a:bodyPr/>
                    <a:lstStyle/>
                    <a:p>
                      <a:endParaRPr lang="es-MX" sz="20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¿Qué tanto problematiza los saberes que poseen los niños?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¿Cómo ayudan estas actividades problematizadoras a que los niños desarrollen su conocimiento lingüístico y pragmático? </a:t>
                      </a: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No problematiza mucho ya que solo se dio una lectura, pero si embargo esta actividad ayuda al niño a desarrollar su lenguaje y sobre todo se va aprendiendo o identificando como se va dando lectura usando lo lingüístico y pragmático </a:t>
                      </a:r>
                    </a:p>
                  </a:txBody>
                  <a:tcPr>
                    <a:solidFill>
                      <a:schemeClr val="accent6">
                        <a:lumMod val="20000"/>
                        <a:lumOff val="80000"/>
                      </a:schemeClr>
                    </a:solidFill>
                  </a:tcPr>
                </a:tc>
                <a:extLst>
                  <a:ext uri="{0D108BD9-81ED-4DB2-BD59-A6C34878D82A}">
                    <a16:rowId xmlns:a16="http://schemas.microsoft.com/office/drawing/2014/main" val="2312015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Después reprodujo un video donde se contó un cuento, a lo que nuestro parecer fue una fábula, ya que los personajes eran animales y hubo una moraleja implícita al final, también se utilizaron rimas y onomatopeyas auditivas para hacer interesante el relato y que los niños pudieran atención.</a:t>
                      </a:r>
                    </a:p>
                    <a:p>
                      <a:endParaRPr lang="es-MX" sz="2000" dirty="0">
                        <a:latin typeface="Arial" panose="020B0604020202020204" pitchFamily="34" charset="0"/>
                        <a:cs typeface="Arial" panose="020B0604020202020204" pitchFamily="34" charset="0"/>
                      </a:endParaRPr>
                    </a:p>
                  </a:txBody>
                  <a:tcPr>
                    <a:solidFill>
                      <a:srgbClr val="FF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¿Qué recursos y materiales se usaron?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Una marioneta, una canción sobre los días de la semana, un cuento llamado “el perro Bobby”</a:t>
                      </a:r>
                      <a:endParaRPr lang="es-MX" sz="20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¿Hay congruencia entre los materiales, la forma de usarlos y los propósitos del contenido?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¿Es variado? ¿Se parece a lo que se usa fuera de la escuela? </a:t>
                      </a: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 este caso, se utilizo un libro como material para la actividad, su forma de usar fue adecuada, es decir, hubo congruencia en su propósito, no es variado, pero el libro o la forma de enseñar de esta docente no se parece a lo que se usa afuera de la escuela.</a:t>
                      </a:r>
                    </a:p>
                  </a:txBody>
                  <a:tcPr>
                    <a:solidFill>
                      <a:schemeClr val="accent6">
                        <a:lumMod val="20000"/>
                        <a:lumOff val="80000"/>
                      </a:schemeClr>
                    </a:solidFill>
                  </a:tcPr>
                </a:tc>
                <a:extLst>
                  <a:ext uri="{0D108BD9-81ED-4DB2-BD59-A6C34878D82A}">
                    <a16:rowId xmlns:a16="http://schemas.microsoft.com/office/drawing/2014/main" val="310377559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Posterior a esto se les hicieron a los niños algunas preguntas para ver si habían comprendido lo que se relató, las preguntas fueron de comprensión lectora y se les preguntaba sobre sucesos ocurridos en el cuento para verificar que ellos pusieron atención, comprendieron y retuvieron la información.</a:t>
                      </a:r>
                    </a:p>
                    <a:p>
                      <a:endParaRPr lang="es-MX" sz="2000" dirty="0">
                        <a:latin typeface="Arial" panose="020B0604020202020204" pitchFamily="34" charset="0"/>
                        <a:cs typeface="Arial" panose="020B0604020202020204" pitchFamily="34" charset="0"/>
                      </a:endParaRPr>
                    </a:p>
                  </a:txBody>
                  <a:tcPr>
                    <a:solidFill>
                      <a:srgbClr val="FF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¿Qué hacen los niños para resolver la actividad? </a:t>
                      </a: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Los niños analizan el cuento y en base a lo que observaron y escucharon contestan unas preguntas relacionadas al cuento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endParaRPr lang="es-MX" sz="2000" dirty="0">
                        <a:latin typeface="Arial" panose="020B0604020202020204" pitchFamily="34" charset="0"/>
                        <a:cs typeface="Arial" panose="020B0604020202020204" pitchFamily="34" charset="0"/>
                      </a:endParaRPr>
                    </a:p>
                  </a:txBody>
                  <a:tcPr>
                    <a:solidFill>
                      <a:schemeClr val="accent4">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 qué medida lo que hacen los está ayudando a avanzar como usuarios del lenguaje? </a:t>
                      </a: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La lectura, es muy útil para los niños, ya que al momento de estar escuchando, ellos van conociendo palabras, van identificando el cambio de voz cuando surge una pregunta, van escuchando las pausas que se hace cuando hay puntos o comas, de igual manera, al momento de escuchar ellos van imaginando lo que pasa en la lectura, incluso pueden llegar a memorizar unas palabras o frases, es por eso que la lectura que se dio, ayuda mucho en la practica del lenguaje del niño </a:t>
                      </a:r>
                    </a:p>
                  </a:txBody>
                  <a:tcPr>
                    <a:solidFill>
                      <a:schemeClr val="accent6">
                        <a:lumMod val="20000"/>
                        <a:lumOff val="80000"/>
                      </a:schemeClr>
                    </a:solidFill>
                  </a:tcPr>
                </a:tc>
                <a:extLst>
                  <a:ext uri="{0D108BD9-81ED-4DB2-BD59-A6C34878D82A}">
                    <a16:rowId xmlns:a16="http://schemas.microsoft.com/office/drawing/2014/main" val="3275367885"/>
                  </a:ext>
                </a:extLst>
              </a:tr>
              <a:tr h="370840">
                <a:tc>
                  <a:txBody>
                    <a:bodyPr/>
                    <a:lstStyle/>
                    <a:p>
                      <a:endParaRPr lang="es-MX" sz="2000" dirty="0">
                        <a:latin typeface="Arial" panose="020B0604020202020204" pitchFamily="34" charset="0"/>
                        <a:cs typeface="Arial" panose="020B0604020202020204" pitchFamily="34" charset="0"/>
                      </a:endParaRPr>
                    </a:p>
                  </a:txBody>
                  <a:tcPr>
                    <a:solidFill>
                      <a:srgbClr val="FFC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¿Cómo interviene el docente? 	</a:t>
                      </a: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muestra confianza y respeto para alentarlos a participar y a hablar, usa un lenguaje apropiado para mayor comprensión de los alumnos, favorece el escuchar de manera atenta  y la expresión a partir de actividades atractivas que incluyan conversaciones, explicaciones, cantos, rimas, juegos, cuentos. Lee un texto en voz alta para los niños como parte de procesos de indagación y lo incita a participar al contestar preguntas sobre el tema</a:t>
                      </a:r>
                    </a:p>
                  </a:txBody>
                  <a:tcPr>
                    <a:solidFill>
                      <a:srgbClr val="FFFFC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¿Qué piensan o qué están aprendiendo acerca del contenido los niños?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1"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 qué medida tiende puentes entre lo que saben y los nuevos conocimientos sobre la escritura </a:t>
                      </a: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05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Los niños van aprendiendo como llevar a cabo el lenguaje, su voz, la forma de hablar al momento de empezar a leer. En el video se tiende puentes entre lo que saben y los nuevos conocimiento cuando la maestra va haciendo preguntas acerca de lo que se leyó y los alumnos recuerdan, mas sin embargo en el video nose vio que se trabajara con la escritura </a:t>
                      </a:r>
                    </a:p>
                  </a:txBody>
                  <a:tcPr/>
                </a:tc>
                <a:extLst>
                  <a:ext uri="{0D108BD9-81ED-4DB2-BD59-A6C34878D82A}">
                    <a16:rowId xmlns:a16="http://schemas.microsoft.com/office/drawing/2014/main" val="3063145956"/>
                  </a:ext>
                </a:extLst>
              </a:tr>
            </a:tbl>
          </a:graphicData>
        </a:graphic>
      </p:graphicFrame>
    </p:spTree>
    <p:extLst>
      <p:ext uri="{BB962C8B-B14F-4D97-AF65-F5344CB8AC3E}">
        <p14:creationId xmlns:p14="http://schemas.microsoft.com/office/powerpoint/2010/main" val="214299752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TotalTime>
  <Words>807</Words>
  <Application>Microsoft Office PowerPoint</Application>
  <PresentationFormat>Panorámica</PresentationFormat>
  <Paragraphs>57</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Calibri</vt:lpstr>
      <vt:lpstr>Calibri Light</vt:lpstr>
      <vt:lpstr>Times New Roman</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Admin</cp:lastModifiedBy>
  <cp:revision>12</cp:revision>
  <dcterms:created xsi:type="dcterms:W3CDTF">2021-06-07T14:12:57Z</dcterms:created>
  <dcterms:modified xsi:type="dcterms:W3CDTF">2021-06-09T17:33:52Z</dcterms:modified>
</cp:coreProperties>
</file>