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4" r:id="rId8"/>
    <p:sldId id="259" r:id="rId9"/>
    <p:sldId id="265" r:id="rId10"/>
    <p:sldId id="262"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6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B1AAB-9B0D-45D7-B174-9216325E30D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B2D92E7-34E2-4ABB-87B5-2DE740961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F1B2DC5-75F7-40A1-BC81-3DF917F0E4A6}"/>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98AADE2C-26DC-4265-AA6D-91ECFF96A6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F9CB43C-DE3F-430F-A1FD-E22B4162BBB4}"/>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249728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66362-5C37-4CA1-9533-F42EB5B1673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8CBA1C4-22BA-4961-A631-C83C0C5DDDC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D4CBAE3-4711-4EC9-AC23-DCA5082F62AC}"/>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53BD16EC-4E47-47E0-A1A9-850DA1A0D59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16CC55A-A049-4DAC-A224-72573D9600D7}"/>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149566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040FD08-0394-4967-B757-81632415689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BA3E426-609F-468D-80EF-8FF2E2E530C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0CFE544-DFE9-4442-A322-92157D91DED0}"/>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A8FA3A24-F3EE-4825-988B-59E97D7B5AD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989027F-F0AB-4020-BD6D-FE39A27946AF}"/>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200557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08D12-E8FA-4E5B-BDA5-F72C4245AEA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F2FB1B9-CE03-425C-9A44-679C6398BF8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6C92CDF-0899-4D2D-B9CB-CCCED7C21B63}"/>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C30D3306-5E84-433E-ACBB-E3281D6C64C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3912DC9-80BE-4EF7-84D2-4F07F6A53B24}"/>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161824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2362BE-5CE0-404F-BE84-8E4D99B361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C0A1E7-2967-4411-9091-4CBBE6550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89A4643-C453-44C0-82E1-66842BAF33CB}"/>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ABE744BD-ECBD-4CB9-AAF0-21C4AD26B08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467839F-E3A2-4C3A-90F0-C29BDFAE7C3F}"/>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3826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72E47-44F4-4379-9322-B496890AFEC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2D4AE41-92E8-412D-8D71-138DC2DD4BF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31F5D294-8145-4A3A-8E79-041CEB43C2B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53E49E2-2125-4C38-AFB0-4A0193624860}"/>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6" name="Marcador de pie de página 5">
            <a:extLst>
              <a:ext uri="{FF2B5EF4-FFF2-40B4-BE49-F238E27FC236}">
                <a16:creationId xmlns:a16="http://schemas.microsoft.com/office/drawing/2014/main" id="{E2674698-F962-406D-8A4A-376DB1226F2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4F9FB12-2AA4-43DF-BCFB-53EF764F4184}"/>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262663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BB044-AF8C-4DD2-8BE6-DCD48E209BA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563FA16-1EF7-466A-8640-95AAFDEEB4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8589ED4-2B72-4FA1-A463-BA2C08E9115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B4B8A06F-7629-4199-AD78-F117AEFFE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B98D072-3ECB-40A7-BC52-58C3F553391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A769DE2-7833-4AE5-ADCC-EDB01A2DB200}"/>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8" name="Marcador de pie de página 7">
            <a:extLst>
              <a:ext uri="{FF2B5EF4-FFF2-40B4-BE49-F238E27FC236}">
                <a16:creationId xmlns:a16="http://schemas.microsoft.com/office/drawing/2014/main" id="{F04E9102-9E1C-49E1-9825-0E83F3D1D8B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ED331A9-3019-440B-9E59-405DC1988083}"/>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23799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3AF5C-956B-4812-BCE4-31E74C496B1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BC0E03C-FA95-4A54-97ED-6325826B5A34}"/>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4" name="Marcador de pie de página 3">
            <a:extLst>
              <a:ext uri="{FF2B5EF4-FFF2-40B4-BE49-F238E27FC236}">
                <a16:creationId xmlns:a16="http://schemas.microsoft.com/office/drawing/2014/main" id="{5EBDA6BE-4814-418D-B2B5-50DECF7878B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0924623-C0D6-40F0-866F-94F159AFBB41}"/>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381988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7D1147-00E2-41E4-8059-73E8E92F3D11}"/>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3" name="Marcador de pie de página 2">
            <a:extLst>
              <a:ext uri="{FF2B5EF4-FFF2-40B4-BE49-F238E27FC236}">
                <a16:creationId xmlns:a16="http://schemas.microsoft.com/office/drawing/2014/main" id="{D8A5A027-CAA7-472C-A005-44898E4C644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80585F3-4CBE-4A27-A308-89ED9CB796F6}"/>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357626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C5C12-0432-4428-9889-FD9BE962F9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D30313B-082C-48CC-8EE5-5E4B26899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060888A-0E33-4965-8CFF-CCA07F532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EDCBFE-0C8D-4D22-8C30-FEEF4D424572}"/>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6" name="Marcador de pie de página 5">
            <a:extLst>
              <a:ext uri="{FF2B5EF4-FFF2-40B4-BE49-F238E27FC236}">
                <a16:creationId xmlns:a16="http://schemas.microsoft.com/office/drawing/2014/main" id="{094478A1-5A68-4339-8C39-A80E397EF3F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447BE01-4C81-41DE-ABC9-19F8891F6C39}"/>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345465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F0D5A-0DAF-464D-A3DA-F0F2E8F5E6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B229B3F-3E80-4796-B6BF-8FD58F1AC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7118445-742E-42FD-AB42-AD515BCD5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844C8B-EED0-4764-8281-44166A1484BF}"/>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6" name="Marcador de pie de página 5">
            <a:extLst>
              <a:ext uri="{FF2B5EF4-FFF2-40B4-BE49-F238E27FC236}">
                <a16:creationId xmlns:a16="http://schemas.microsoft.com/office/drawing/2014/main" id="{17528681-2AA4-4F04-95B2-CD7A602CB87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8ADBDA0-9772-4028-812F-78CA081FE1A0}"/>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292186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E45C2-6283-46CE-8C50-866F99E6C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FBB2773-8A9E-47E9-9700-431006F38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8A9F5A7-F855-4D28-8304-881CC3ACA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3FA15CBD-567E-4ECE-A848-3BDB7DBFD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89C3538-84DA-4609-9EFD-DF0416248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55F1A-4C19-4DB2-9143-CBDF7F4EE65E}" type="slidenum">
              <a:rPr lang="es-MX" smtClean="0"/>
              <a:t>‹Nº›</a:t>
            </a:fld>
            <a:endParaRPr lang="es-MX"/>
          </a:p>
        </p:txBody>
      </p:sp>
    </p:spTree>
    <p:extLst>
      <p:ext uri="{BB962C8B-B14F-4D97-AF65-F5344CB8AC3E}">
        <p14:creationId xmlns:p14="http://schemas.microsoft.com/office/powerpoint/2010/main" val="416374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9D365AD-75DE-438C-B5AE-31FD80B9E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308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6CB46E-944F-4204-8E1A-B020C0F5A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uadroTexto 8">
            <a:extLst>
              <a:ext uri="{FF2B5EF4-FFF2-40B4-BE49-F238E27FC236}">
                <a16:creationId xmlns:a16="http://schemas.microsoft.com/office/drawing/2014/main" id="{67A5642B-4946-4833-82CB-F2A584920BE0}"/>
              </a:ext>
            </a:extLst>
          </p:cNvPr>
          <p:cNvSpPr txBox="1"/>
          <p:nvPr/>
        </p:nvSpPr>
        <p:spPr>
          <a:xfrm>
            <a:off x="570412" y="2133504"/>
            <a:ext cx="8064137" cy="2800767"/>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a:t>
            </a:r>
            <a:r>
              <a:rPr lang="es-ES" sz="2000" b="1" dirty="0">
                <a:latin typeface="Arial" panose="020B0604020202020204" pitchFamily="34" charset="0"/>
                <a:cs typeface="Arial" panose="020B0604020202020204" pitchFamily="34" charset="0"/>
              </a:rPr>
              <a:t>El estudio de clases. </a:t>
            </a:r>
            <a:r>
              <a:rPr lang="es-ES" sz="2000" dirty="0">
                <a:latin typeface="Arial" panose="020B0604020202020204" pitchFamily="34" charset="0"/>
                <a:cs typeface="Arial" panose="020B0604020202020204" pitchFamily="34" charset="0"/>
              </a:rPr>
              <a:t>Propone la mejora de la enseñanza con ayuda de la innovación, que cuenta con un proceso de evaluación que no se centra en el maestro sino en el propósito de aprendizaje de clase.</a:t>
            </a:r>
          </a:p>
          <a:p>
            <a:r>
              <a:rPr lang="es-ES" sz="2000" dirty="0" smtClean="0">
                <a:latin typeface="Arial" panose="020B0604020202020204" pitchFamily="34" charset="0"/>
                <a:cs typeface="Arial" panose="020B0604020202020204" pitchFamily="34" charset="0"/>
              </a:rPr>
              <a:t>-</a:t>
            </a:r>
            <a:r>
              <a:rPr lang="es-ES" sz="2000" b="1" dirty="0">
                <a:latin typeface="Arial" panose="020B0604020202020204" pitchFamily="34" charset="0"/>
                <a:cs typeface="Arial" panose="020B0604020202020204" pitchFamily="34" charset="0"/>
              </a:rPr>
              <a:t>Para preparar el estudio de </a:t>
            </a:r>
            <a:r>
              <a:rPr lang="es-ES" sz="2000" b="1" dirty="0" smtClean="0">
                <a:latin typeface="Arial" panose="020B0604020202020204" pitchFamily="34" charset="0"/>
                <a:cs typeface="Arial" panose="020B0604020202020204" pitchFamily="34" charset="0"/>
              </a:rPr>
              <a:t>clase. </a:t>
            </a:r>
            <a:r>
              <a:rPr lang="es-ES" sz="2000" dirty="0">
                <a:latin typeface="Arial" panose="020B0604020202020204" pitchFamily="34" charset="0"/>
                <a:cs typeface="Arial" panose="020B0604020202020204" pitchFamily="34" charset="0"/>
              </a:rPr>
              <a:t>S</a:t>
            </a:r>
            <a:r>
              <a:rPr lang="es-ES" sz="2000" dirty="0" smtClean="0">
                <a:latin typeface="Arial" panose="020B0604020202020204" pitchFamily="34" charset="0"/>
                <a:cs typeface="Arial" panose="020B0604020202020204" pitchFamily="34" charset="0"/>
              </a:rPr>
              <a:t>e </a:t>
            </a:r>
            <a:r>
              <a:rPr lang="es-ES" sz="2000" dirty="0">
                <a:latin typeface="Arial" panose="020B0604020202020204" pitchFamily="34" charset="0"/>
                <a:cs typeface="Arial" panose="020B0604020202020204" pitchFamily="34" charset="0"/>
              </a:rPr>
              <a:t>invita a un docente destacado para exponer y los participantes hacen preguntas orientadas a los propósitos de la clase y a las estrategias.</a:t>
            </a:r>
          </a:p>
          <a:p>
            <a:endParaRPr lang="es-ES" dirty="0"/>
          </a:p>
          <a:p>
            <a:endParaRPr lang="es-MX" dirty="0"/>
          </a:p>
        </p:txBody>
      </p:sp>
      <p:sp>
        <p:nvSpPr>
          <p:cNvPr id="2" name="CuadroTexto 1"/>
          <p:cNvSpPr txBox="1"/>
          <p:nvPr/>
        </p:nvSpPr>
        <p:spPr>
          <a:xfrm>
            <a:off x="1432561" y="4439081"/>
            <a:ext cx="6888479" cy="2215991"/>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Para después de la observación se pueden hacer preguntas como:</a:t>
            </a:r>
          </a:p>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   ¿Por qué los niños se dieron cuenta de que algo andaba mal?</a:t>
            </a:r>
          </a:p>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¿Por qué colocaron eso ahí?</a:t>
            </a:r>
          </a:p>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¿Por qué los niños llegaron a esa conclusión?</a:t>
            </a:r>
          </a:p>
          <a:p>
            <a:endParaRPr lang="es-419" dirty="0"/>
          </a:p>
        </p:txBody>
      </p:sp>
      <p:grpSp>
        <p:nvGrpSpPr>
          <p:cNvPr id="6" name="Google Shape;917;p37"/>
          <p:cNvGrpSpPr/>
          <p:nvPr/>
        </p:nvGrpSpPr>
        <p:grpSpPr>
          <a:xfrm>
            <a:off x="2181497" y="138643"/>
            <a:ext cx="9575073" cy="1791933"/>
            <a:chOff x="7728915" y="2370420"/>
            <a:chExt cx="1034472" cy="222546"/>
          </a:xfrm>
        </p:grpSpPr>
        <p:sp>
          <p:nvSpPr>
            <p:cNvPr id="7" name="Google Shape;918;p37"/>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9;p37"/>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0;p37"/>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1;p37"/>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2;p37"/>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3;p37"/>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24;p37"/>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CuadroTexto 2"/>
          <p:cNvSpPr txBox="1"/>
          <p:nvPr/>
        </p:nvSpPr>
        <p:spPr>
          <a:xfrm>
            <a:off x="3599519" y="127548"/>
            <a:ext cx="7139975" cy="1384995"/>
          </a:xfrm>
          <a:prstGeom prst="rect">
            <a:avLst/>
          </a:prstGeom>
          <a:noFill/>
        </p:spPr>
        <p:txBody>
          <a:bodyPr wrap="square" rtlCol="0">
            <a:spAutoFit/>
          </a:bodyPr>
          <a:lstStyle/>
          <a:p>
            <a:pPr algn="ctr"/>
            <a:r>
              <a:rPr lang="es-ES" sz="2800" dirty="0">
                <a:latin typeface="Britannic Bold" panose="020B0903060703020204" pitchFamily="34" charset="0"/>
              </a:rPr>
              <a:t>PARTE I</a:t>
            </a:r>
          </a:p>
          <a:p>
            <a:pPr algn="ctr"/>
            <a:r>
              <a:rPr lang="es-ES" sz="2800" dirty="0">
                <a:latin typeface="Britannic Bold" panose="020B0903060703020204" pitchFamily="34" charset="0"/>
              </a:rPr>
              <a:t>La enseñanza de las matemáticas: el papel del análisis de videos y de libros de texto</a:t>
            </a:r>
            <a:endParaRPr lang="es-MX" sz="2800" dirty="0">
              <a:latin typeface="Britannic Bold" panose="020B0903060703020204" pitchFamily="34" charset="0"/>
            </a:endParaRPr>
          </a:p>
        </p:txBody>
      </p:sp>
    </p:spTree>
    <p:extLst>
      <p:ext uri="{BB962C8B-B14F-4D97-AF65-F5344CB8AC3E}">
        <p14:creationId xmlns:p14="http://schemas.microsoft.com/office/powerpoint/2010/main" val="262457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0C045FB-6B5D-4380-9C44-F3E2916C3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uadroTexto 6">
            <a:extLst>
              <a:ext uri="{FF2B5EF4-FFF2-40B4-BE49-F238E27FC236}">
                <a16:creationId xmlns:a16="http://schemas.microsoft.com/office/drawing/2014/main" id="{72D6AE35-8386-4E0C-B72C-F54174095599}"/>
              </a:ext>
            </a:extLst>
          </p:cNvPr>
          <p:cNvSpPr txBox="1"/>
          <p:nvPr/>
        </p:nvSpPr>
        <p:spPr>
          <a:xfrm>
            <a:off x="513841" y="1855780"/>
            <a:ext cx="9988734" cy="2831544"/>
          </a:xfrm>
          <a:prstGeom prst="rect">
            <a:avLst/>
          </a:prstGeom>
          <a:noFill/>
        </p:spPr>
        <p:txBody>
          <a:bodyPr wrap="square" rtlCol="0">
            <a:spAutoFit/>
          </a:bodyPr>
          <a:lstStyle/>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Hay tres propósitos centrales en la educación </a:t>
            </a:r>
            <a:r>
              <a:rPr lang="es-ES" sz="2000" dirty="0" smtClean="0">
                <a:latin typeface="Arial" panose="020B0604020202020204" pitchFamily="34" charset="0"/>
                <a:cs typeface="Arial" panose="020B0604020202020204" pitchFamily="34" charset="0"/>
              </a:rPr>
              <a:t>matemática: El </a:t>
            </a:r>
            <a:r>
              <a:rPr lang="es-ES" sz="2000" dirty="0">
                <a:latin typeface="Arial" panose="020B0604020202020204" pitchFamily="34" charset="0"/>
                <a:cs typeface="Arial" panose="020B0604020202020204" pitchFamily="34" charset="0"/>
              </a:rPr>
              <a:t>primero, es promover el desarrollo de destrezas que son útiles para la vida diaria, y consiste en las destrezas matemáticas mínimas para entendernos con los </a:t>
            </a:r>
            <a:r>
              <a:rPr lang="es-ES" sz="2000" dirty="0" smtClean="0">
                <a:latin typeface="Arial" panose="020B0604020202020204" pitchFamily="34" charset="0"/>
                <a:cs typeface="Arial" panose="020B0604020202020204" pitchFamily="34" charset="0"/>
              </a:rPr>
              <a:t>demás.</a:t>
            </a:r>
            <a:endParaRPr lang="es-E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segundo, es propiciar el desarrollo del pensamiento matemático, el cual será útil en la construcción de nuevos conocimientos y en la habilidad para formular generalizaciones; este propósito está relacionado con el desarrollo de formas innovadoras para vivir. </a:t>
            </a:r>
          </a:p>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El tercer propósito se refiere a cultivar valores y actitudes para la vida.</a:t>
            </a:r>
          </a:p>
          <a:p>
            <a:endParaRPr lang="es-MX" dirty="0"/>
          </a:p>
        </p:txBody>
      </p:sp>
      <p:sp>
        <p:nvSpPr>
          <p:cNvPr id="8" name="CuadroTexto 7">
            <a:extLst>
              <a:ext uri="{FF2B5EF4-FFF2-40B4-BE49-F238E27FC236}">
                <a16:creationId xmlns:a16="http://schemas.microsoft.com/office/drawing/2014/main" id="{FE4F1ABB-31E5-4D03-A7E1-13A39E075E37}"/>
              </a:ext>
            </a:extLst>
          </p:cNvPr>
          <p:cNvSpPr txBox="1"/>
          <p:nvPr/>
        </p:nvSpPr>
        <p:spPr>
          <a:xfrm>
            <a:off x="2464326" y="4445644"/>
            <a:ext cx="6605846" cy="1938992"/>
          </a:xfrm>
          <a:prstGeom prst="rect">
            <a:avLst/>
          </a:prstGeom>
          <a:noFill/>
        </p:spPr>
        <p:txBody>
          <a:bodyPr wrap="square" rtlCol="0">
            <a:spAutoFit/>
          </a:bodyPr>
          <a:lstStyle/>
          <a:p>
            <a:pPr algn="ctr"/>
            <a:r>
              <a:rPr lang="es-ES" sz="2000" dirty="0">
                <a:latin typeface="Arial" panose="020B0604020202020204" pitchFamily="34" charset="0"/>
                <a:cs typeface="Arial" panose="020B0604020202020204" pitchFamily="34" charset="0"/>
              </a:rPr>
              <a:t>Para saber si los niños están aprendiendo por si mismos tienen que empezar a aprender matemáticas por si mismos; de una forma más específica ya que hayan desarrollado la curiosidad intelectual que los conducirá a hacer preguntas que van más allá de lo que muestra el material de enseñanza o el profesor.</a:t>
            </a:r>
            <a:endParaRPr lang="es-MX" sz="2000" dirty="0">
              <a:latin typeface="Arial" panose="020B0604020202020204" pitchFamily="34" charset="0"/>
              <a:cs typeface="Arial" panose="020B0604020202020204" pitchFamily="34" charset="0"/>
            </a:endParaRPr>
          </a:p>
        </p:txBody>
      </p:sp>
      <p:grpSp>
        <p:nvGrpSpPr>
          <p:cNvPr id="6" name="Google Shape;1059;p42"/>
          <p:cNvGrpSpPr/>
          <p:nvPr/>
        </p:nvGrpSpPr>
        <p:grpSpPr>
          <a:xfrm>
            <a:off x="2272936" y="274320"/>
            <a:ext cx="8451669" cy="1606731"/>
            <a:chOff x="7728915" y="1917859"/>
            <a:chExt cx="1034486" cy="222599"/>
          </a:xfrm>
          <a:solidFill>
            <a:srgbClr val="F66688"/>
          </a:solidFill>
        </p:grpSpPr>
        <p:sp>
          <p:nvSpPr>
            <p:cNvPr id="9" name="Google Shape;1060;p42"/>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1;p42"/>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2;p42"/>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63;p42"/>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64;p42"/>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5;p42"/>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66;p42"/>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67;p42"/>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68;p42"/>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69;p42"/>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70;p42"/>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71;p42"/>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72;p42"/>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73;p42"/>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74;p42"/>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75;p42"/>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76;p42"/>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77;p42"/>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78;p42"/>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79;p42"/>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80;p42"/>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81;p42"/>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82;p42"/>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83;p42"/>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84;p42"/>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85;p42"/>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86;p42"/>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87;p42"/>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88;p42"/>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89;p42"/>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90;p42"/>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91;p42"/>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92;p42"/>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3;p42"/>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4;p42"/>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95;p42"/>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6;p42"/>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7;p42"/>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98;p42"/>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p:cNvSpPr txBox="1"/>
          <p:nvPr/>
        </p:nvSpPr>
        <p:spPr>
          <a:xfrm>
            <a:off x="3309156" y="447102"/>
            <a:ext cx="6379228" cy="954107"/>
          </a:xfrm>
          <a:prstGeom prst="rect">
            <a:avLst/>
          </a:prstGeom>
          <a:noFill/>
        </p:spPr>
        <p:txBody>
          <a:bodyPr wrap="square" rtlCol="0">
            <a:spAutoFit/>
          </a:bodyPr>
          <a:lstStyle/>
          <a:p>
            <a:pPr algn="ctr"/>
            <a:r>
              <a:rPr lang="es-ES" sz="2800" dirty="0">
                <a:latin typeface="Britannic Bold" panose="020B0903060703020204" pitchFamily="34" charset="0"/>
              </a:rPr>
              <a:t>PARTE II</a:t>
            </a:r>
          </a:p>
          <a:p>
            <a:pPr algn="ctr"/>
            <a:r>
              <a:rPr lang="es-ES" sz="2800" dirty="0">
                <a:latin typeface="Britannic Bold" panose="020B0903060703020204" pitchFamily="34" charset="0"/>
              </a:rPr>
              <a:t>Aprendiendo a aprender matemáticas</a:t>
            </a:r>
            <a:endParaRPr lang="es-MX" sz="2800" dirty="0">
              <a:latin typeface="Britannic Bold" panose="020B0903060703020204" pitchFamily="34" charset="0"/>
            </a:endParaRPr>
          </a:p>
        </p:txBody>
      </p:sp>
    </p:spTree>
    <p:extLst>
      <p:ext uri="{BB962C8B-B14F-4D97-AF65-F5344CB8AC3E}">
        <p14:creationId xmlns:p14="http://schemas.microsoft.com/office/powerpoint/2010/main" val="312648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89199E38-4E13-445E-9062-78411D9E4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B0C8581-8690-4A0F-BEF7-0675204523EE}"/>
              </a:ext>
            </a:extLst>
          </p:cNvPr>
          <p:cNvSpPr txBox="1"/>
          <p:nvPr/>
        </p:nvSpPr>
        <p:spPr>
          <a:xfrm>
            <a:off x="607424" y="531600"/>
            <a:ext cx="8469085" cy="2554545"/>
          </a:xfrm>
          <a:prstGeom prst="rect">
            <a:avLst/>
          </a:prstGeom>
          <a:noFill/>
        </p:spPr>
        <p:txBody>
          <a:bodyPr wrap="square" rtlCol="0">
            <a:spAutoFit/>
          </a:bodyPr>
          <a:lstStyle/>
          <a:p>
            <a:pPr algn="ctr"/>
            <a:r>
              <a:rPr lang="es-ES" sz="2000" dirty="0">
                <a:latin typeface="Arial" panose="020B0604020202020204" pitchFamily="34" charset="0"/>
                <a:cs typeface="Arial" panose="020B0604020202020204" pitchFamily="34" charset="0"/>
              </a:rPr>
              <a:t>Para responder preguntas cómo “¿de qué otra manera podemos hacerlo?”, los niños necesitan confrontar en varias ocasiones. Por ejemplo: si los alumnos han percibido a través de su experiencia escolar que “las matemáticas son la ciencia de los patrones” y que la actividad matemática usualmente está relacionada con la formulación de generalizaciones, seguramente cultivarán el hábito de buscar regularidades que los conduzcan a proponer una generalización.</a:t>
            </a:r>
          </a:p>
          <a:p>
            <a:endParaRPr lang="es-ES" sz="2000" dirty="0"/>
          </a:p>
        </p:txBody>
      </p:sp>
      <p:sp>
        <p:nvSpPr>
          <p:cNvPr id="5" name="CuadroTexto 4">
            <a:extLst>
              <a:ext uri="{FF2B5EF4-FFF2-40B4-BE49-F238E27FC236}">
                <a16:creationId xmlns:a16="http://schemas.microsoft.com/office/drawing/2014/main" id="{5B0840FB-CC4D-4BDF-90CA-3F0CCA92D486}"/>
              </a:ext>
            </a:extLst>
          </p:cNvPr>
          <p:cNvSpPr txBox="1"/>
          <p:nvPr/>
        </p:nvSpPr>
        <p:spPr>
          <a:xfrm>
            <a:off x="607424" y="2757960"/>
            <a:ext cx="8262256" cy="2246769"/>
          </a:xfrm>
          <a:prstGeom prst="rect">
            <a:avLst/>
          </a:prstGeom>
          <a:noFill/>
        </p:spPr>
        <p:txBody>
          <a:bodyPr wrap="square" rtlCol="0">
            <a:spAutoFit/>
          </a:bodyPr>
          <a:lstStyle/>
          <a:p>
            <a:pPr algn="ctr"/>
            <a:r>
              <a:rPr lang="es-ES" sz="2000" dirty="0">
                <a:latin typeface="Arial" panose="020B0604020202020204" pitchFamily="34" charset="0"/>
                <a:cs typeface="Arial" panose="020B0604020202020204" pitchFamily="34" charset="0"/>
              </a:rPr>
              <a:t>Es un error pensar que el estudio de las matemáticas debe empezar con el análisis de situaciones del mundo real para modelarlas matemáticamente. Para qué los niños aprecien la existencia “del mundo de las matemáticas”, las situaciones matemáticas son un mejor contexto que las situaciones del mundo real, porque es en las estructuras matemáticas donde se pueden identificar regularidades (patrones)</a:t>
            </a:r>
            <a:endParaRPr lang="es-MX"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FF333F8-5075-4D34-9344-0F980EE641B7}"/>
              </a:ext>
            </a:extLst>
          </p:cNvPr>
          <p:cNvSpPr txBox="1"/>
          <p:nvPr/>
        </p:nvSpPr>
        <p:spPr>
          <a:xfrm>
            <a:off x="2508068" y="4861053"/>
            <a:ext cx="9096103" cy="1631216"/>
          </a:xfrm>
          <a:prstGeom prst="rect">
            <a:avLst/>
          </a:prstGeom>
          <a:noFill/>
        </p:spPr>
        <p:txBody>
          <a:bodyPr wrap="square" rtlCol="0">
            <a:spAutoFit/>
          </a:bodyPr>
          <a:lstStyle/>
          <a:p>
            <a:pPr algn="ctr"/>
            <a:r>
              <a:rPr lang="es-ES" sz="2000" dirty="0">
                <a:latin typeface="Arial" panose="020B0604020202020204" pitchFamily="34" charset="0"/>
                <a:cs typeface="Arial" panose="020B0604020202020204" pitchFamily="34" charset="0"/>
              </a:rPr>
              <a:t>que de manera natural inducen procesos de generalización, esto es lo que permite extender el conocimiento matemático y estar mejor preparado para comprender donde y cuando es necesario aplicarlo en situaciones del mundo real. Este tipo de habilidades son el paso previo a lo que en matemáticas se conoce como moderación.</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78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93F258-F4E2-4105-A06A-8194CDD08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F5A4FBB-BBFB-2842-8B82-9A8C51068653}"/>
              </a:ext>
            </a:extLst>
          </p:cNvPr>
          <p:cNvSpPr txBox="1"/>
          <p:nvPr/>
        </p:nvSpPr>
        <p:spPr>
          <a:xfrm>
            <a:off x="2291899" y="4498416"/>
            <a:ext cx="9320981" cy="1877437"/>
          </a:xfrm>
          <a:prstGeom prst="rect">
            <a:avLst/>
          </a:prstGeom>
          <a:noFill/>
        </p:spPr>
        <p:txBody>
          <a:bodyPr wrap="square" rtlCol="0">
            <a:spAutoFit/>
          </a:bodyPr>
          <a:lstStyle/>
          <a:p>
            <a:pPr algn="ctr"/>
            <a:r>
              <a:rPr lang="es-MX" sz="2000"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Este acercamiento no consiste sólo en hacer preguntas y guiar el razonamiento de los alumnos para que produzcan las respuestas que espera escuchar el maestro, sino  a las preguntas que realmente les parezcan interesantes a los niños.El profesor debe escuchar con mucha atención las ideas de sus alumnos y con base en ello decidir cuál pregunta es más adecuada para potenciar su razonamiento.Las preguntas no deben conducir paso a paso a los alumnos hasta que produzcan la respuesta esperada, en el estudio de Clases las preguntas que hace el maestro son un aspecto que se discute a profundidad por los observadores. </a:t>
            </a:r>
          </a:p>
        </p:txBody>
      </p:sp>
      <p:sp>
        <p:nvSpPr>
          <p:cNvPr id="5" name="CuadroTexto 4"/>
          <p:cNvSpPr txBox="1"/>
          <p:nvPr/>
        </p:nvSpPr>
        <p:spPr>
          <a:xfrm>
            <a:off x="561703" y="1666872"/>
            <a:ext cx="8307977" cy="2831544"/>
          </a:xfrm>
          <a:prstGeom prst="rect">
            <a:avLst/>
          </a:prstGeom>
          <a:noFill/>
        </p:spPr>
        <p:txBody>
          <a:bodyPr wrap="square" rtlCol="0">
            <a:spAutoFit/>
          </a:bodyPr>
          <a:lstStyle/>
          <a:p>
            <a:pPr algn="ctr"/>
            <a:r>
              <a:rPr lang="es-MX" sz="1600" dirty="0">
                <a:latin typeface="Arial" panose="020B0604020202020204" pitchFamily="34" charset="0"/>
                <a:cs typeface="Arial" panose="020B0604020202020204" pitchFamily="34" charset="0"/>
              </a:rPr>
              <a:t>La resolución de problemas se introdujo en los salones de clase de Japón siguiendo los principios que a continuación se </a:t>
            </a:r>
            <a:r>
              <a:rPr lang="es-MX" sz="1600" dirty="0" smtClean="0">
                <a:latin typeface="Arial" panose="020B0604020202020204" pitchFamily="34" charset="0"/>
                <a:cs typeface="Arial" panose="020B0604020202020204" pitchFamily="34" charset="0"/>
              </a:rPr>
              <a:t>describen: Los </a:t>
            </a:r>
            <a:r>
              <a:rPr lang="es-MX" sz="1600" dirty="0">
                <a:latin typeface="Arial" panose="020B0604020202020204" pitchFamily="34" charset="0"/>
                <a:cs typeface="Arial" panose="020B0604020202020204" pitchFamily="34" charset="0"/>
              </a:rPr>
              <a:t>maestros empiezan la clase planteando un problema que los estudiantes no han resuelto antes. Entonces los alumnos trabajan en equipo para encontrar una solución al problema. Minutos después se pide a los alumnos a que presenten sus ideas al grupo; el grupo discute lo que cada equipo propone, dando especial atención a las formas de razonamiento interesantes y a los conceptos matemáticos </a:t>
            </a:r>
            <a:r>
              <a:rPr lang="es-MX" sz="1600" dirty="0" smtClean="0">
                <a:latin typeface="Arial" panose="020B0604020202020204" pitchFamily="34" charset="0"/>
                <a:cs typeface="Arial" panose="020B0604020202020204" pitchFamily="34" charset="0"/>
              </a:rPr>
              <a:t>involucrados. Cuando </a:t>
            </a:r>
            <a:r>
              <a:rPr lang="es-MX" sz="1600" dirty="0">
                <a:latin typeface="Arial" panose="020B0604020202020204" pitchFamily="34" charset="0"/>
                <a:cs typeface="Arial" panose="020B0604020202020204" pitchFamily="34" charset="0"/>
              </a:rPr>
              <a:t>hablamos de métodos de enseñanza no nos referimos únicamente a la enseñanza de las destrezas básicas, sino también al “saber cómo”, “los qué” y los “por qué”, a través de la reflexión de los alumnos sobre las actividades en el salón de clases.</a:t>
            </a:r>
          </a:p>
          <a:p>
            <a:endParaRPr lang="es-419" dirty="0"/>
          </a:p>
        </p:txBody>
      </p:sp>
      <p:grpSp>
        <p:nvGrpSpPr>
          <p:cNvPr id="6" name="Google Shape;1371;p47"/>
          <p:cNvGrpSpPr/>
          <p:nvPr/>
        </p:nvGrpSpPr>
        <p:grpSpPr>
          <a:xfrm>
            <a:off x="1802674" y="0"/>
            <a:ext cx="7692835" cy="1666872"/>
            <a:chOff x="5316325" y="1612757"/>
            <a:chExt cx="1404350" cy="302125"/>
          </a:xfrm>
          <a:solidFill>
            <a:schemeClr val="accent1">
              <a:lumMod val="40000"/>
              <a:lumOff val="60000"/>
            </a:schemeClr>
          </a:solidFill>
        </p:grpSpPr>
        <p:sp>
          <p:nvSpPr>
            <p:cNvPr id="7" name="Google Shape;1372;p47"/>
            <p:cNvSpPr/>
            <p:nvPr/>
          </p:nvSpPr>
          <p:spPr>
            <a:xfrm>
              <a:off x="5316325" y="1612757"/>
              <a:ext cx="1404350" cy="302125"/>
            </a:xfrm>
            <a:custGeom>
              <a:avLst/>
              <a:gdLst/>
              <a:ahLst/>
              <a:cxnLst/>
              <a:rect l="l" t="t" r="r" b="b"/>
              <a:pathLst>
                <a:path w="56174" h="12085" extrusionOk="0">
                  <a:moveTo>
                    <a:pt x="55674" y="2161"/>
                  </a:moveTo>
                  <a:lnTo>
                    <a:pt x="55674" y="2161"/>
                  </a:lnTo>
                  <a:cubicBezTo>
                    <a:pt x="55555" y="2217"/>
                    <a:pt x="55565" y="2346"/>
                    <a:pt x="55633" y="2429"/>
                  </a:cubicBezTo>
                  <a:cubicBezTo>
                    <a:pt x="55518" y="2606"/>
                    <a:pt x="55396" y="2777"/>
                    <a:pt x="55275" y="2950"/>
                  </a:cubicBezTo>
                  <a:cubicBezTo>
                    <a:pt x="53569" y="3022"/>
                    <a:pt x="51829" y="3038"/>
                    <a:pt x="50127" y="3213"/>
                  </a:cubicBezTo>
                  <a:cubicBezTo>
                    <a:pt x="50106" y="2909"/>
                    <a:pt x="50086" y="2604"/>
                    <a:pt x="50062" y="2300"/>
                  </a:cubicBezTo>
                  <a:lnTo>
                    <a:pt x="50062" y="2300"/>
                  </a:lnTo>
                  <a:cubicBezTo>
                    <a:pt x="50972" y="2359"/>
                    <a:pt x="51884" y="2373"/>
                    <a:pt x="52796" y="2385"/>
                  </a:cubicBezTo>
                  <a:cubicBezTo>
                    <a:pt x="53226" y="2390"/>
                    <a:pt x="53687" y="2426"/>
                    <a:pt x="54142" y="2426"/>
                  </a:cubicBezTo>
                  <a:cubicBezTo>
                    <a:pt x="54683" y="2426"/>
                    <a:pt x="55215" y="2375"/>
                    <a:pt x="55674" y="2161"/>
                  </a:cubicBezTo>
                  <a:close/>
                  <a:moveTo>
                    <a:pt x="7652" y="262"/>
                  </a:moveTo>
                  <a:lnTo>
                    <a:pt x="7652" y="262"/>
                  </a:lnTo>
                  <a:cubicBezTo>
                    <a:pt x="9236" y="343"/>
                    <a:pt x="10827" y="363"/>
                    <a:pt x="12419" y="363"/>
                  </a:cubicBezTo>
                  <a:cubicBezTo>
                    <a:pt x="13924" y="363"/>
                    <a:pt x="15429" y="345"/>
                    <a:pt x="16930" y="345"/>
                  </a:cubicBezTo>
                  <a:cubicBezTo>
                    <a:pt x="17246" y="345"/>
                    <a:pt x="17562" y="346"/>
                    <a:pt x="17878" y="348"/>
                  </a:cubicBezTo>
                  <a:cubicBezTo>
                    <a:pt x="21387" y="371"/>
                    <a:pt x="24898" y="399"/>
                    <a:pt x="28405" y="427"/>
                  </a:cubicBezTo>
                  <a:cubicBezTo>
                    <a:pt x="33831" y="466"/>
                    <a:pt x="39263" y="556"/>
                    <a:pt x="44693" y="556"/>
                  </a:cubicBezTo>
                  <a:cubicBezTo>
                    <a:pt x="46302" y="556"/>
                    <a:pt x="47911" y="548"/>
                    <a:pt x="49519" y="528"/>
                  </a:cubicBezTo>
                  <a:cubicBezTo>
                    <a:pt x="49522" y="528"/>
                    <a:pt x="49524" y="526"/>
                    <a:pt x="49529" y="526"/>
                  </a:cubicBezTo>
                  <a:cubicBezTo>
                    <a:pt x="49552" y="789"/>
                    <a:pt x="49589" y="1050"/>
                    <a:pt x="49607" y="1314"/>
                  </a:cubicBezTo>
                  <a:cubicBezTo>
                    <a:pt x="49402" y="1318"/>
                    <a:pt x="49241" y="1322"/>
                    <a:pt x="49009" y="1325"/>
                  </a:cubicBezTo>
                  <a:lnTo>
                    <a:pt x="49009" y="1346"/>
                  </a:lnTo>
                  <a:cubicBezTo>
                    <a:pt x="49241" y="1348"/>
                    <a:pt x="49404" y="1352"/>
                    <a:pt x="49609" y="1357"/>
                  </a:cubicBezTo>
                  <a:cubicBezTo>
                    <a:pt x="49776" y="3712"/>
                    <a:pt x="49799" y="6077"/>
                    <a:pt x="49943" y="8432"/>
                  </a:cubicBezTo>
                  <a:cubicBezTo>
                    <a:pt x="49961" y="8753"/>
                    <a:pt x="49981" y="9076"/>
                    <a:pt x="50007" y="9397"/>
                  </a:cubicBezTo>
                  <a:cubicBezTo>
                    <a:pt x="50002" y="9402"/>
                    <a:pt x="49993" y="9402"/>
                    <a:pt x="49988" y="9406"/>
                  </a:cubicBezTo>
                  <a:cubicBezTo>
                    <a:pt x="49954" y="9434"/>
                    <a:pt x="49919" y="9464"/>
                    <a:pt x="49886" y="9491"/>
                  </a:cubicBezTo>
                  <a:lnTo>
                    <a:pt x="49804" y="9491"/>
                  </a:lnTo>
                  <a:cubicBezTo>
                    <a:pt x="49683" y="9493"/>
                    <a:pt x="49563" y="9498"/>
                    <a:pt x="49444" y="9503"/>
                  </a:cubicBezTo>
                  <a:cubicBezTo>
                    <a:pt x="49369" y="9505"/>
                    <a:pt x="49330" y="9553"/>
                    <a:pt x="49319" y="9607"/>
                  </a:cubicBezTo>
                  <a:cubicBezTo>
                    <a:pt x="48903" y="9602"/>
                    <a:pt x="48488" y="9600"/>
                    <a:pt x="48074" y="9595"/>
                  </a:cubicBezTo>
                  <a:cubicBezTo>
                    <a:pt x="48041" y="9551"/>
                    <a:pt x="47987" y="9530"/>
                    <a:pt x="47931" y="9530"/>
                  </a:cubicBezTo>
                  <a:cubicBezTo>
                    <a:pt x="47874" y="9530"/>
                    <a:pt x="47816" y="9552"/>
                    <a:pt x="47778" y="9593"/>
                  </a:cubicBezTo>
                  <a:cubicBezTo>
                    <a:pt x="42952" y="9545"/>
                    <a:pt x="38125" y="9517"/>
                    <a:pt x="33297" y="9517"/>
                  </a:cubicBezTo>
                  <a:cubicBezTo>
                    <a:pt x="31688" y="9517"/>
                    <a:pt x="30078" y="9520"/>
                    <a:pt x="28469" y="9527"/>
                  </a:cubicBezTo>
                  <a:cubicBezTo>
                    <a:pt x="27722" y="9529"/>
                    <a:pt x="26975" y="9530"/>
                    <a:pt x="26228" y="9530"/>
                  </a:cubicBezTo>
                  <a:cubicBezTo>
                    <a:pt x="24260" y="9530"/>
                    <a:pt x="22289" y="9523"/>
                    <a:pt x="20319" y="9523"/>
                  </a:cubicBezTo>
                  <a:cubicBezTo>
                    <a:pt x="16094" y="9523"/>
                    <a:pt x="11868" y="9557"/>
                    <a:pt x="7652" y="9766"/>
                  </a:cubicBezTo>
                  <a:cubicBezTo>
                    <a:pt x="7716" y="9452"/>
                    <a:pt x="7768" y="9133"/>
                    <a:pt x="7814" y="8811"/>
                  </a:cubicBezTo>
                  <a:cubicBezTo>
                    <a:pt x="8858" y="8853"/>
                    <a:pt x="9905" y="8869"/>
                    <a:pt x="10953" y="8869"/>
                  </a:cubicBezTo>
                  <a:cubicBezTo>
                    <a:pt x="13431" y="8869"/>
                    <a:pt x="15917" y="8782"/>
                    <a:pt x="18387" y="8760"/>
                  </a:cubicBezTo>
                  <a:cubicBezTo>
                    <a:pt x="21838" y="8725"/>
                    <a:pt x="25290" y="8686"/>
                    <a:pt x="28741" y="8680"/>
                  </a:cubicBezTo>
                  <a:cubicBezTo>
                    <a:pt x="35724" y="8674"/>
                    <a:pt x="42708" y="8640"/>
                    <a:pt x="49688" y="8557"/>
                  </a:cubicBezTo>
                  <a:cubicBezTo>
                    <a:pt x="49762" y="8557"/>
                    <a:pt x="49799" y="8499"/>
                    <a:pt x="49799" y="8441"/>
                  </a:cubicBezTo>
                  <a:cubicBezTo>
                    <a:pt x="49799" y="8383"/>
                    <a:pt x="49762" y="8326"/>
                    <a:pt x="49688" y="8326"/>
                  </a:cubicBezTo>
                  <a:cubicBezTo>
                    <a:pt x="42706" y="8342"/>
                    <a:pt x="35724" y="8406"/>
                    <a:pt x="28741" y="8499"/>
                  </a:cubicBezTo>
                  <a:cubicBezTo>
                    <a:pt x="25290" y="8543"/>
                    <a:pt x="21838" y="8551"/>
                    <a:pt x="18387" y="8565"/>
                  </a:cubicBezTo>
                  <a:cubicBezTo>
                    <a:pt x="18127" y="8566"/>
                    <a:pt x="17868" y="8567"/>
                    <a:pt x="17608" y="8567"/>
                  </a:cubicBezTo>
                  <a:cubicBezTo>
                    <a:pt x="16060" y="8567"/>
                    <a:pt x="14506" y="8549"/>
                    <a:pt x="12952" y="8549"/>
                  </a:cubicBezTo>
                  <a:cubicBezTo>
                    <a:pt x="11244" y="8549"/>
                    <a:pt x="9535" y="8571"/>
                    <a:pt x="7836" y="8662"/>
                  </a:cubicBezTo>
                  <a:cubicBezTo>
                    <a:pt x="8156" y="6284"/>
                    <a:pt x="8023" y="3744"/>
                    <a:pt x="7784" y="1359"/>
                  </a:cubicBezTo>
                  <a:lnTo>
                    <a:pt x="7784" y="1359"/>
                  </a:lnTo>
                  <a:cubicBezTo>
                    <a:pt x="18429" y="1624"/>
                    <a:pt x="29094" y="1643"/>
                    <a:pt x="39751" y="1643"/>
                  </a:cubicBezTo>
                  <a:cubicBezTo>
                    <a:pt x="41537" y="1643"/>
                    <a:pt x="43323" y="1643"/>
                    <a:pt x="45109" y="1643"/>
                  </a:cubicBezTo>
                  <a:cubicBezTo>
                    <a:pt x="46349" y="1643"/>
                    <a:pt x="47588" y="1643"/>
                    <a:pt x="48827" y="1644"/>
                  </a:cubicBezTo>
                  <a:cubicBezTo>
                    <a:pt x="48889" y="1644"/>
                    <a:pt x="48889" y="1546"/>
                    <a:pt x="48827" y="1546"/>
                  </a:cubicBezTo>
                  <a:cubicBezTo>
                    <a:pt x="37863" y="1395"/>
                    <a:pt x="26881" y="1194"/>
                    <a:pt x="15909" y="1194"/>
                  </a:cubicBezTo>
                  <a:cubicBezTo>
                    <a:pt x="13195" y="1194"/>
                    <a:pt x="10482" y="1206"/>
                    <a:pt x="7770" y="1235"/>
                  </a:cubicBezTo>
                  <a:cubicBezTo>
                    <a:pt x="7740" y="928"/>
                    <a:pt x="7705" y="622"/>
                    <a:pt x="7671" y="320"/>
                  </a:cubicBezTo>
                  <a:cubicBezTo>
                    <a:pt x="7668" y="298"/>
                    <a:pt x="7661" y="282"/>
                    <a:pt x="7652" y="262"/>
                  </a:cubicBezTo>
                  <a:close/>
                  <a:moveTo>
                    <a:pt x="49497" y="9831"/>
                  </a:moveTo>
                  <a:lnTo>
                    <a:pt x="49497" y="9831"/>
                  </a:lnTo>
                  <a:cubicBezTo>
                    <a:pt x="49030" y="10253"/>
                    <a:pt x="48585" y="10718"/>
                    <a:pt x="48171" y="11189"/>
                  </a:cubicBezTo>
                  <a:cubicBezTo>
                    <a:pt x="48211" y="10736"/>
                    <a:pt x="48197" y="10279"/>
                    <a:pt x="48130" y="9833"/>
                  </a:cubicBezTo>
                  <a:lnTo>
                    <a:pt x="48130" y="9833"/>
                  </a:lnTo>
                  <a:cubicBezTo>
                    <a:pt x="48567" y="9837"/>
                    <a:pt x="49005" y="9841"/>
                    <a:pt x="49444" y="9845"/>
                  </a:cubicBezTo>
                  <a:cubicBezTo>
                    <a:pt x="49446" y="9845"/>
                    <a:pt x="49448" y="9845"/>
                    <a:pt x="49449" y="9845"/>
                  </a:cubicBezTo>
                  <a:cubicBezTo>
                    <a:pt x="49467" y="9845"/>
                    <a:pt x="49482" y="9837"/>
                    <a:pt x="49497" y="9831"/>
                  </a:cubicBezTo>
                  <a:close/>
                  <a:moveTo>
                    <a:pt x="7830" y="10062"/>
                  </a:moveTo>
                  <a:lnTo>
                    <a:pt x="7830" y="10062"/>
                  </a:lnTo>
                  <a:cubicBezTo>
                    <a:pt x="8562" y="10069"/>
                    <a:pt x="9291" y="10069"/>
                    <a:pt x="10023" y="10069"/>
                  </a:cubicBezTo>
                  <a:cubicBezTo>
                    <a:pt x="9982" y="10563"/>
                    <a:pt x="9998" y="11062"/>
                    <a:pt x="10056" y="11553"/>
                  </a:cubicBezTo>
                  <a:cubicBezTo>
                    <a:pt x="9307" y="11066"/>
                    <a:pt x="8573" y="10559"/>
                    <a:pt x="7830" y="10062"/>
                  </a:cubicBezTo>
                  <a:close/>
                  <a:moveTo>
                    <a:pt x="55154" y="3131"/>
                  </a:moveTo>
                  <a:cubicBezTo>
                    <a:pt x="54281" y="4391"/>
                    <a:pt x="53327" y="5578"/>
                    <a:pt x="52341" y="6763"/>
                  </a:cubicBezTo>
                  <a:cubicBezTo>
                    <a:pt x="52263" y="6855"/>
                    <a:pt x="52307" y="6968"/>
                    <a:pt x="52388" y="7010"/>
                  </a:cubicBezTo>
                  <a:cubicBezTo>
                    <a:pt x="52267" y="7046"/>
                    <a:pt x="52187" y="7201"/>
                    <a:pt x="52297" y="7322"/>
                  </a:cubicBezTo>
                  <a:cubicBezTo>
                    <a:pt x="53015" y="8093"/>
                    <a:pt x="53704" y="8871"/>
                    <a:pt x="54327" y="9720"/>
                  </a:cubicBezTo>
                  <a:cubicBezTo>
                    <a:pt x="54477" y="9925"/>
                    <a:pt x="54623" y="10133"/>
                    <a:pt x="54766" y="10344"/>
                  </a:cubicBezTo>
                  <a:cubicBezTo>
                    <a:pt x="55038" y="10745"/>
                    <a:pt x="55309" y="11147"/>
                    <a:pt x="55619" y="11521"/>
                  </a:cubicBezTo>
                  <a:cubicBezTo>
                    <a:pt x="54680" y="11481"/>
                    <a:pt x="53735" y="11456"/>
                    <a:pt x="52789" y="11456"/>
                  </a:cubicBezTo>
                  <a:cubicBezTo>
                    <a:pt x="51301" y="11456"/>
                    <a:pt x="49811" y="11517"/>
                    <a:pt x="48338" y="11674"/>
                  </a:cubicBezTo>
                  <a:cubicBezTo>
                    <a:pt x="48626" y="11401"/>
                    <a:pt x="48907" y="11115"/>
                    <a:pt x="49183" y="10819"/>
                  </a:cubicBezTo>
                  <a:cubicBezTo>
                    <a:pt x="49189" y="10850"/>
                    <a:pt x="49211" y="10877"/>
                    <a:pt x="49254" y="10877"/>
                  </a:cubicBezTo>
                  <a:cubicBezTo>
                    <a:pt x="49256" y="10877"/>
                    <a:pt x="49257" y="10877"/>
                    <a:pt x="49259" y="10877"/>
                  </a:cubicBezTo>
                  <a:cubicBezTo>
                    <a:pt x="51060" y="10817"/>
                    <a:pt x="52900" y="10738"/>
                    <a:pt x="54687" y="10515"/>
                  </a:cubicBezTo>
                  <a:cubicBezTo>
                    <a:pt x="54774" y="10503"/>
                    <a:pt x="54800" y="10404"/>
                    <a:pt x="54754" y="10352"/>
                  </a:cubicBezTo>
                  <a:cubicBezTo>
                    <a:pt x="54740" y="10336"/>
                    <a:pt x="54717" y="10328"/>
                    <a:pt x="54687" y="10328"/>
                  </a:cubicBezTo>
                  <a:cubicBezTo>
                    <a:pt x="52895" y="10348"/>
                    <a:pt x="51068" y="10521"/>
                    <a:pt x="49289" y="10706"/>
                  </a:cubicBezTo>
                  <a:cubicBezTo>
                    <a:pt x="49617" y="10344"/>
                    <a:pt x="49931" y="9967"/>
                    <a:pt x="50215" y="9584"/>
                  </a:cubicBezTo>
                  <a:cubicBezTo>
                    <a:pt x="50247" y="9540"/>
                    <a:pt x="50247" y="9499"/>
                    <a:pt x="50231" y="9464"/>
                  </a:cubicBezTo>
                  <a:cubicBezTo>
                    <a:pt x="50362" y="7446"/>
                    <a:pt x="50277" y="5398"/>
                    <a:pt x="50138" y="3361"/>
                  </a:cubicBezTo>
                  <a:lnTo>
                    <a:pt x="50138" y="3361"/>
                  </a:lnTo>
                  <a:cubicBezTo>
                    <a:pt x="50437" y="3374"/>
                    <a:pt x="50738" y="3380"/>
                    <a:pt x="51039" y="3380"/>
                  </a:cubicBezTo>
                  <a:cubicBezTo>
                    <a:pt x="52409" y="3380"/>
                    <a:pt x="53798" y="3259"/>
                    <a:pt x="55154" y="3131"/>
                  </a:cubicBezTo>
                  <a:close/>
                  <a:moveTo>
                    <a:pt x="4425" y="10854"/>
                  </a:moveTo>
                  <a:cubicBezTo>
                    <a:pt x="5770" y="10854"/>
                    <a:pt x="7111" y="10893"/>
                    <a:pt x="8470" y="10937"/>
                  </a:cubicBezTo>
                  <a:cubicBezTo>
                    <a:pt x="8811" y="11179"/>
                    <a:pt x="9164" y="11406"/>
                    <a:pt x="9527" y="11620"/>
                  </a:cubicBezTo>
                  <a:cubicBezTo>
                    <a:pt x="6502" y="11639"/>
                    <a:pt x="3471" y="11613"/>
                    <a:pt x="450" y="11748"/>
                  </a:cubicBezTo>
                  <a:cubicBezTo>
                    <a:pt x="740" y="11479"/>
                    <a:pt x="1028" y="11209"/>
                    <a:pt x="1314" y="10937"/>
                  </a:cubicBezTo>
                  <a:cubicBezTo>
                    <a:pt x="2359" y="10877"/>
                    <a:pt x="3393" y="10854"/>
                    <a:pt x="4425" y="10854"/>
                  </a:cubicBezTo>
                  <a:close/>
                  <a:moveTo>
                    <a:pt x="10877" y="0"/>
                  </a:moveTo>
                  <a:cubicBezTo>
                    <a:pt x="9723" y="0"/>
                    <a:pt x="8571" y="18"/>
                    <a:pt x="7424" y="69"/>
                  </a:cubicBezTo>
                  <a:cubicBezTo>
                    <a:pt x="7376" y="71"/>
                    <a:pt x="7348" y="101"/>
                    <a:pt x="7338" y="138"/>
                  </a:cubicBezTo>
                  <a:cubicBezTo>
                    <a:pt x="7276" y="166"/>
                    <a:pt x="7233" y="226"/>
                    <a:pt x="7239" y="320"/>
                  </a:cubicBezTo>
                  <a:cubicBezTo>
                    <a:pt x="7304" y="999"/>
                    <a:pt x="7356" y="1676"/>
                    <a:pt x="7398" y="2354"/>
                  </a:cubicBezTo>
                  <a:cubicBezTo>
                    <a:pt x="7416" y="2638"/>
                    <a:pt x="7432" y="2920"/>
                    <a:pt x="7447" y="3204"/>
                  </a:cubicBezTo>
                  <a:cubicBezTo>
                    <a:pt x="5628" y="3078"/>
                    <a:pt x="3800" y="2918"/>
                    <a:pt x="1979" y="2918"/>
                  </a:cubicBezTo>
                  <a:cubicBezTo>
                    <a:pt x="1966" y="2918"/>
                    <a:pt x="1954" y="2918"/>
                    <a:pt x="1942" y="2918"/>
                  </a:cubicBezTo>
                  <a:cubicBezTo>
                    <a:pt x="1875" y="2918"/>
                    <a:pt x="1880" y="3010"/>
                    <a:pt x="1942" y="3017"/>
                  </a:cubicBezTo>
                  <a:cubicBezTo>
                    <a:pt x="3769" y="3252"/>
                    <a:pt x="5621" y="3324"/>
                    <a:pt x="7458" y="3433"/>
                  </a:cubicBezTo>
                  <a:cubicBezTo>
                    <a:pt x="7481" y="3970"/>
                    <a:pt x="7500" y="4511"/>
                    <a:pt x="7502" y="5051"/>
                  </a:cubicBezTo>
                  <a:cubicBezTo>
                    <a:pt x="7514" y="6630"/>
                    <a:pt x="7348" y="8210"/>
                    <a:pt x="7384" y="9785"/>
                  </a:cubicBezTo>
                  <a:cubicBezTo>
                    <a:pt x="7384" y="9799"/>
                    <a:pt x="7389" y="9813"/>
                    <a:pt x="7394" y="9824"/>
                  </a:cubicBezTo>
                  <a:cubicBezTo>
                    <a:pt x="7354" y="9871"/>
                    <a:pt x="7350" y="9940"/>
                    <a:pt x="7378" y="9990"/>
                  </a:cubicBezTo>
                  <a:cubicBezTo>
                    <a:pt x="7370" y="10030"/>
                    <a:pt x="7378" y="10071"/>
                    <a:pt x="7414" y="10101"/>
                  </a:cubicBezTo>
                  <a:cubicBezTo>
                    <a:pt x="7636" y="10300"/>
                    <a:pt x="7867" y="10485"/>
                    <a:pt x="8100" y="10662"/>
                  </a:cubicBezTo>
                  <a:cubicBezTo>
                    <a:pt x="7130" y="10540"/>
                    <a:pt x="6135" y="10485"/>
                    <a:pt x="5139" y="10485"/>
                  </a:cubicBezTo>
                  <a:cubicBezTo>
                    <a:pt x="3934" y="10485"/>
                    <a:pt x="2726" y="10566"/>
                    <a:pt x="1557" y="10706"/>
                  </a:cubicBezTo>
                  <a:cubicBezTo>
                    <a:pt x="2593" y="9714"/>
                    <a:pt x="3611" y="8688"/>
                    <a:pt x="4586" y="7650"/>
                  </a:cubicBezTo>
                  <a:cubicBezTo>
                    <a:pt x="4658" y="7575"/>
                    <a:pt x="4651" y="7487"/>
                    <a:pt x="4609" y="7421"/>
                  </a:cubicBezTo>
                  <a:cubicBezTo>
                    <a:pt x="4632" y="7368"/>
                    <a:pt x="4630" y="7300"/>
                    <a:pt x="4581" y="7240"/>
                  </a:cubicBezTo>
                  <a:cubicBezTo>
                    <a:pt x="3295" y="5698"/>
                    <a:pt x="2056" y="4123"/>
                    <a:pt x="1072" y="2369"/>
                  </a:cubicBezTo>
                  <a:lnTo>
                    <a:pt x="1072" y="2369"/>
                  </a:lnTo>
                  <a:cubicBezTo>
                    <a:pt x="2543" y="2467"/>
                    <a:pt x="4061" y="2557"/>
                    <a:pt x="5557" y="2557"/>
                  </a:cubicBezTo>
                  <a:cubicBezTo>
                    <a:pt x="6106" y="2557"/>
                    <a:pt x="6652" y="2545"/>
                    <a:pt x="7191" y="2516"/>
                  </a:cubicBezTo>
                  <a:cubicBezTo>
                    <a:pt x="7297" y="2512"/>
                    <a:pt x="7348" y="2435"/>
                    <a:pt x="7348" y="2359"/>
                  </a:cubicBezTo>
                  <a:cubicBezTo>
                    <a:pt x="7348" y="2280"/>
                    <a:pt x="7295" y="2202"/>
                    <a:pt x="7191" y="2193"/>
                  </a:cubicBezTo>
                  <a:cubicBezTo>
                    <a:pt x="5909" y="2064"/>
                    <a:pt x="4587" y="2026"/>
                    <a:pt x="3273" y="2026"/>
                  </a:cubicBezTo>
                  <a:cubicBezTo>
                    <a:pt x="2494" y="2026"/>
                    <a:pt x="1718" y="2039"/>
                    <a:pt x="954" y="2055"/>
                  </a:cubicBezTo>
                  <a:cubicBezTo>
                    <a:pt x="917" y="2057"/>
                    <a:pt x="889" y="2069"/>
                    <a:pt x="865" y="2087"/>
                  </a:cubicBezTo>
                  <a:cubicBezTo>
                    <a:pt x="850" y="2083"/>
                    <a:pt x="836" y="2081"/>
                    <a:pt x="821" y="2081"/>
                  </a:cubicBezTo>
                  <a:cubicBezTo>
                    <a:pt x="711" y="2081"/>
                    <a:pt x="596" y="2199"/>
                    <a:pt x="668" y="2327"/>
                  </a:cubicBezTo>
                  <a:cubicBezTo>
                    <a:pt x="1672" y="4165"/>
                    <a:pt x="2799" y="5920"/>
                    <a:pt x="4277" y="7416"/>
                  </a:cubicBezTo>
                  <a:cubicBezTo>
                    <a:pt x="2845" y="8700"/>
                    <a:pt x="1451" y="10115"/>
                    <a:pt x="189" y="11565"/>
                  </a:cubicBezTo>
                  <a:cubicBezTo>
                    <a:pt x="132" y="11632"/>
                    <a:pt x="141" y="11706"/>
                    <a:pt x="179" y="11759"/>
                  </a:cubicBezTo>
                  <a:cubicBezTo>
                    <a:pt x="0" y="11777"/>
                    <a:pt x="0" y="12046"/>
                    <a:pt x="187" y="12050"/>
                  </a:cubicBezTo>
                  <a:cubicBezTo>
                    <a:pt x="1098" y="12075"/>
                    <a:pt x="2009" y="12084"/>
                    <a:pt x="2921" y="12084"/>
                  </a:cubicBezTo>
                  <a:cubicBezTo>
                    <a:pt x="5319" y="12084"/>
                    <a:pt x="7720" y="12018"/>
                    <a:pt x="10114" y="11988"/>
                  </a:cubicBezTo>
                  <a:cubicBezTo>
                    <a:pt x="10236" y="11986"/>
                    <a:pt x="10293" y="11891"/>
                    <a:pt x="10289" y="11796"/>
                  </a:cubicBezTo>
                  <a:cubicBezTo>
                    <a:pt x="10354" y="11782"/>
                    <a:pt x="10406" y="11734"/>
                    <a:pt x="10400" y="11642"/>
                  </a:cubicBezTo>
                  <a:cubicBezTo>
                    <a:pt x="10365" y="11117"/>
                    <a:pt x="10360" y="10595"/>
                    <a:pt x="10365" y="10069"/>
                  </a:cubicBezTo>
                  <a:cubicBezTo>
                    <a:pt x="16398" y="10055"/>
                    <a:pt x="22436" y="9821"/>
                    <a:pt x="28469" y="9791"/>
                  </a:cubicBezTo>
                  <a:cubicBezTo>
                    <a:pt x="30772" y="9779"/>
                    <a:pt x="33075" y="9773"/>
                    <a:pt x="35378" y="9773"/>
                  </a:cubicBezTo>
                  <a:cubicBezTo>
                    <a:pt x="39501" y="9773"/>
                    <a:pt x="43623" y="9793"/>
                    <a:pt x="47746" y="9831"/>
                  </a:cubicBezTo>
                  <a:cubicBezTo>
                    <a:pt x="47788" y="10471"/>
                    <a:pt x="47800" y="11099"/>
                    <a:pt x="47797" y="11738"/>
                  </a:cubicBezTo>
                  <a:cubicBezTo>
                    <a:pt x="47679" y="11781"/>
                    <a:pt x="47678" y="11969"/>
                    <a:pt x="47819" y="11969"/>
                  </a:cubicBezTo>
                  <a:cubicBezTo>
                    <a:pt x="47821" y="11969"/>
                    <a:pt x="47823" y="11969"/>
                    <a:pt x="47825" y="11969"/>
                  </a:cubicBezTo>
                  <a:cubicBezTo>
                    <a:pt x="49886" y="11918"/>
                    <a:pt x="51937" y="11842"/>
                    <a:pt x="53994" y="11842"/>
                  </a:cubicBezTo>
                  <a:cubicBezTo>
                    <a:pt x="54555" y="11842"/>
                    <a:pt x="55116" y="11847"/>
                    <a:pt x="55678" y="11861"/>
                  </a:cubicBezTo>
                  <a:cubicBezTo>
                    <a:pt x="55680" y="11861"/>
                    <a:pt x="55681" y="11861"/>
                    <a:pt x="55683" y="11861"/>
                  </a:cubicBezTo>
                  <a:cubicBezTo>
                    <a:pt x="55774" y="11861"/>
                    <a:pt x="55824" y="11802"/>
                    <a:pt x="55835" y="11734"/>
                  </a:cubicBezTo>
                  <a:cubicBezTo>
                    <a:pt x="55838" y="11734"/>
                    <a:pt x="55841" y="11734"/>
                    <a:pt x="55843" y="11734"/>
                  </a:cubicBezTo>
                  <a:cubicBezTo>
                    <a:pt x="55928" y="11734"/>
                    <a:pt x="56009" y="11638"/>
                    <a:pt x="55957" y="11551"/>
                  </a:cubicBezTo>
                  <a:cubicBezTo>
                    <a:pt x="54991" y="9919"/>
                    <a:pt x="53941" y="8372"/>
                    <a:pt x="52567" y="7053"/>
                  </a:cubicBezTo>
                  <a:cubicBezTo>
                    <a:pt x="52547" y="7035"/>
                    <a:pt x="52528" y="7024"/>
                    <a:pt x="52507" y="7014"/>
                  </a:cubicBezTo>
                  <a:cubicBezTo>
                    <a:pt x="52526" y="7008"/>
                    <a:pt x="52545" y="6998"/>
                    <a:pt x="52561" y="6982"/>
                  </a:cubicBezTo>
                  <a:cubicBezTo>
                    <a:pt x="53981" y="5721"/>
                    <a:pt x="55148" y="4153"/>
                    <a:pt x="56110" y="2521"/>
                  </a:cubicBezTo>
                  <a:cubicBezTo>
                    <a:pt x="56174" y="2407"/>
                    <a:pt x="56132" y="2306"/>
                    <a:pt x="56056" y="2244"/>
                  </a:cubicBezTo>
                  <a:cubicBezTo>
                    <a:pt x="56063" y="2145"/>
                    <a:pt x="55991" y="2055"/>
                    <a:pt x="55899" y="2022"/>
                  </a:cubicBezTo>
                  <a:cubicBezTo>
                    <a:pt x="55598" y="1916"/>
                    <a:pt x="55241" y="1884"/>
                    <a:pt x="54868" y="1884"/>
                  </a:cubicBezTo>
                  <a:cubicBezTo>
                    <a:pt x="54310" y="1884"/>
                    <a:pt x="53720" y="1956"/>
                    <a:pt x="53242" y="1958"/>
                  </a:cubicBezTo>
                  <a:cubicBezTo>
                    <a:pt x="52173" y="1960"/>
                    <a:pt x="51106" y="1964"/>
                    <a:pt x="50042" y="2029"/>
                  </a:cubicBezTo>
                  <a:cubicBezTo>
                    <a:pt x="50024" y="1805"/>
                    <a:pt x="50007" y="1581"/>
                    <a:pt x="49988" y="1357"/>
                  </a:cubicBezTo>
                  <a:cubicBezTo>
                    <a:pt x="50018" y="1357"/>
                    <a:pt x="50046" y="1358"/>
                    <a:pt x="50074" y="1358"/>
                  </a:cubicBezTo>
                  <a:cubicBezTo>
                    <a:pt x="50088" y="1358"/>
                    <a:pt x="50102" y="1358"/>
                    <a:pt x="50116" y="1357"/>
                  </a:cubicBezTo>
                  <a:cubicBezTo>
                    <a:pt x="50145" y="1357"/>
                    <a:pt x="50145" y="1312"/>
                    <a:pt x="50116" y="1312"/>
                  </a:cubicBezTo>
                  <a:cubicBezTo>
                    <a:pt x="50101" y="1312"/>
                    <a:pt x="50087" y="1312"/>
                    <a:pt x="50072" y="1312"/>
                  </a:cubicBezTo>
                  <a:cubicBezTo>
                    <a:pt x="50044" y="1312"/>
                    <a:pt x="50016" y="1312"/>
                    <a:pt x="49986" y="1312"/>
                  </a:cubicBezTo>
                  <a:cubicBezTo>
                    <a:pt x="49961" y="1008"/>
                    <a:pt x="49938" y="701"/>
                    <a:pt x="49915" y="396"/>
                  </a:cubicBezTo>
                  <a:cubicBezTo>
                    <a:pt x="49905" y="271"/>
                    <a:pt x="49801" y="208"/>
                    <a:pt x="49702" y="208"/>
                  </a:cubicBezTo>
                  <a:cubicBezTo>
                    <a:pt x="49655" y="208"/>
                    <a:pt x="49609" y="222"/>
                    <a:pt x="49575" y="251"/>
                  </a:cubicBezTo>
                  <a:cubicBezTo>
                    <a:pt x="49559" y="244"/>
                    <a:pt x="49541" y="240"/>
                    <a:pt x="49519" y="240"/>
                  </a:cubicBezTo>
                  <a:cubicBezTo>
                    <a:pt x="44720" y="129"/>
                    <a:pt x="39913" y="123"/>
                    <a:pt x="35108" y="123"/>
                  </a:cubicBezTo>
                  <a:cubicBezTo>
                    <a:pt x="34544" y="123"/>
                    <a:pt x="33980" y="123"/>
                    <a:pt x="33415" y="123"/>
                  </a:cubicBezTo>
                  <a:cubicBezTo>
                    <a:pt x="31745" y="123"/>
                    <a:pt x="30075" y="123"/>
                    <a:pt x="28405" y="117"/>
                  </a:cubicBezTo>
                  <a:cubicBezTo>
                    <a:pt x="24898" y="105"/>
                    <a:pt x="21388" y="97"/>
                    <a:pt x="17879" y="83"/>
                  </a:cubicBezTo>
                  <a:cubicBezTo>
                    <a:pt x="15553" y="72"/>
                    <a:pt x="13212" y="0"/>
                    <a:pt x="10877"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73;p47"/>
            <p:cNvSpPr/>
            <p:nvPr/>
          </p:nvSpPr>
          <p:spPr>
            <a:xfrm>
              <a:off x="6567875" y="1666757"/>
              <a:ext cx="140325" cy="26375"/>
            </a:xfrm>
            <a:custGeom>
              <a:avLst/>
              <a:gdLst/>
              <a:ahLst/>
              <a:cxnLst/>
              <a:rect l="l" t="t" r="r" b="b"/>
              <a:pathLst>
                <a:path w="5613" h="1055" extrusionOk="0">
                  <a:moveTo>
                    <a:pt x="5613" y="1"/>
                  </a:moveTo>
                  <a:cubicBezTo>
                    <a:pt x="5613" y="1"/>
                    <a:pt x="5612" y="1"/>
                    <a:pt x="5612" y="1"/>
                  </a:cubicBezTo>
                  <a:lnTo>
                    <a:pt x="5612" y="1"/>
                  </a:lnTo>
                  <a:cubicBezTo>
                    <a:pt x="5612" y="1"/>
                    <a:pt x="5613" y="1"/>
                    <a:pt x="5613" y="1"/>
                  </a:cubicBezTo>
                  <a:close/>
                  <a:moveTo>
                    <a:pt x="5612" y="1"/>
                  </a:moveTo>
                  <a:lnTo>
                    <a:pt x="5612" y="1"/>
                  </a:lnTo>
                  <a:cubicBezTo>
                    <a:pt x="5154" y="215"/>
                    <a:pt x="4623" y="266"/>
                    <a:pt x="4083" y="266"/>
                  </a:cubicBezTo>
                  <a:cubicBezTo>
                    <a:pt x="3627" y="266"/>
                    <a:pt x="3165" y="230"/>
                    <a:pt x="2734" y="225"/>
                  </a:cubicBezTo>
                  <a:cubicBezTo>
                    <a:pt x="1822" y="213"/>
                    <a:pt x="910" y="199"/>
                    <a:pt x="0" y="140"/>
                  </a:cubicBezTo>
                  <a:lnTo>
                    <a:pt x="0" y="140"/>
                  </a:lnTo>
                  <a:cubicBezTo>
                    <a:pt x="24" y="444"/>
                    <a:pt x="44" y="749"/>
                    <a:pt x="65" y="1054"/>
                  </a:cubicBezTo>
                  <a:cubicBezTo>
                    <a:pt x="1767" y="878"/>
                    <a:pt x="3507" y="862"/>
                    <a:pt x="5213" y="790"/>
                  </a:cubicBezTo>
                  <a:cubicBezTo>
                    <a:pt x="5334" y="617"/>
                    <a:pt x="5456" y="446"/>
                    <a:pt x="5571" y="269"/>
                  </a:cubicBezTo>
                  <a:cubicBezTo>
                    <a:pt x="5503" y="186"/>
                    <a:pt x="5493" y="57"/>
                    <a:pt x="5612"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74;p47"/>
            <p:cNvSpPr/>
            <p:nvPr/>
          </p:nvSpPr>
          <p:spPr>
            <a:xfrm>
              <a:off x="6524725" y="1871332"/>
              <a:ext cx="182100" cy="33275"/>
            </a:xfrm>
            <a:custGeom>
              <a:avLst/>
              <a:gdLst/>
              <a:ahLst/>
              <a:cxnLst/>
              <a:rect l="l" t="t" r="r" b="b"/>
              <a:pathLst>
                <a:path w="7284" h="1331" extrusionOk="0">
                  <a:moveTo>
                    <a:pt x="6430" y="1"/>
                  </a:moveTo>
                  <a:lnTo>
                    <a:pt x="6418" y="9"/>
                  </a:lnTo>
                  <a:cubicBezTo>
                    <a:pt x="6464" y="61"/>
                    <a:pt x="6438" y="160"/>
                    <a:pt x="6351" y="171"/>
                  </a:cubicBezTo>
                  <a:cubicBezTo>
                    <a:pt x="4564" y="395"/>
                    <a:pt x="2724" y="474"/>
                    <a:pt x="923" y="534"/>
                  </a:cubicBezTo>
                  <a:cubicBezTo>
                    <a:pt x="921" y="534"/>
                    <a:pt x="920" y="534"/>
                    <a:pt x="918" y="534"/>
                  </a:cubicBezTo>
                  <a:cubicBezTo>
                    <a:pt x="875" y="534"/>
                    <a:pt x="853" y="507"/>
                    <a:pt x="847" y="476"/>
                  </a:cubicBezTo>
                  <a:cubicBezTo>
                    <a:pt x="571" y="772"/>
                    <a:pt x="290" y="1058"/>
                    <a:pt x="1" y="1331"/>
                  </a:cubicBezTo>
                  <a:cubicBezTo>
                    <a:pt x="1475" y="1174"/>
                    <a:pt x="2965" y="1113"/>
                    <a:pt x="4453" y="1113"/>
                  </a:cubicBezTo>
                  <a:cubicBezTo>
                    <a:pt x="5399" y="1113"/>
                    <a:pt x="6344" y="1138"/>
                    <a:pt x="7283" y="1178"/>
                  </a:cubicBezTo>
                  <a:cubicBezTo>
                    <a:pt x="6971" y="804"/>
                    <a:pt x="6702" y="402"/>
                    <a:pt x="6430"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75;p47"/>
            <p:cNvSpPr/>
            <p:nvPr/>
          </p:nvSpPr>
          <p:spPr>
            <a:xfrm>
              <a:off x="6548525" y="1691007"/>
              <a:ext cx="146650" cy="189400"/>
            </a:xfrm>
            <a:custGeom>
              <a:avLst/>
              <a:gdLst/>
              <a:ahLst/>
              <a:cxnLst/>
              <a:rect l="l" t="t" r="r" b="b"/>
              <a:pathLst>
                <a:path w="5866" h="7576" extrusionOk="0">
                  <a:moveTo>
                    <a:pt x="5866" y="1"/>
                  </a:moveTo>
                  <a:lnTo>
                    <a:pt x="5866" y="1"/>
                  </a:lnTo>
                  <a:cubicBezTo>
                    <a:pt x="4510" y="129"/>
                    <a:pt x="3121" y="250"/>
                    <a:pt x="1751" y="250"/>
                  </a:cubicBezTo>
                  <a:cubicBezTo>
                    <a:pt x="1450" y="250"/>
                    <a:pt x="1149" y="244"/>
                    <a:pt x="850" y="231"/>
                  </a:cubicBezTo>
                  <a:lnTo>
                    <a:pt x="850" y="231"/>
                  </a:lnTo>
                  <a:cubicBezTo>
                    <a:pt x="989" y="2268"/>
                    <a:pt x="1074" y="4316"/>
                    <a:pt x="943" y="6334"/>
                  </a:cubicBezTo>
                  <a:cubicBezTo>
                    <a:pt x="959" y="6369"/>
                    <a:pt x="959" y="6410"/>
                    <a:pt x="927" y="6454"/>
                  </a:cubicBezTo>
                  <a:cubicBezTo>
                    <a:pt x="643" y="6837"/>
                    <a:pt x="329" y="7214"/>
                    <a:pt x="1" y="7576"/>
                  </a:cubicBezTo>
                  <a:cubicBezTo>
                    <a:pt x="1780" y="7391"/>
                    <a:pt x="3607" y="7218"/>
                    <a:pt x="5399" y="7198"/>
                  </a:cubicBezTo>
                  <a:cubicBezTo>
                    <a:pt x="5429" y="7198"/>
                    <a:pt x="5452" y="7206"/>
                    <a:pt x="5466" y="7222"/>
                  </a:cubicBezTo>
                  <a:lnTo>
                    <a:pt x="5478" y="7214"/>
                  </a:lnTo>
                  <a:cubicBezTo>
                    <a:pt x="5335" y="7003"/>
                    <a:pt x="5189" y="6796"/>
                    <a:pt x="5039" y="6590"/>
                  </a:cubicBezTo>
                  <a:cubicBezTo>
                    <a:pt x="4415" y="5741"/>
                    <a:pt x="3727" y="4962"/>
                    <a:pt x="3009" y="4192"/>
                  </a:cubicBezTo>
                  <a:cubicBezTo>
                    <a:pt x="2898" y="4071"/>
                    <a:pt x="2979" y="3916"/>
                    <a:pt x="3099" y="3880"/>
                  </a:cubicBezTo>
                  <a:cubicBezTo>
                    <a:pt x="3019" y="3838"/>
                    <a:pt x="2975" y="3725"/>
                    <a:pt x="3053" y="3633"/>
                  </a:cubicBezTo>
                  <a:cubicBezTo>
                    <a:pt x="4039" y="2448"/>
                    <a:pt x="4993" y="1261"/>
                    <a:pt x="5866"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76;p47"/>
            <p:cNvSpPr/>
            <p:nvPr/>
          </p:nvSpPr>
          <p:spPr>
            <a:xfrm>
              <a:off x="5507625" y="1823532"/>
              <a:ext cx="1058875" cy="33375"/>
            </a:xfrm>
            <a:custGeom>
              <a:avLst/>
              <a:gdLst/>
              <a:ahLst/>
              <a:cxnLst/>
              <a:rect l="l" t="t" r="r" b="b"/>
              <a:pathLst>
                <a:path w="42355" h="1335" extrusionOk="0">
                  <a:moveTo>
                    <a:pt x="42291" y="1"/>
                  </a:moveTo>
                  <a:lnTo>
                    <a:pt x="42147" y="10"/>
                  </a:lnTo>
                  <a:cubicBezTo>
                    <a:pt x="42147" y="68"/>
                    <a:pt x="42110" y="126"/>
                    <a:pt x="42036" y="126"/>
                  </a:cubicBezTo>
                  <a:cubicBezTo>
                    <a:pt x="35056" y="209"/>
                    <a:pt x="28072" y="243"/>
                    <a:pt x="21089" y="251"/>
                  </a:cubicBezTo>
                  <a:cubicBezTo>
                    <a:pt x="17638" y="255"/>
                    <a:pt x="14186" y="294"/>
                    <a:pt x="10735" y="329"/>
                  </a:cubicBezTo>
                  <a:cubicBezTo>
                    <a:pt x="8265" y="351"/>
                    <a:pt x="5779" y="438"/>
                    <a:pt x="3301" y="438"/>
                  </a:cubicBezTo>
                  <a:cubicBezTo>
                    <a:pt x="2253" y="438"/>
                    <a:pt x="1206" y="422"/>
                    <a:pt x="162" y="380"/>
                  </a:cubicBezTo>
                  <a:cubicBezTo>
                    <a:pt x="116" y="702"/>
                    <a:pt x="64" y="1021"/>
                    <a:pt x="0" y="1335"/>
                  </a:cubicBezTo>
                  <a:cubicBezTo>
                    <a:pt x="4216" y="1126"/>
                    <a:pt x="8442" y="1092"/>
                    <a:pt x="12667" y="1092"/>
                  </a:cubicBezTo>
                  <a:cubicBezTo>
                    <a:pt x="14637" y="1092"/>
                    <a:pt x="16608" y="1099"/>
                    <a:pt x="18576" y="1099"/>
                  </a:cubicBezTo>
                  <a:cubicBezTo>
                    <a:pt x="19323" y="1099"/>
                    <a:pt x="20070" y="1098"/>
                    <a:pt x="20817" y="1096"/>
                  </a:cubicBezTo>
                  <a:cubicBezTo>
                    <a:pt x="22426" y="1089"/>
                    <a:pt x="24036" y="1086"/>
                    <a:pt x="25645" y="1086"/>
                  </a:cubicBezTo>
                  <a:cubicBezTo>
                    <a:pt x="30473" y="1086"/>
                    <a:pt x="35301" y="1114"/>
                    <a:pt x="40127" y="1162"/>
                  </a:cubicBezTo>
                  <a:cubicBezTo>
                    <a:pt x="40165" y="1121"/>
                    <a:pt x="40223" y="1099"/>
                    <a:pt x="40280" y="1099"/>
                  </a:cubicBezTo>
                  <a:cubicBezTo>
                    <a:pt x="40335" y="1099"/>
                    <a:pt x="40389" y="1120"/>
                    <a:pt x="40422" y="1164"/>
                  </a:cubicBezTo>
                  <a:cubicBezTo>
                    <a:pt x="40836" y="1169"/>
                    <a:pt x="41251" y="1171"/>
                    <a:pt x="41667" y="1176"/>
                  </a:cubicBezTo>
                  <a:cubicBezTo>
                    <a:pt x="41678" y="1122"/>
                    <a:pt x="41718" y="1074"/>
                    <a:pt x="41792" y="1072"/>
                  </a:cubicBezTo>
                  <a:cubicBezTo>
                    <a:pt x="41911" y="1068"/>
                    <a:pt x="42032" y="1062"/>
                    <a:pt x="42152" y="1060"/>
                  </a:cubicBezTo>
                  <a:lnTo>
                    <a:pt x="42235" y="1060"/>
                  </a:lnTo>
                  <a:cubicBezTo>
                    <a:pt x="42267" y="1033"/>
                    <a:pt x="42302" y="1003"/>
                    <a:pt x="42336" y="975"/>
                  </a:cubicBezTo>
                  <a:cubicBezTo>
                    <a:pt x="42341" y="971"/>
                    <a:pt x="42350" y="971"/>
                    <a:pt x="42355" y="966"/>
                  </a:cubicBezTo>
                  <a:cubicBezTo>
                    <a:pt x="42329" y="645"/>
                    <a:pt x="42309" y="322"/>
                    <a:pt x="4229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77;p47"/>
            <p:cNvSpPr/>
            <p:nvPr/>
          </p:nvSpPr>
          <p:spPr>
            <a:xfrm>
              <a:off x="5510900" y="1646382"/>
              <a:ext cx="1054000" cy="182950"/>
            </a:xfrm>
            <a:custGeom>
              <a:avLst/>
              <a:gdLst/>
              <a:ahLst/>
              <a:cxnLst/>
              <a:rect l="l" t="t" r="r" b="b"/>
              <a:pathLst>
                <a:path w="42160" h="7318" extrusionOk="0">
                  <a:moveTo>
                    <a:pt x="41226" y="1"/>
                  </a:moveTo>
                  <a:lnTo>
                    <a:pt x="41044" y="201"/>
                  </a:lnTo>
                  <a:cubicBezTo>
                    <a:pt x="41106" y="201"/>
                    <a:pt x="41106" y="299"/>
                    <a:pt x="41044" y="299"/>
                  </a:cubicBezTo>
                  <a:cubicBezTo>
                    <a:pt x="39805" y="298"/>
                    <a:pt x="38566" y="298"/>
                    <a:pt x="37326" y="298"/>
                  </a:cubicBezTo>
                  <a:cubicBezTo>
                    <a:pt x="35540" y="298"/>
                    <a:pt x="33754" y="298"/>
                    <a:pt x="31968" y="298"/>
                  </a:cubicBezTo>
                  <a:cubicBezTo>
                    <a:pt x="21311" y="298"/>
                    <a:pt x="10646" y="279"/>
                    <a:pt x="1" y="14"/>
                  </a:cubicBezTo>
                  <a:lnTo>
                    <a:pt x="1" y="14"/>
                  </a:lnTo>
                  <a:cubicBezTo>
                    <a:pt x="241" y="2400"/>
                    <a:pt x="373" y="4939"/>
                    <a:pt x="54" y="7317"/>
                  </a:cubicBezTo>
                  <a:cubicBezTo>
                    <a:pt x="1748" y="7226"/>
                    <a:pt x="3450" y="7204"/>
                    <a:pt x="5153" y="7204"/>
                  </a:cubicBezTo>
                  <a:cubicBezTo>
                    <a:pt x="6697" y="7204"/>
                    <a:pt x="8242" y="7222"/>
                    <a:pt x="9782" y="7222"/>
                  </a:cubicBezTo>
                  <a:cubicBezTo>
                    <a:pt x="10056" y="7222"/>
                    <a:pt x="10330" y="7221"/>
                    <a:pt x="10604" y="7220"/>
                  </a:cubicBezTo>
                  <a:cubicBezTo>
                    <a:pt x="14055" y="7207"/>
                    <a:pt x="17507" y="7198"/>
                    <a:pt x="20958" y="7154"/>
                  </a:cubicBezTo>
                  <a:cubicBezTo>
                    <a:pt x="27941" y="7061"/>
                    <a:pt x="34923" y="6997"/>
                    <a:pt x="41905" y="6981"/>
                  </a:cubicBezTo>
                  <a:cubicBezTo>
                    <a:pt x="41979" y="6981"/>
                    <a:pt x="42016" y="7038"/>
                    <a:pt x="42016" y="7096"/>
                  </a:cubicBezTo>
                  <a:lnTo>
                    <a:pt x="42160" y="7087"/>
                  </a:lnTo>
                  <a:cubicBezTo>
                    <a:pt x="42016" y="4732"/>
                    <a:pt x="41993" y="2367"/>
                    <a:pt x="41826" y="12"/>
                  </a:cubicBezTo>
                  <a:cubicBezTo>
                    <a:pt x="41621" y="8"/>
                    <a:pt x="41458" y="3"/>
                    <a:pt x="41226"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78;p47"/>
            <p:cNvSpPr/>
            <p:nvPr/>
          </p:nvSpPr>
          <p:spPr>
            <a:xfrm>
              <a:off x="5507625" y="1619307"/>
              <a:ext cx="1048900" cy="32125"/>
            </a:xfrm>
            <a:custGeom>
              <a:avLst/>
              <a:gdLst/>
              <a:ahLst/>
              <a:cxnLst/>
              <a:rect l="l" t="t" r="r" b="b"/>
              <a:pathLst>
                <a:path w="41956" h="1285" extrusionOk="0">
                  <a:moveTo>
                    <a:pt x="0" y="0"/>
                  </a:moveTo>
                  <a:lnTo>
                    <a:pt x="0" y="0"/>
                  </a:lnTo>
                  <a:cubicBezTo>
                    <a:pt x="9" y="20"/>
                    <a:pt x="16" y="36"/>
                    <a:pt x="19" y="58"/>
                  </a:cubicBezTo>
                  <a:cubicBezTo>
                    <a:pt x="53" y="361"/>
                    <a:pt x="88" y="666"/>
                    <a:pt x="118" y="973"/>
                  </a:cubicBezTo>
                  <a:cubicBezTo>
                    <a:pt x="2830" y="944"/>
                    <a:pt x="5543" y="932"/>
                    <a:pt x="8257" y="932"/>
                  </a:cubicBezTo>
                  <a:cubicBezTo>
                    <a:pt x="19229" y="932"/>
                    <a:pt x="30211" y="1133"/>
                    <a:pt x="41175" y="1284"/>
                  </a:cubicBezTo>
                  <a:lnTo>
                    <a:pt x="41357" y="1084"/>
                  </a:lnTo>
                  <a:lnTo>
                    <a:pt x="41357" y="1063"/>
                  </a:lnTo>
                  <a:cubicBezTo>
                    <a:pt x="41589" y="1060"/>
                    <a:pt x="41750" y="1056"/>
                    <a:pt x="41955" y="1052"/>
                  </a:cubicBezTo>
                  <a:cubicBezTo>
                    <a:pt x="41937" y="788"/>
                    <a:pt x="41900" y="527"/>
                    <a:pt x="41877" y="264"/>
                  </a:cubicBezTo>
                  <a:cubicBezTo>
                    <a:pt x="41872" y="264"/>
                    <a:pt x="41870" y="266"/>
                    <a:pt x="41867" y="266"/>
                  </a:cubicBezTo>
                  <a:cubicBezTo>
                    <a:pt x="40259" y="286"/>
                    <a:pt x="38650" y="294"/>
                    <a:pt x="37041" y="294"/>
                  </a:cubicBezTo>
                  <a:cubicBezTo>
                    <a:pt x="31612" y="294"/>
                    <a:pt x="26179" y="204"/>
                    <a:pt x="20753" y="165"/>
                  </a:cubicBezTo>
                  <a:cubicBezTo>
                    <a:pt x="17246" y="137"/>
                    <a:pt x="13736" y="109"/>
                    <a:pt x="10226" y="86"/>
                  </a:cubicBezTo>
                  <a:cubicBezTo>
                    <a:pt x="9913" y="84"/>
                    <a:pt x="9600" y="83"/>
                    <a:pt x="9287" y="83"/>
                  </a:cubicBezTo>
                  <a:cubicBezTo>
                    <a:pt x="7780" y="83"/>
                    <a:pt x="6267" y="101"/>
                    <a:pt x="4755" y="101"/>
                  </a:cubicBezTo>
                  <a:cubicBezTo>
                    <a:pt x="3167" y="101"/>
                    <a:pt x="1580" y="81"/>
                    <a:pt x="0"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9;p47"/>
            <p:cNvSpPr/>
            <p:nvPr/>
          </p:nvSpPr>
          <p:spPr>
            <a:xfrm>
              <a:off x="6519550" y="1858532"/>
              <a:ext cx="34225" cy="33950"/>
            </a:xfrm>
            <a:custGeom>
              <a:avLst/>
              <a:gdLst/>
              <a:ahLst/>
              <a:cxnLst/>
              <a:rect l="l" t="t" r="r" b="b"/>
              <a:pathLst>
                <a:path w="1369" h="1358" extrusionOk="0">
                  <a:moveTo>
                    <a:pt x="1368" y="0"/>
                  </a:moveTo>
                  <a:lnTo>
                    <a:pt x="1368" y="0"/>
                  </a:lnTo>
                  <a:cubicBezTo>
                    <a:pt x="1353" y="6"/>
                    <a:pt x="1338" y="14"/>
                    <a:pt x="1320" y="14"/>
                  </a:cubicBezTo>
                  <a:cubicBezTo>
                    <a:pt x="1319" y="14"/>
                    <a:pt x="1317" y="14"/>
                    <a:pt x="1315" y="14"/>
                  </a:cubicBezTo>
                  <a:cubicBezTo>
                    <a:pt x="876" y="10"/>
                    <a:pt x="438" y="6"/>
                    <a:pt x="1" y="2"/>
                  </a:cubicBezTo>
                  <a:lnTo>
                    <a:pt x="1" y="2"/>
                  </a:lnTo>
                  <a:cubicBezTo>
                    <a:pt x="68" y="448"/>
                    <a:pt x="82" y="905"/>
                    <a:pt x="42" y="1358"/>
                  </a:cubicBezTo>
                  <a:cubicBezTo>
                    <a:pt x="456" y="887"/>
                    <a:pt x="901" y="422"/>
                    <a:pt x="1368"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80;p47"/>
            <p:cNvSpPr/>
            <p:nvPr/>
          </p:nvSpPr>
          <p:spPr>
            <a:xfrm>
              <a:off x="5512050" y="1864282"/>
              <a:ext cx="55700" cy="37325"/>
            </a:xfrm>
            <a:custGeom>
              <a:avLst/>
              <a:gdLst/>
              <a:ahLst/>
              <a:cxnLst/>
              <a:rect l="l" t="t" r="r" b="b"/>
              <a:pathLst>
                <a:path w="2228" h="1493" extrusionOk="0">
                  <a:moveTo>
                    <a:pt x="1" y="1"/>
                  </a:moveTo>
                  <a:cubicBezTo>
                    <a:pt x="744" y="498"/>
                    <a:pt x="1478" y="1005"/>
                    <a:pt x="2227" y="1492"/>
                  </a:cubicBezTo>
                  <a:cubicBezTo>
                    <a:pt x="2169" y="1001"/>
                    <a:pt x="2153" y="502"/>
                    <a:pt x="2194" y="8"/>
                  </a:cubicBezTo>
                  <a:cubicBezTo>
                    <a:pt x="1462" y="8"/>
                    <a:pt x="733" y="8"/>
                    <a:pt x="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81;p47"/>
            <p:cNvSpPr/>
            <p:nvPr/>
          </p:nvSpPr>
          <p:spPr>
            <a:xfrm>
              <a:off x="5327575" y="1884107"/>
              <a:ext cx="226950" cy="22350"/>
            </a:xfrm>
            <a:custGeom>
              <a:avLst/>
              <a:gdLst/>
              <a:ahLst/>
              <a:cxnLst/>
              <a:rect l="l" t="t" r="r" b="b"/>
              <a:pathLst>
                <a:path w="9078" h="894" extrusionOk="0">
                  <a:moveTo>
                    <a:pt x="3975" y="0"/>
                  </a:moveTo>
                  <a:cubicBezTo>
                    <a:pt x="2943" y="0"/>
                    <a:pt x="1909" y="23"/>
                    <a:pt x="864" y="83"/>
                  </a:cubicBezTo>
                  <a:cubicBezTo>
                    <a:pt x="578" y="355"/>
                    <a:pt x="290" y="625"/>
                    <a:pt x="0" y="894"/>
                  </a:cubicBezTo>
                  <a:cubicBezTo>
                    <a:pt x="3021" y="759"/>
                    <a:pt x="6052" y="785"/>
                    <a:pt x="9077" y="766"/>
                  </a:cubicBezTo>
                  <a:cubicBezTo>
                    <a:pt x="8714" y="552"/>
                    <a:pt x="8361" y="325"/>
                    <a:pt x="8020" y="83"/>
                  </a:cubicBezTo>
                  <a:cubicBezTo>
                    <a:pt x="6661" y="39"/>
                    <a:pt x="5320" y="0"/>
                    <a:pt x="397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82;p47"/>
            <p:cNvSpPr/>
            <p:nvPr/>
          </p:nvSpPr>
          <p:spPr>
            <a:xfrm>
              <a:off x="5343100" y="1671632"/>
              <a:ext cx="175725" cy="208775"/>
            </a:xfrm>
            <a:custGeom>
              <a:avLst/>
              <a:gdLst/>
              <a:ahLst/>
              <a:cxnLst/>
              <a:rect l="l" t="t" r="r" b="b"/>
              <a:pathLst>
                <a:path w="7029" h="8351" extrusionOk="0">
                  <a:moveTo>
                    <a:pt x="6327" y="0"/>
                  </a:moveTo>
                  <a:lnTo>
                    <a:pt x="6276" y="4"/>
                  </a:lnTo>
                  <a:cubicBezTo>
                    <a:pt x="6276" y="80"/>
                    <a:pt x="6226" y="157"/>
                    <a:pt x="6119" y="161"/>
                  </a:cubicBezTo>
                  <a:cubicBezTo>
                    <a:pt x="5580" y="190"/>
                    <a:pt x="5034" y="202"/>
                    <a:pt x="4486" y="202"/>
                  </a:cubicBezTo>
                  <a:cubicBezTo>
                    <a:pt x="2990" y="202"/>
                    <a:pt x="1472" y="112"/>
                    <a:pt x="1" y="14"/>
                  </a:cubicBezTo>
                  <a:lnTo>
                    <a:pt x="1" y="14"/>
                  </a:lnTo>
                  <a:cubicBezTo>
                    <a:pt x="985" y="1768"/>
                    <a:pt x="2224" y="3343"/>
                    <a:pt x="3510" y="4885"/>
                  </a:cubicBezTo>
                  <a:cubicBezTo>
                    <a:pt x="3559" y="4945"/>
                    <a:pt x="3561" y="5013"/>
                    <a:pt x="3538" y="5066"/>
                  </a:cubicBezTo>
                  <a:cubicBezTo>
                    <a:pt x="3580" y="5132"/>
                    <a:pt x="3586" y="5220"/>
                    <a:pt x="3514" y="5295"/>
                  </a:cubicBezTo>
                  <a:cubicBezTo>
                    <a:pt x="2540" y="6333"/>
                    <a:pt x="1522" y="7359"/>
                    <a:pt x="486" y="8351"/>
                  </a:cubicBezTo>
                  <a:cubicBezTo>
                    <a:pt x="1655" y="8211"/>
                    <a:pt x="2863" y="8130"/>
                    <a:pt x="4068" y="8130"/>
                  </a:cubicBezTo>
                  <a:cubicBezTo>
                    <a:pt x="5064" y="8130"/>
                    <a:pt x="6059" y="8185"/>
                    <a:pt x="7029" y="8307"/>
                  </a:cubicBezTo>
                  <a:cubicBezTo>
                    <a:pt x="6796" y="8130"/>
                    <a:pt x="6565" y="7945"/>
                    <a:pt x="6343" y="7746"/>
                  </a:cubicBezTo>
                  <a:cubicBezTo>
                    <a:pt x="6307" y="7716"/>
                    <a:pt x="6299" y="7675"/>
                    <a:pt x="6306" y="7635"/>
                  </a:cubicBezTo>
                  <a:cubicBezTo>
                    <a:pt x="6278" y="7585"/>
                    <a:pt x="6283" y="7516"/>
                    <a:pt x="6323" y="7470"/>
                  </a:cubicBezTo>
                  <a:cubicBezTo>
                    <a:pt x="6318" y="7458"/>
                    <a:pt x="6313" y="7444"/>
                    <a:pt x="6313" y="7430"/>
                  </a:cubicBezTo>
                  <a:cubicBezTo>
                    <a:pt x="6276" y="5855"/>
                    <a:pt x="6443" y="4275"/>
                    <a:pt x="6431" y="2696"/>
                  </a:cubicBezTo>
                  <a:cubicBezTo>
                    <a:pt x="6429" y="2156"/>
                    <a:pt x="6410" y="1616"/>
                    <a:pt x="6387" y="1078"/>
                  </a:cubicBezTo>
                  <a:cubicBezTo>
                    <a:pt x="4550" y="969"/>
                    <a:pt x="2697" y="897"/>
                    <a:pt x="871" y="662"/>
                  </a:cubicBezTo>
                  <a:cubicBezTo>
                    <a:pt x="808" y="655"/>
                    <a:pt x="804" y="563"/>
                    <a:pt x="871" y="563"/>
                  </a:cubicBezTo>
                  <a:cubicBezTo>
                    <a:pt x="883" y="563"/>
                    <a:pt x="895" y="563"/>
                    <a:pt x="908" y="563"/>
                  </a:cubicBezTo>
                  <a:cubicBezTo>
                    <a:pt x="2729" y="563"/>
                    <a:pt x="4556" y="723"/>
                    <a:pt x="6375" y="849"/>
                  </a:cubicBezTo>
                  <a:cubicBezTo>
                    <a:pt x="6361" y="565"/>
                    <a:pt x="6345" y="283"/>
                    <a:pt x="6327"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CuadroTexto 17"/>
          <p:cNvSpPr txBox="1"/>
          <p:nvPr/>
        </p:nvSpPr>
        <p:spPr>
          <a:xfrm>
            <a:off x="2868529" y="207560"/>
            <a:ext cx="5727347" cy="1015663"/>
          </a:xfrm>
          <a:prstGeom prst="rect">
            <a:avLst/>
          </a:prstGeom>
          <a:noFill/>
        </p:spPr>
        <p:txBody>
          <a:bodyPr wrap="square" rtlCol="0">
            <a:spAutoFit/>
          </a:bodyPr>
          <a:lstStyle/>
          <a:p>
            <a:pPr algn="ctr"/>
            <a:r>
              <a:rPr lang="es-MX" sz="2000" dirty="0">
                <a:latin typeface="Britannic Bold" panose="020B0903060703020204" pitchFamily="34" charset="0"/>
              </a:rPr>
              <a:t>PARTE IIII</a:t>
            </a:r>
          </a:p>
          <a:p>
            <a:pPr algn="ctr"/>
            <a:r>
              <a:rPr lang="es-MX" sz="2000" dirty="0">
                <a:latin typeface="Britannic Bold" panose="020B0903060703020204" pitchFamily="34" charset="0"/>
              </a:rPr>
              <a:t>Resolución de problemas: el gusto por las </a:t>
            </a:r>
            <a:r>
              <a:rPr lang="es-MX" sz="2000" dirty="0" smtClean="0">
                <a:latin typeface="Britannic Bold" panose="020B0903060703020204" pitchFamily="34" charset="0"/>
              </a:rPr>
              <a:t>matemáticas.</a:t>
            </a:r>
            <a:endParaRPr lang="es-MX" sz="2000" dirty="0">
              <a:latin typeface="Britannic Bold" panose="020B0903060703020204" pitchFamily="34" charset="0"/>
            </a:endParaRPr>
          </a:p>
        </p:txBody>
      </p:sp>
    </p:spTree>
    <p:extLst>
      <p:ext uri="{BB962C8B-B14F-4D97-AF65-F5344CB8AC3E}">
        <p14:creationId xmlns:p14="http://schemas.microsoft.com/office/powerpoint/2010/main" val="140429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00118B-C226-754C-BE8A-8F4DC1643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FF06035B-7CE3-3B40-8CEB-6B12D61DD8AB}"/>
              </a:ext>
            </a:extLst>
          </p:cNvPr>
          <p:cNvSpPr txBox="1"/>
          <p:nvPr/>
        </p:nvSpPr>
        <p:spPr>
          <a:xfrm>
            <a:off x="2855056" y="680023"/>
            <a:ext cx="8685160" cy="1846659"/>
          </a:xfrm>
          <a:prstGeom prst="rect">
            <a:avLst/>
          </a:prstGeom>
          <a:noFill/>
        </p:spPr>
        <p:txBody>
          <a:bodyPr wrap="square" rtlCol="0">
            <a:spAutoFit/>
          </a:bodyPr>
          <a:lstStyle/>
          <a:p>
            <a:pPr algn="ctr"/>
            <a:r>
              <a:rPr lang="es-MX" sz="1900" dirty="0">
                <a:latin typeface="Arial Nova" panose="020B0506020202020204" pitchFamily="34" charset="0"/>
              </a:rPr>
              <a:t> </a:t>
            </a:r>
            <a:r>
              <a:rPr lang="es-MX" sz="1900" dirty="0">
                <a:latin typeface="Arial" panose="020B0604020202020204" pitchFamily="34" charset="0"/>
                <a:cs typeface="Arial" panose="020B0604020202020204" pitchFamily="34" charset="0"/>
              </a:rPr>
              <a:t>Isoda (2003) propone tres tipos de preguntas en la clase de matemáticas: el primer tipo corresponde a aquellas preguntas para potenciar el pensamiento matemático de los alumnos, que se formulan con la intención de desarrollar, reconocer, o reorganizar el conocimiento matemático de los alumnos, el método de resolución empleado y su pertinencia.El segundo tipo son las preguntas orientadas a cambiar las fases de enseñanza en el salón de clases.</a:t>
            </a:r>
          </a:p>
        </p:txBody>
      </p:sp>
      <p:sp>
        <p:nvSpPr>
          <p:cNvPr id="5" name="CuadroTexto 4">
            <a:extLst>
              <a:ext uri="{FF2B5EF4-FFF2-40B4-BE49-F238E27FC236}">
                <a16:creationId xmlns:a16="http://schemas.microsoft.com/office/drawing/2014/main" id="{3443FE9E-CB4F-2E43-B285-D3C8EB48DF0B}"/>
              </a:ext>
            </a:extLst>
          </p:cNvPr>
          <p:cNvSpPr txBox="1"/>
          <p:nvPr/>
        </p:nvSpPr>
        <p:spPr>
          <a:xfrm>
            <a:off x="525254" y="2696500"/>
            <a:ext cx="6972825" cy="3693319"/>
          </a:xfrm>
          <a:prstGeom prst="rect">
            <a:avLst/>
          </a:prstGeom>
          <a:noFill/>
        </p:spPr>
        <p:txBody>
          <a:bodyPr wrap="square" rtlCol="0">
            <a:spAutoFit/>
          </a:bodyPr>
          <a:lstStyle/>
          <a:p>
            <a:pPr algn="l"/>
            <a:r>
              <a:rPr lang="es-MX" dirty="0">
                <a:latin typeface="Arial" panose="020B0604020202020204" pitchFamily="34" charset="0"/>
                <a:cs typeface="Arial" panose="020B0604020202020204" pitchFamily="34" charset="0"/>
              </a:rPr>
              <a:t>por ejemplo: algunas fases en la resolución de un problema son conducidas por el maestro y otras por los </a:t>
            </a:r>
            <a:r>
              <a:rPr lang="es-MX" dirty="0" smtClean="0">
                <a:latin typeface="Arial" panose="020B0604020202020204" pitchFamily="34" charset="0"/>
                <a:cs typeface="Arial" panose="020B0604020202020204" pitchFamily="34" charset="0"/>
              </a:rPr>
              <a:t>alumnos. El </a:t>
            </a:r>
            <a:r>
              <a:rPr lang="es-MX" dirty="0">
                <a:latin typeface="Arial" panose="020B0604020202020204" pitchFamily="34" charset="0"/>
                <a:cs typeface="Arial" panose="020B0604020202020204" pitchFamily="34" charset="0"/>
              </a:rPr>
              <a:t>tercer tipo corresponde a las preguntas para favorecer que los niños aprendan a aprender matemáticas, y que se repiten recursivamente en cada clase. Son preguntas que conducen a los alumnos a pensar matemáticamente, por ejemplo: ¿cómo podemos ir más allá de lo que vimos?, ¿hay otras maneras de resolver este problema?, ¿pueden encontrar cómo hacerlo más ágilmente?, ¿pueden encontrar cómo hacerlo más eficientemente</a:t>
            </a:r>
            <a:r>
              <a:rPr lang="es-MX" dirty="0" smtClean="0">
                <a:latin typeface="Arial" panose="020B0604020202020204" pitchFamily="34" charset="0"/>
                <a:cs typeface="Arial" panose="020B0604020202020204" pitchFamily="34" charset="0"/>
              </a:rPr>
              <a:t>? Pues </a:t>
            </a:r>
            <a:r>
              <a:rPr lang="es-MX" dirty="0">
                <a:latin typeface="Arial" panose="020B0604020202020204" pitchFamily="34" charset="0"/>
                <a:cs typeface="Arial" panose="020B0604020202020204" pitchFamily="34" charset="0"/>
              </a:rPr>
              <a:t>para los niños es interesante notar que pueden utilizar lo que han aprendido para entender nuevas ideas. Usar los conocimientos previos es uno de los aspectos más importantes en el razonamiento </a:t>
            </a:r>
            <a:r>
              <a:rPr lang="es-MX" dirty="0" smtClean="0">
                <a:latin typeface="Arial" panose="020B0604020202020204" pitchFamily="34" charset="0"/>
                <a:cs typeface="Arial" panose="020B0604020202020204" pitchFamily="34" charset="0"/>
              </a:rPr>
              <a:t>matemático.</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61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B1E7423-27CF-40FE-BF30-69B04D8E0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F52F3EC-55BA-4B99-B202-C31C58AE6799}"/>
              </a:ext>
            </a:extLst>
          </p:cNvPr>
          <p:cNvSpPr txBox="1"/>
          <p:nvPr/>
        </p:nvSpPr>
        <p:spPr>
          <a:xfrm>
            <a:off x="609600" y="936171"/>
            <a:ext cx="10189029" cy="3200876"/>
          </a:xfrm>
          <a:prstGeom prst="rect">
            <a:avLst/>
          </a:prstGeom>
          <a:noFill/>
        </p:spPr>
        <p:txBody>
          <a:bodyPr wrap="square" rtlCol="0">
            <a:spAutoFit/>
          </a:bodyPr>
          <a:lstStyle/>
          <a:p>
            <a:pPr algn="ctr"/>
            <a:r>
              <a:rPr lang="en-US" sz="4400" b="1" dirty="0">
                <a:solidFill>
                  <a:srgbClr val="F66688"/>
                </a:solidFill>
                <a:latin typeface="Britannic Bold" panose="020B0903060703020204" pitchFamily="34" charset="0"/>
              </a:rPr>
              <a:t>REFERENCIAS</a:t>
            </a:r>
            <a:endParaRPr lang="es-MX" sz="4400" b="1" dirty="0">
              <a:solidFill>
                <a:srgbClr val="F66688"/>
              </a:solidFill>
              <a:latin typeface="Britannic Bold" panose="020B0903060703020204" pitchFamily="34" charset="0"/>
            </a:endParaRPr>
          </a:p>
          <a:p>
            <a:endParaRPr lang="es-MX" sz="2000" b="0" i="0" u="none" strike="noStrike" dirty="0" smtClean="0">
              <a:effectLst/>
              <a:latin typeface="Arial" panose="020B0604020202020204" pitchFamily="34" charset="0"/>
              <a:cs typeface="Arial" panose="020B0604020202020204" pitchFamily="34" charset="0"/>
            </a:endParaRPr>
          </a:p>
          <a:p>
            <a:pPr algn="ctr"/>
            <a:r>
              <a:rPr lang="es-MX" sz="2000" b="0" i="0" u="none" strike="noStrike" dirty="0" smtClean="0">
                <a:effectLst/>
                <a:latin typeface="Arial" panose="020B0604020202020204" pitchFamily="34" charset="0"/>
                <a:cs typeface="Arial" panose="020B0604020202020204" pitchFamily="34" charset="0"/>
              </a:rPr>
              <a:t>Cedillo</a:t>
            </a:r>
            <a:r>
              <a:rPr lang="es-MX" sz="2000" b="0" i="0" u="none" strike="noStrike" dirty="0">
                <a:effectLst/>
                <a:latin typeface="Arial" panose="020B0604020202020204" pitchFamily="34" charset="0"/>
                <a:cs typeface="Arial" panose="020B0604020202020204" pitchFamily="34" charset="0"/>
              </a:rPr>
              <a:t>, T., Isoda, M., Chalini, A., Cruz, V., Ramírez, M. E. y Vega, E. (2012). Matemáticas para la Educación Normal: guía para el aprendizaje y enseñanza de la aritmética. México: Pearson/SEP. </a:t>
            </a:r>
            <a:endParaRPr lang="es-MX" sz="2000" b="1" dirty="0">
              <a:latin typeface="Arial" panose="020B0604020202020204" pitchFamily="34" charset="0"/>
              <a:cs typeface="Arial" panose="020B0604020202020204" pitchFamily="34" charset="0"/>
            </a:endParaRPr>
          </a:p>
          <a:p>
            <a:endParaRPr lang="es-MX" sz="1500" b="1" dirty="0">
              <a:solidFill>
                <a:srgbClr val="F66688"/>
              </a:solidFill>
              <a:latin typeface="Agency FB" panose="020F0502020204030204" pitchFamily="34" charset="0"/>
            </a:endParaRPr>
          </a:p>
          <a:p>
            <a:endParaRPr lang="es-ES" sz="1500" b="1" dirty="0">
              <a:solidFill>
                <a:srgbClr val="F66688"/>
              </a:solidFill>
              <a:latin typeface="Agency FB" panose="020F0502020204030204" pitchFamily="34" charset="0"/>
            </a:endParaRPr>
          </a:p>
          <a:p>
            <a:endParaRPr lang="es-ES" sz="1500" b="1" dirty="0">
              <a:latin typeface="Agency FB" panose="020F0502020204030204" pitchFamily="34" charset="0"/>
            </a:endParaRPr>
          </a:p>
          <a:p>
            <a:endParaRPr lang="es-ES" sz="1500" b="1" dirty="0">
              <a:latin typeface="Agency FB" panose="020F0502020204030204" pitchFamily="34" charset="0"/>
            </a:endParaRPr>
          </a:p>
          <a:p>
            <a:endParaRPr lang="es-MX" b="1" dirty="0"/>
          </a:p>
        </p:txBody>
      </p:sp>
    </p:spTree>
    <p:extLst>
      <p:ext uri="{BB962C8B-B14F-4D97-AF65-F5344CB8AC3E}">
        <p14:creationId xmlns:p14="http://schemas.microsoft.com/office/powerpoint/2010/main" val="31959214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9970975785E24C8B67AEC49A949F30" ma:contentTypeVersion="8" ma:contentTypeDescription="Create a new document." ma:contentTypeScope="" ma:versionID="fc961f313a81ad9467233a80e90fb370">
  <xsd:schema xmlns:xsd="http://www.w3.org/2001/XMLSchema" xmlns:xs="http://www.w3.org/2001/XMLSchema" xmlns:p="http://schemas.microsoft.com/office/2006/metadata/properties" xmlns:ns3="c4add773-11b8-468a-a785-7d2e7f138a65" xmlns:ns4="6b2d9319-2c28-451a-a993-fa787c3d113b" targetNamespace="http://schemas.microsoft.com/office/2006/metadata/properties" ma:root="true" ma:fieldsID="099e70131dc1a1f4feb64016e626f47e" ns3:_="" ns4:_="">
    <xsd:import namespace="c4add773-11b8-468a-a785-7d2e7f138a65"/>
    <xsd:import namespace="6b2d9319-2c28-451a-a993-fa787c3d113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dd773-11b8-468a-a785-7d2e7f138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2d9319-2c28-451a-a993-fa787c3d11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C81CF7-3BCB-4A42-987F-24611C53EE5A}">
  <ds:schemaRefs>
    <ds:schemaRef ds:uri="http://schemas.microsoft.com/sharepoint/v3/contenttype/forms"/>
  </ds:schemaRefs>
</ds:datastoreItem>
</file>

<file path=customXml/itemProps2.xml><?xml version="1.0" encoding="utf-8"?>
<ds:datastoreItem xmlns:ds="http://schemas.openxmlformats.org/officeDocument/2006/customXml" ds:itemID="{6BB59251-2352-4844-A468-C71EE9338984}">
  <ds:schemaRefs>
    <ds:schemaRef ds:uri="http://schemas.microsoft.com/office/2006/metadata/properties"/>
    <ds:schemaRef ds:uri="http://purl.org/dc/elements/1.1/"/>
    <ds:schemaRef ds:uri="6b2d9319-2c28-451a-a993-fa787c3d113b"/>
    <ds:schemaRef ds:uri="c4add773-11b8-468a-a785-7d2e7f138a65"/>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2998577-631B-4D09-8F41-2C10A7C836B3}">
  <ds:schemaRefs>
    <ds:schemaRef ds:uri="http://schemas.microsoft.com/office/2006/metadata/contentType"/>
    <ds:schemaRef ds:uri="http://schemas.microsoft.com/office/2006/metadata/properties/metaAttributes"/>
    <ds:schemaRef ds:uri="http://www.w3.org/2000/xmlns/"/>
    <ds:schemaRef ds:uri="http://www.w3.org/2001/XMLSchema"/>
    <ds:schemaRef ds:uri="c4add773-11b8-468a-a785-7d2e7f138a65"/>
    <ds:schemaRef ds:uri="6b2d9319-2c28-451a-a993-fa787c3d113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2252</TotalTime>
  <Words>1007</Words>
  <Application>Microsoft Office PowerPoint</Application>
  <PresentationFormat>Panorámica</PresentationFormat>
  <Paragraphs>29</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Agency FB</vt:lpstr>
      <vt:lpstr>Arial</vt:lpstr>
      <vt:lpstr>Arial Nova</vt:lpstr>
      <vt:lpstr>Britannic Bold</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gali mariana ferrer flores</dc:creator>
  <cp:lastModifiedBy>SNTE</cp:lastModifiedBy>
  <cp:revision>9</cp:revision>
  <dcterms:created xsi:type="dcterms:W3CDTF">2021-06-12T03:41:44Z</dcterms:created>
  <dcterms:modified xsi:type="dcterms:W3CDTF">2021-06-13T21:06:57Z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0x010100109970975785E24C8B67AEC49A949F30</vt:lpwstr>
  </property>
</Properties>
</file>